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26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7"/>
  </p:notesMasterIdLst>
  <p:handoutMasterIdLst>
    <p:handoutMasterId r:id="rId18"/>
  </p:handoutMasterIdLst>
  <p:sldIdLst>
    <p:sldId id="277" r:id="rId2"/>
    <p:sldId id="323" r:id="rId3"/>
    <p:sldId id="324" r:id="rId4"/>
    <p:sldId id="325" r:id="rId5"/>
    <p:sldId id="2141411323" r:id="rId6"/>
    <p:sldId id="2141411341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42"/>
    <a:srgbClr val="000000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1138" autoAdjust="0"/>
  </p:normalViewPr>
  <p:slideViewPr>
    <p:cSldViewPr snapToGrid="0">
      <p:cViewPr varScale="1">
        <p:scale>
          <a:sx n="57" d="100"/>
          <a:sy n="57" d="100"/>
        </p:scale>
        <p:origin x="93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28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60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80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93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43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2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22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32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100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solidFill>
                <a:srgbClr val="545D7E"/>
              </a:solidFill>
              <a:effectLst/>
              <a:latin typeface="Googl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57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nesota State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3850" y="365125"/>
            <a:ext cx="721995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Minnesota State map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D7E1B03-A202-4BF7-C4AA-B5B331F75D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5072" y="464857"/>
            <a:ext cx="5550408" cy="61996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1825624"/>
            <a:ext cx="5257800" cy="4806181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0436728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0" r:id="rId26"/>
    <p:sldLayoutId id="214748372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Questioning Guidance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 dirty="0"/>
              <a:t>1B.3.1 Procedure and Title IX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Equal Opportunity and Compliance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October 30, 2025</a:t>
            </a:r>
          </a:p>
        </p:txBody>
      </p:sp>
      <p:pic>
        <p:nvPicPr>
          <p:cNvPr id="30" name="Picture Placeholder 29" descr="Minnesota State logo.">
            <a:extLst>
              <a:ext uri="{FF2B5EF4-FFF2-40B4-BE49-F238E27FC236}">
                <a16:creationId xmlns:a16="http://schemas.microsoft.com/office/drawing/2014/main" id="{E4CCBBB7-BA22-C436-1AF0-C247777D300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8D69B-B902-558D-4486-D6AFFC0A7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Sexual Predisposition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9F90F-8F04-0AE2-163F-CA3E137BD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Inclined toward a thing, action, or person</a:t>
            </a:r>
          </a:p>
          <a:p>
            <a:r>
              <a:rPr lang="en-US" dirty="0"/>
              <a:t>Does not include aversion</a:t>
            </a:r>
          </a:p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359269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F5CDC-C2F3-792B-27D6-DBDD472C2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6728D-2EBE-4BC4-07D4-040A24EEE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Sexual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1889D-DB3B-C4BB-6428-059C72832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Sexual actions taken by or involving the party prior to the reported incident(s)</a:t>
            </a:r>
          </a:p>
          <a:p>
            <a:r>
              <a:rPr lang="en-US" dirty="0"/>
              <a:t>Exclusions for the Complainant</a:t>
            </a:r>
          </a:p>
          <a:p>
            <a:pPr lvl="1"/>
            <a:r>
              <a:rPr lang="en-US" dirty="0"/>
              <a:t>To prove someone other than RESP committed alleged conduct</a:t>
            </a:r>
          </a:p>
          <a:p>
            <a:pPr lvl="1"/>
            <a:r>
              <a:rPr lang="en-US" dirty="0"/>
              <a:t>To prove consent due to prior sexual behavior between the parties</a:t>
            </a:r>
          </a:p>
          <a:p>
            <a:r>
              <a:rPr lang="en-US" dirty="0"/>
              <a:t>Exclusions for the Respondent</a:t>
            </a:r>
          </a:p>
          <a:p>
            <a:pPr lvl="1"/>
            <a:r>
              <a:rPr lang="en-US" dirty="0"/>
              <a:t>To show a pattern of behavior</a:t>
            </a:r>
          </a:p>
          <a:p>
            <a:pPr lvl="1"/>
            <a:r>
              <a:rPr lang="en-US" dirty="0"/>
              <a:t>To resolve another issue of importance to the investigation</a:t>
            </a:r>
          </a:p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3583474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A9693-2914-D8C3-EF62-1956197CF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42BA2-9D7A-6164-8131-2D81CDA8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Legally-privileged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7BB4A-E4CE-C8BA-01AF-F1EF7C715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Questions that constitute, or seek disclosure of, information protected under a legally recognized privilege are irrelevant</a:t>
            </a:r>
          </a:p>
          <a:p>
            <a:r>
              <a:rPr lang="en-US" dirty="0"/>
              <a:t>EXCLUSIONS</a:t>
            </a:r>
          </a:p>
          <a:p>
            <a:pPr lvl="1"/>
            <a:r>
              <a:rPr lang="en-US" dirty="0"/>
              <a:t>ONLY WHEN voluntary, written consent for the records</a:t>
            </a:r>
          </a:p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1530648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C1AE4-4E0E-BFF8-D116-51670CD7B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Character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0BE77-1824-F8A1-0A8E-A6D6F763E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Information about a person’s reputation, opinions of the person, general disposition of the person (positive and negative)</a:t>
            </a:r>
          </a:p>
          <a:p>
            <a:r>
              <a:rPr lang="en-US" dirty="0"/>
              <a:t>Exclusion</a:t>
            </a:r>
          </a:p>
          <a:p>
            <a:pPr lvl="1"/>
            <a:r>
              <a:rPr lang="en-US" dirty="0"/>
              <a:t>Fact evidence related to the investigation (motive, intent, identity)</a:t>
            </a:r>
          </a:p>
          <a:p>
            <a:pPr lvl="1"/>
            <a:r>
              <a:rPr lang="en-US" dirty="0"/>
              <a:t>Relates to a pattern of conduct</a:t>
            </a:r>
          </a:p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4004897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E082-FD97-96B6-E222-E25BA64E4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Irrelevant: Respondent's Prior Misconduct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9D686-BA0E-4778-CD6F-D9C9F78A0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Exclusion</a:t>
            </a:r>
          </a:p>
          <a:p>
            <a:pPr lvl="1"/>
            <a:r>
              <a:rPr lang="en-US" dirty="0"/>
              <a:t>Pattern of conduct</a:t>
            </a:r>
          </a:p>
          <a:p>
            <a:pPr lvl="1"/>
            <a:r>
              <a:rPr lang="en-US" dirty="0"/>
              <a:t>Available to decision-maker if considering disciplinary action</a:t>
            </a:r>
          </a:p>
          <a:p>
            <a:r>
              <a:rPr lang="en-US" dirty="0"/>
              <a:t>Examples </a:t>
            </a:r>
          </a:p>
        </p:txBody>
      </p:sp>
    </p:spTree>
    <p:extLst>
      <p:ext uri="{BB962C8B-B14F-4D97-AF65-F5344CB8AC3E}">
        <p14:creationId xmlns:p14="http://schemas.microsoft.com/office/powerpoint/2010/main" val="286728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lvl="0"/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651-201-1800</a:t>
            </a:r>
          </a:p>
          <a:p>
            <a:pPr lvl="0"/>
            <a:r>
              <a:rPr lang="en-US" noProof="0" dirty="0"/>
              <a:t>888-667-2848</a:t>
            </a:r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 dirty="0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 dirty="0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 dirty="0"/>
              <a:t>Individuals with hearing or speech disabilities may contact us via their preferred Telecommunications Relay Service.</a:t>
            </a:r>
          </a:p>
          <a:p>
            <a:r>
              <a:rPr lang="en-US" dirty="0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07075-9EE1-8F0B-BB04-AB18AEC0F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1453B-0820-1D1B-E84E-9B4FB9042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elements of the policy violation?</a:t>
            </a:r>
          </a:p>
          <a:p>
            <a:r>
              <a:rPr lang="en-US" dirty="0"/>
              <a:t>What facts are disputed?</a:t>
            </a:r>
          </a:p>
          <a:p>
            <a:r>
              <a:rPr lang="en-US" dirty="0"/>
              <a:t>What facts are undisputed?</a:t>
            </a:r>
          </a:p>
          <a:p>
            <a:r>
              <a:rPr lang="en-US" dirty="0"/>
              <a:t>What inconsistencies are present to explore?</a:t>
            </a:r>
          </a:p>
        </p:txBody>
      </p:sp>
    </p:spTree>
    <p:extLst>
      <p:ext uri="{BB962C8B-B14F-4D97-AF65-F5344CB8AC3E}">
        <p14:creationId xmlns:p14="http://schemas.microsoft.com/office/powerpoint/2010/main" val="2464352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21D12-2730-ABD1-34C8-B496B2F8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Questioning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B787A-48B1-EE84-5041-9A530BAC0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Open ended questions</a:t>
            </a:r>
          </a:p>
          <a:p>
            <a:pPr lvl="1"/>
            <a:r>
              <a:rPr lang="en-US" dirty="0"/>
              <a:t>When you need more details</a:t>
            </a:r>
          </a:p>
          <a:p>
            <a:pPr lvl="1"/>
            <a:r>
              <a:rPr lang="en-US" dirty="0"/>
              <a:t>Getting the person to use their own words to describe an event</a:t>
            </a:r>
          </a:p>
          <a:p>
            <a:r>
              <a:rPr lang="en-US" dirty="0"/>
              <a:t>Close ended questions</a:t>
            </a:r>
          </a:p>
          <a:p>
            <a:pPr lvl="1"/>
            <a:r>
              <a:rPr lang="en-US" dirty="0"/>
              <a:t>Confirm undisputed facts</a:t>
            </a:r>
          </a:p>
          <a:p>
            <a:pPr lvl="1"/>
            <a:r>
              <a:rPr lang="en-US" dirty="0"/>
              <a:t>Key in to the elements of the policy related to the case</a:t>
            </a:r>
          </a:p>
          <a:p>
            <a:pPr lvl="1"/>
            <a:r>
              <a:rPr lang="en-US" dirty="0"/>
              <a:t>Clarify statements that may be ambiguous, vague, or wandering</a:t>
            </a:r>
          </a:p>
          <a:p>
            <a:r>
              <a:rPr lang="en-US" dirty="0"/>
              <a:t>Remaining neutral</a:t>
            </a:r>
          </a:p>
          <a:p>
            <a:pPr lvl="1"/>
            <a:r>
              <a:rPr lang="en-US" dirty="0"/>
              <a:t>Tell me more about…</a:t>
            </a:r>
          </a:p>
          <a:p>
            <a:pPr lvl="1"/>
            <a:r>
              <a:rPr lang="en-US" dirty="0"/>
              <a:t>What happened next? And then what happened?</a:t>
            </a:r>
          </a:p>
          <a:p>
            <a:pPr lvl="1"/>
            <a:r>
              <a:rPr lang="en-US" dirty="0"/>
              <a:t>Can you describe for me…</a:t>
            </a:r>
          </a:p>
          <a:p>
            <a:pPr lvl="1"/>
            <a:r>
              <a:rPr lang="en-US" dirty="0"/>
              <a:t>Help me understand why [person] said X.</a:t>
            </a:r>
          </a:p>
        </p:txBody>
      </p:sp>
    </p:spTree>
    <p:extLst>
      <p:ext uri="{BB962C8B-B14F-4D97-AF65-F5344CB8AC3E}">
        <p14:creationId xmlns:p14="http://schemas.microsoft.com/office/powerpoint/2010/main" val="3248900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0A69C-DD65-5548-C63B-5E6C8E313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Case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22567-E50A-5F1A-5C8D-C3296D233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Alcohol and/or drug use</a:t>
            </a:r>
          </a:p>
          <a:p>
            <a:pPr lvl="1"/>
            <a:r>
              <a:rPr lang="en-US" dirty="0"/>
              <a:t>Incapacitation analysis</a:t>
            </a:r>
          </a:p>
          <a:p>
            <a:pPr lvl="1"/>
            <a:r>
              <a:rPr lang="en-US" dirty="0"/>
              <a:t>Effects on memory</a:t>
            </a:r>
          </a:p>
          <a:p>
            <a:r>
              <a:rPr lang="en-US" dirty="0"/>
              <a:t>Consent</a:t>
            </a:r>
          </a:p>
          <a:p>
            <a:pPr lvl="1"/>
            <a:r>
              <a:rPr lang="en-US" dirty="0"/>
              <a:t>Verbal, nonverbal</a:t>
            </a:r>
          </a:p>
          <a:p>
            <a:pPr lvl="1"/>
            <a:r>
              <a:rPr lang="en-US" dirty="0"/>
              <a:t>Coercion, intimidation, threats, force</a:t>
            </a:r>
          </a:p>
          <a:p>
            <a:r>
              <a:rPr lang="en-US" dirty="0"/>
              <a:t>Clothing/dress</a:t>
            </a:r>
          </a:p>
          <a:p>
            <a:pPr lvl="1"/>
            <a:r>
              <a:rPr lang="en-US" dirty="0"/>
              <a:t>Who took what off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97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77A33-6B3F-1EEE-C69E-F133C47B0687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30C04D-F5FC-6D65-6399-A246518F8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solidFill>
                  <a:srgbClr val="008042"/>
                </a:solidFill>
              </a:rPr>
              <a:t>For 1B.3/Title IX</a:t>
            </a:r>
          </a:p>
          <a:p>
            <a:r>
              <a:rPr lang="en-US"/>
              <a:t>Evidence is generally considered </a:t>
            </a:r>
            <a:r>
              <a:rPr lang="en-US" b="1"/>
              <a:t>relevant</a:t>
            </a:r>
            <a:r>
              <a:rPr lang="en-US"/>
              <a:t> when it helps determine:</a:t>
            </a:r>
          </a:p>
          <a:p>
            <a:pPr lvl="1"/>
            <a:r>
              <a:rPr lang="en-US"/>
              <a:t>Whether the Respondent violated policy, and/or</a:t>
            </a:r>
          </a:p>
          <a:p>
            <a:pPr lvl="1"/>
            <a:r>
              <a:rPr lang="en-US"/>
              <a:t>The credibility of any evidence, including a party or witness statement</a:t>
            </a:r>
          </a:p>
          <a:p>
            <a:pPr marL="457200"/>
            <a:r>
              <a:rPr lang="en-US"/>
              <a:t>The Investigator initially evaluates relevance, but the DM ultimately decides</a:t>
            </a:r>
          </a:p>
          <a:p>
            <a:r>
              <a:rPr lang="en-US"/>
              <a:t>All relevant evidence must be objectively evaluated and considered</a:t>
            </a:r>
          </a:p>
          <a:p>
            <a:pPr lvl="1"/>
            <a:r>
              <a:rPr lang="en-US" b="1"/>
              <a:t>Inculpatory</a:t>
            </a:r>
            <a:r>
              <a:rPr lang="en-US"/>
              <a:t>: tending to suggest a finding of responsibility</a:t>
            </a:r>
          </a:p>
          <a:p>
            <a:pPr lvl="1"/>
            <a:r>
              <a:rPr lang="en-US" b="1"/>
              <a:t>Exculpatory</a:t>
            </a:r>
            <a:r>
              <a:rPr lang="en-US"/>
              <a:t>: tending to suggest a finding of not responsible</a:t>
            </a:r>
          </a:p>
          <a:p>
            <a:pPr marL="457200"/>
            <a:r>
              <a:rPr lang="en-US"/>
              <a:t>In the decision-making phase, parties may dispute the Investigator’s initial relevance determinations</a:t>
            </a:r>
          </a:p>
        </p:txBody>
      </p:sp>
    </p:spTree>
    <p:extLst>
      <p:ext uri="{BB962C8B-B14F-4D97-AF65-F5344CB8AC3E}">
        <p14:creationId xmlns:p14="http://schemas.microsoft.com/office/powerpoint/2010/main" val="729055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E4158-DA7B-D27D-940D-A61B6D9C9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707B5-ABDB-4C0F-2765-55F89F21C8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Relevant Evidence Exclusions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71A0C3-CD45-3143-7C55-BF19134E0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8042"/>
                </a:solidFill>
              </a:rPr>
              <a:t>For 1B.3/Title IX</a:t>
            </a:r>
          </a:p>
          <a:p>
            <a:r>
              <a:rPr lang="en-US" dirty="0"/>
              <a:t>Evidence of the </a:t>
            </a:r>
            <a:r>
              <a:rPr lang="en-US" b="1" dirty="0"/>
              <a:t>Complainant’s sexual predisposition </a:t>
            </a:r>
            <a:r>
              <a:rPr lang="en-US" dirty="0"/>
              <a:t>is never relevant</a:t>
            </a:r>
          </a:p>
          <a:p>
            <a:pPr marL="457200"/>
            <a:r>
              <a:rPr lang="en-US" dirty="0"/>
              <a:t>Evidence of the </a:t>
            </a:r>
            <a:r>
              <a:rPr lang="en-US" b="1" dirty="0"/>
              <a:t>Complainant’s prior sexual behavior </a:t>
            </a:r>
            <a:r>
              <a:rPr lang="en-US" dirty="0"/>
              <a:t>is not relevant except:</a:t>
            </a:r>
          </a:p>
          <a:p>
            <a:pPr lvl="1"/>
            <a:r>
              <a:rPr lang="en-US" dirty="0"/>
              <a:t>If offered to prove that someone other than the Respondent committed the alleged conduct; or</a:t>
            </a:r>
          </a:p>
          <a:p>
            <a:pPr lvl="1"/>
            <a:r>
              <a:rPr lang="en-US" dirty="0"/>
              <a:t>Specific incidents of the Complainant’s prior sexual behavior with respect to the Respondent offered to prove consent</a:t>
            </a:r>
          </a:p>
          <a:p>
            <a:r>
              <a:rPr lang="en-US" dirty="0"/>
              <a:t>Exclusions apply even if admitted or introduced by the Complainant</a:t>
            </a:r>
          </a:p>
          <a:p>
            <a:pPr marL="457200"/>
            <a:r>
              <a:rPr lang="en-US" dirty="0"/>
              <a:t>Respondent’s prior sexual behavior or predisposition are admissible if relevant</a:t>
            </a:r>
          </a:p>
        </p:txBody>
      </p:sp>
    </p:spTree>
    <p:extLst>
      <p:ext uri="{BB962C8B-B14F-4D97-AF65-F5344CB8AC3E}">
        <p14:creationId xmlns:p14="http://schemas.microsoft.com/office/powerpoint/2010/main" val="375308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B2A283-8DF7-9B98-47C6-EE8FCC953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1B.3.1 and Title IX Considerations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DAF81-195D-9B96-F778-40190BC11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Relevance</a:t>
            </a:r>
          </a:p>
          <a:p>
            <a:r>
              <a:rPr lang="en-US" dirty="0"/>
              <a:t>Credibility</a:t>
            </a:r>
          </a:p>
          <a:p>
            <a:r>
              <a:rPr lang="en-US" dirty="0"/>
              <a:t>Irrelevant questions (with some exceptions)</a:t>
            </a:r>
          </a:p>
          <a:p>
            <a:pPr lvl="1"/>
            <a:r>
              <a:rPr lang="en-US" dirty="0"/>
              <a:t>Sexual predisposition of complainant</a:t>
            </a:r>
          </a:p>
          <a:p>
            <a:pPr lvl="1"/>
            <a:r>
              <a:rPr lang="en-US" dirty="0"/>
              <a:t>Sexual history of the complainant and respondent</a:t>
            </a:r>
          </a:p>
          <a:p>
            <a:pPr lvl="1"/>
            <a:r>
              <a:rPr lang="en-US" dirty="0"/>
              <a:t>Legally-privileged information</a:t>
            </a:r>
          </a:p>
          <a:p>
            <a:pPr lvl="1"/>
            <a:r>
              <a:rPr lang="en-US" dirty="0"/>
              <a:t>Character evidence</a:t>
            </a:r>
          </a:p>
          <a:p>
            <a:pPr lvl="1"/>
            <a:r>
              <a:rPr lang="en-US" dirty="0"/>
              <a:t>Respondent’s prior misconduct</a:t>
            </a:r>
          </a:p>
        </p:txBody>
      </p:sp>
    </p:spTree>
    <p:extLst>
      <p:ext uri="{BB962C8B-B14F-4D97-AF65-F5344CB8AC3E}">
        <p14:creationId xmlns:p14="http://schemas.microsoft.com/office/powerpoint/2010/main" val="127658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98020-498C-9460-C7EE-93541E8C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8808D-168E-1790-90B1-C9F621AFA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plain and ordinary meaning of relevance</a:t>
            </a:r>
          </a:p>
          <a:p>
            <a:r>
              <a:rPr lang="en-US" dirty="0"/>
              <a:t>Use common sense</a:t>
            </a:r>
          </a:p>
          <a:p>
            <a:r>
              <a:rPr lang="en-US" dirty="0"/>
              <a:t>Tend to prove a fact at issue</a:t>
            </a:r>
          </a:p>
          <a:p>
            <a:pPr lvl="1"/>
            <a:r>
              <a:rPr lang="en-US" dirty="0"/>
              <a:t>More likely to be true</a:t>
            </a:r>
          </a:p>
          <a:p>
            <a:pPr lvl="1"/>
            <a:r>
              <a:rPr lang="en-US" dirty="0"/>
              <a:t>Less likely to be true</a:t>
            </a:r>
          </a:p>
        </p:txBody>
      </p:sp>
    </p:spTree>
    <p:extLst>
      <p:ext uri="{BB962C8B-B14F-4D97-AF65-F5344CB8AC3E}">
        <p14:creationId xmlns:p14="http://schemas.microsoft.com/office/powerpoint/2010/main" val="4102051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23176-5DF5-5A1A-D624-D507EAB0A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D456-15EF-5C7C-4231-5DBF64D6B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Extent to rely on testimony</a:t>
            </a:r>
          </a:p>
          <a:p>
            <a:r>
              <a:rPr lang="en-US" dirty="0"/>
              <a:t>Accurate and helpful</a:t>
            </a:r>
          </a:p>
          <a:p>
            <a:r>
              <a:rPr lang="en-US" dirty="0"/>
              <a:t>Regardless of role</a:t>
            </a:r>
          </a:p>
          <a:p>
            <a:r>
              <a:rPr lang="en-US" dirty="0"/>
              <a:t>Considerations</a:t>
            </a:r>
          </a:p>
          <a:p>
            <a:pPr lvl="1"/>
            <a:r>
              <a:rPr lang="en-US" dirty="0"/>
              <a:t>Logic and consistency</a:t>
            </a:r>
          </a:p>
          <a:p>
            <a:pPr lvl="1"/>
            <a:r>
              <a:rPr lang="en-US" dirty="0"/>
              <a:t>Corroborating</a:t>
            </a:r>
          </a:p>
          <a:p>
            <a:pPr lvl="1"/>
            <a:r>
              <a:rPr lang="en-US" dirty="0"/>
              <a:t>Consistency in substance</a:t>
            </a:r>
          </a:p>
          <a:p>
            <a:pPr lvl="1"/>
            <a:r>
              <a:rPr lang="en-US" dirty="0"/>
              <a:t>Plausibility</a:t>
            </a:r>
          </a:p>
          <a:p>
            <a:pPr lvl="1"/>
            <a:r>
              <a:rPr lang="en-US" dirty="0"/>
              <a:t>Amount of details</a:t>
            </a:r>
          </a:p>
        </p:txBody>
      </p:sp>
    </p:spTree>
    <p:extLst>
      <p:ext uri="{BB962C8B-B14F-4D97-AF65-F5344CB8AC3E}">
        <p14:creationId xmlns:p14="http://schemas.microsoft.com/office/powerpoint/2010/main" val="1863936122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CA27173-5F30-43DC-94F1-BF73BA53CED2}" vid="{BCC973E7-A052-466F-B7A9-44D55FF227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B6A229D98C4419983C92D224BD10E" ma:contentTypeVersion="15" ma:contentTypeDescription="Create a new document." ma:contentTypeScope="" ma:versionID="8845b6b79edae09a098628524ce09e32">
  <xsd:schema xmlns:xsd="http://www.w3.org/2001/XMLSchema" xmlns:xs="http://www.w3.org/2001/XMLSchema" xmlns:p="http://schemas.microsoft.com/office/2006/metadata/properties" xmlns:ns2="27ea728a-71b4-4cfa-a5e8-a6a5d7b27b14" xmlns:ns3="5ff0268a-eba3-4581-8017-bd167db682c8" targetNamespace="http://schemas.microsoft.com/office/2006/metadata/properties" ma:root="true" ma:fieldsID="9b888052fdf7a51ab74ec20886117209" ns2:_="" ns3:_="">
    <xsd:import namespace="27ea728a-71b4-4cfa-a5e8-a6a5d7b27b14"/>
    <xsd:import namespace="5ff0268a-eba3-4581-8017-bd167db68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a728a-71b4-4cfa-a5e8-a6a5d7b27b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0268a-eba3-4581-8017-bd167db682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55a5f47-c920-48b6-b252-8d2ffe391faf}" ma:internalName="TaxCatchAll" ma:showField="CatchAllData" ma:web="5ff0268a-eba3-4581-8017-bd167db68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a728a-71b4-4cfa-a5e8-a6a5d7b27b14">
      <Terms xmlns="http://schemas.microsoft.com/office/infopath/2007/PartnerControls"/>
    </lcf76f155ced4ddcb4097134ff3c332f>
    <TaxCatchAll xmlns="5ff0268a-eba3-4581-8017-bd167db682c8" xsi:nil="true"/>
    <SharedWithUsers xmlns="5ff0268a-eba3-4581-8017-bd167db682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FE6D94F-97E9-44B6-81C8-FAB7FA4F9DD6}"/>
</file>

<file path=customXml/itemProps2.xml><?xml version="1.0" encoding="utf-8"?>
<ds:datastoreItem xmlns:ds="http://schemas.openxmlformats.org/officeDocument/2006/customXml" ds:itemID="{43A0112E-D5CE-45E4-8AE0-3B95EBE98D54}"/>
</file>

<file path=customXml/itemProps3.xml><?xml version="1.0" encoding="utf-8"?>
<ds:datastoreItem xmlns:ds="http://schemas.openxmlformats.org/officeDocument/2006/customXml" ds:itemID="{DD0141C3-D456-41A7-A05F-A8EF3DC7E965}"/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379</TotalTime>
  <Words>685</Words>
  <Application>Microsoft Office PowerPoint</Application>
  <PresentationFormat>Widescreen</PresentationFormat>
  <Paragraphs>124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Google Sans</vt:lpstr>
      <vt:lpstr>Wingdings</vt:lpstr>
      <vt:lpstr>Minnesota State Theme</vt:lpstr>
      <vt:lpstr>Questioning Guidance</vt:lpstr>
      <vt:lpstr>General Focus</vt:lpstr>
      <vt:lpstr>General Questioning</vt:lpstr>
      <vt:lpstr>Special Case Considerations</vt:lpstr>
      <vt:lpstr>Relevant Evidence </vt:lpstr>
      <vt:lpstr>Relevant Evidence Exclusions</vt:lpstr>
      <vt:lpstr>1B.3.1 and Title IX Considerations</vt:lpstr>
      <vt:lpstr>Relevance</vt:lpstr>
      <vt:lpstr>Credibility</vt:lpstr>
      <vt:lpstr>Irrelevant: Sexual Predisposition</vt:lpstr>
      <vt:lpstr>Irrelevant: Sexual History</vt:lpstr>
      <vt:lpstr>Irrelevant: Legally-privileged </vt:lpstr>
      <vt:lpstr>Irrelevant: Character</vt:lpstr>
      <vt:lpstr>Irrelevant: Respondent's Prior Misconduct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Investigator questioning training October 2025</dc:title>
  <dc:creator>Atteberry, Ashley J</dc:creator>
  <cp:keywords>Title 9 personnel</cp:keywords>
  <cp:lastModifiedBy>Atteberry, Ashley J</cp:lastModifiedBy>
  <cp:revision>3</cp:revision>
  <dcterms:created xsi:type="dcterms:W3CDTF">2025-10-30T13:19:48Z</dcterms:created>
  <dcterms:modified xsi:type="dcterms:W3CDTF">2026-02-27T15:49:23Z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0x01010068EB6A229D98C4419983C92D224BD10E</vt:lpwstr>
  </property>
  <property fmtid="{D5CDD505-2E9C-101B-9397-08002B2CF9AE}" pid="3" name="MediaServiceImageTags">
    <vt:lpwstr/>
  </property>
  <property fmtid="{D5CDD505-2E9C-101B-9397-08002B2CF9AE}" pid="4" name="Order">
    <vt:r8>5716100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