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21.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62.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authors.xml" ContentType="application/vnd.ms-powerpoint.authors+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79"/>
  </p:notesMasterIdLst>
  <p:handoutMasterIdLst>
    <p:handoutMasterId r:id="rId80"/>
  </p:handoutMasterIdLst>
  <p:sldIdLst>
    <p:sldId id="277" r:id="rId2"/>
    <p:sldId id="346" r:id="rId3"/>
    <p:sldId id="568" r:id="rId4"/>
    <p:sldId id="486" r:id="rId5"/>
    <p:sldId id="314" r:id="rId6"/>
    <p:sldId id="315" r:id="rId7"/>
    <p:sldId id="316" r:id="rId8"/>
    <p:sldId id="325" r:id="rId9"/>
    <p:sldId id="318" r:id="rId10"/>
    <p:sldId id="2141411323" r:id="rId11"/>
    <p:sldId id="2141411341" r:id="rId12"/>
    <p:sldId id="2141411324" r:id="rId13"/>
    <p:sldId id="2141411342" r:id="rId14"/>
    <p:sldId id="300" r:id="rId15"/>
    <p:sldId id="507" r:id="rId16"/>
    <p:sldId id="774" r:id="rId17"/>
    <p:sldId id="487" r:id="rId18"/>
    <p:sldId id="764" r:id="rId19"/>
    <p:sldId id="749" r:id="rId20"/>
    <p:sldId id="762" r:id="rId21"/>
    <p:sldId id="813" r:id="rId22"/>
    <p:sldId id="814" r:id="rId23"/>
    <p:sldId id="763" r:id="rId24"/>
    <p:sldId id="491" r:id="rId25"/>
    <p:sldId id="496" r:id="rId26"/>
    <p:sldId id="765" r:id="rId27"/>
    <p:sldId id="767" r:id="rId28"/>
    <p:sldId id="766" r:id="rId29"/>
    <p:sldId id="768" r:id="rId30"/>
    <p:sldId id="492" r:id="rId31"/>
    <p:sldId id="815" r:id="rId32"/>
    <p:sldId id="770" r:id="rId33"/>
    <p:sldId id="771" r:id="rId34"/>
    <p:sldId id="476" r:id="rId35"/>
    <p:sldId id="481" r:id="rId36"/>
    <p:sldId id="385" r:id="rId37"/>
    <p:sldId id="575" r:id="rId38"/>
    <p:sldId id="773" r:id="rId39"/>
    <p:sldId id="557" r:id="rId40"/>
    <p:sldId id="558" r:id="rId41"/>
    <p:sldId id="428" r:id="rId42"/>
    <p:sldId id="429" r:id="rId43"/>
    <p:sldId id="430" r:id="rId44"/>
    <p:sldId id="409" r:id="rId45"/>
    <p:sldId id="769" r:id="rId46"/>
    <p:sldId id="2141411322" r:id="rId47"/>
    <p:sldId id="777" r:id="rId48"/>
    <p:sldId id="830" r:id="rId49"/>
    <p:sldId id="503" r:id="rId50"/>
    <p:sldId id="778" r:id="rId51"/>
    <p:sldId id="434" r:id="rId52"/>
    <p:sldId id="780" r:id="rId53"/>
    <p:sldId id="653" r:id="rId54"/>
    <p:sldId id="827" r:id="rId55"/>
    <p:sldId id="493" r:id="rId56"/>
    <p:sldId id="489" r:id="rId57"/>
    <p:sldId id="488" r:id="rId58"/>
    <p:sldId id="497" r:id="rId59"/>
    <p:sldId id="751" r:id="rId60"/>
    <p:sldId id="415" r:id="rId61"/>
    <p:sldId id="494" r:id="rId62"/>
    <p:sldId id="504" r:id="rId63"/>
    <p:sldId id="566" r:id="rId64"/>
    <p:sldId id="821" r:id="rId65"/>
    <p:sldId id="502" r:id="rId66"/>
    <p:sldId id="501" r:id="rId67"/>
    <p:sldId id="500" r:id="rId68"/>
    <p:sldId id="499" r:id="rId69"/>
    <p:sldId id="505" r:id="rId70"/>
    <p:sldId id="783" r:id="rId71"/>
    <p:sldId id="802" r:id="rId72"/>
    <p:sldId id="803" r:id="rId73"/>
    <p:sldId id="786" r:id="rId74"/>
    <p:sldId id="800" r:id="rId75"/>
    <p:sldId id="801" r:id="rId76"/>
    <p:sldId id="804" r:id="rId77"/>
    <p:sldId id="273"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6D00F2-D055-003A-CBA0-D4E59BCE5D3F}" name="Sincleair Usher, Maegen A" initials="SA" userId="S::xn7137ve@minnstate.edu::568ef506-e085-4cac-952a-587f84d4a04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C4C02"/>
    <a:srgbClr val="000000"/>
    <a:srgbClr val="990000"/>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585" autoAdjust="0"/>
  </p:normalViewPr>
  <p:slideViewPr>
    <p:cSldViewPr snapToGrid="0">
      <p:cViewPr varScale="1">
        <p:scale>
          <a:sx n="64" d="100"/>
          <a:sy n="64" d="100"/>
        </p:scale>
        <p:origin x="630" y="72"/>
      </p:cViewPr>
      <p:guideLst/>
    </p:cSldViewPr>
  </p:slideViewPr>
  <p:notesTextViewPr>
    <p:cViewPr>
      <p:scale>
        <a:sx n="1" d="1"/>
        <a:sy n="1" d="1"/>
      </p:scale>
      <p:origin x="0" y="0"/>
    </p:cViewPr>
  </p:notesTextViewPr>
  <p:sorterViewPr>
    <p:cViewPr>
      <p:scale>
        <a:sx n="100" d="100"/>
        <a:sy n="100" d="100"/>
      </p:scale>
      <p:origin x="0" y="-1755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85"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88"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86"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0"/>
          <a:ext cx="7512907" cy="4695566"/>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38100" dist="17779" dir="5400000" rotWithShape="0">
            <a:srgbClr val="000000">
              <a:alpha val="40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754438" y="3491623"/>
          <a:ext cx="172796" cy="172796"/>
        </a:xfrm>
        <a:prstGeom prst="ellipse">
          <a:avLst/>
        </a:prstGeom>
        <a:gradFill rotWithShape="0">
          <a:gsLst>
            <a:gs pos="0">
              <a:schemeClr val="accent3">
                <a:shade val="50000"/>
                <a:hueOff val="0"/>
                <a:satOff val="0"/>
                <a:lumOff val="0"/>
                <a:alphaOff val="0"/>
              </a:schemeClr>
            </a:gs>
            <a:gs pos="90000">
              <a:schemeClr val="accent3">
                <a:shade val="50000"/>
                <a:hueOff val="0"/>
                <a:satOff val="0"/>
                <a:lumOff val="0"/>
                <a:alphaOff val="0"/>
                <a:shade val="100000"/>
              </a:schemeClr>
            </a:gs>
            <a:gs pos="100000">
              <a:schemeClr val="accent3">
                <a:shade val="50000"/>
                <a:hueOff val="0"/>
                <a:satOff val="0"/>
                <a:lumOff val="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840836" y="3578022"/>
          <a:ext cx="1284707" cy="1117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561"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During trauma incident:</a:t>
          </a:r>
          <a:r>
            <a:rPr lang="en-US" sz="1300" kern="1200">
              <a:latin typeface="Calibri" pitchFamily="34" charset="0"/>
            </a:rPr>
            <a:t> Sensory overload, fixation on a particular aspect, miss other things</a:t>
          </a:r>
        </a:p>
      </dsp:txBody>
      <dsp:txXfrm>
        <a:off x="840836" y="3578022"/>
        <a:ext cx="1284707" cy="1117544"/>
      </dsp:txXfrm>
    </dsp:sp>
    <dsp:sp modelId="{47EE48F6-217D-4BB0-BFDE-6F33536C3208}">
      <dsp:nvSpPr>
        <dsp:cNvPr id="0" name=""/>
        <dsp:cNvSpPr/>
      </dsp:nvSpPr>
      <dsp:spPr>
        <a:xfrm>
          <a:off x="1975285" y="2399434"/>
          <a:ext cx="300516" cy="300516"/>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125543" y="2549692"/>
          <a:ext cx="1577710" cy="214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37"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Immediately after: </a:t>
          </a:r>
          <a:r>
            <a:rPr lang="en-US" sz="1300" kern="1200">
              <a:latin typeface="Calibri" pitchFamily="34" charset="0"/>
            </a:rPr>
            <a:t>“post incident amnesia”—failure to remember most of what was observed</a:t>
          </a:r>
        </a:p>
      </dsp:txBody>
      <dsp:txXfrm>
        <a:off x="2125543" y="2549692"/>
        <a:ext cx="1577710" cy="2145874"/>
      </dsp:txXfrm>
    </dsp:sp>
    <dsp:sp modelId="{1BF8D238-51F5-4889-8F0A-7699691A530B}">
      <dsp:nvSpPr>
        <dsp:cNvPr id="0" name=""/>
        <dsp:cNvSpPr/>
      </dsp:nvSpPr>
      <dsp:spPr>
        <a:xfrm>
          <a:off x="3534213" y="1594614"/>
          <a:ext cx="398184" cy="398184"/>
        </a:xfrm>
        <a:prstGeom prst="ellipse">
          <a:avLst/>
        </a:prstGeom>
        <a:gradFill rotWithShape="0">
          <a:gsLst>
            <a:gs pos="0">
              <a:schemeClr val="accent3">
                <a:shade val="50000"/>
                <a:hueOff val="802526"/>
                <a:satOff val="-72826"/>
                <a:lumOff val="53120"/>
                <a:alphaOff val="0"/>
              </a:schemeClr>
            </a:gs>
            <a:gs pos="90000">
              <a:schemeClr val="accent3">
                <a:shade val="50000"/>
                <a:hueOff val="802526"/>
                <a:satOff val="-72826"/>
                <a:lumOff val="53120"/>
                <a:alphaOff val="0"/>
                <a:shade val="100000"/>
              </a:schemeClr>
            </a:gs>
            <a:gs pos="100000">
              <a:schemeClr val="accent3">
                <a:shade val="50000"/>
                <a:hueOff val="802526"/>
                <a:satOff val="-72826"/>
                <a:lumOff val="5312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802526"/>
              <a:satOff val="-72826"/>
              <a:lumOff val="53120"/>
              <a:alphaOff val="0"/>
              <a:shade val="30000"/>
            </a:schemeClr>
          </a:contourClr>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3733305" y="1793706"/>
          <a:ext cx="1577710" cy="2901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0989"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After a healthy night’s sleep: </a:t>
          </a:r>
          <a:r>
            <a:rPr lang="en-US" sz="1300" kern="1200">
              <a:latin typeface="Calibri" pitchFamily="34" charset="0"/>
            </a:rPr>
            <a:t>“memory recovery”—result  in remembering  majority of what occurred; probably most ‘pure’ recollection</a:t>
          </a:r>
        </a:p>
      </dsp:txBody>
      <dsp:txXfrm>
        <a:off x="3733305" y="1793706"/>
        <a:ext cx="1577710" cy="2901860"/>
      </dsp:txXfrm>
    </dsp:sp>
    <dsp:sp modelId="{5DFF423B-F14E-40D4-898E-E1193439E303}">
      <dsp:nvSpPr>
        <dsp:cNvPr id="0" name=""/>
        <dsp:cNvSpPr/>
      </dsp:nvSpPr>
      <dsp:spPr>
        <a:xfrm>
          <a:off x="5232130" y="1062137"/>
          <a:ext cx="533416" cy="533416"/>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5498839" y="1328845"/>
          <a:ext cx="1577710" cy="3366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646"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Within 72 hours: </a:t>
          </a:r>
          <a:r>
            <a:rPr lang="en-US" sz="1300" kern="1200">
              <a:latin typeface="Calibri" pitchFamily="34" charset="0"/>
            </a:rPr>
            <a:t>final &amp; most complete memory—but at least partially reconstructed after normal process of integrating other sources of information</a:t>
          </a:r>
        </a:p>
      </dsp:txBody>
      <dsp:txXfrm>
        <a:off x="5498839" y="1328845"/>
        <a:ext cx="1577710" cy="336672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185775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Tree>
    <p:extLst>
      <p:ext uri="{BB962C8B-B14F-4D97-AF65-F5344CB8AC3E}">
        <p14:creationId xmlns:p14="http://schemas.microsoft.com/office/powerpoint/2010/main" val="3899955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Tree>
    <p:extLst>
      <p:ext uri="{BB962C8B-B14F-4D97-AF65-F5344CB8AC3E}">
        <p14:creationId xmlns:p14="http://schemas.microsoft.com/office/powerpoint/2010/main" val="1521249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96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2318953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819401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675741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1247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7527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40895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09668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1344168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cs typeface="Calibri" panose="020F0502020204030204"/>
            </a:endParaRPr>
          </a:p>
        </p:txBody>
      </p:sp>
    </p:spTree>
    <p:extLst>
      <p:ext uri="{BB962C8B-B14F-4D97-AF65-F5344CB8AC3E}">
        <p14:creationId xmlns:p14="http://schemas.microsoft.com/office/powerpoint/2010/main" val="2522095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27006268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232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512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8639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8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4518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6807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effectLst/>
              <a:highlight>
                <a:srgbClr val="FFFFFF"/>
              </a:highlight>
              <a:latin typeface="-apple-system"/>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99526A-4D05-4399-AD9E-6053138227E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2413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313A250-F49E-5778-7EE4-1A5447A314B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0346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7AA51DA-9DDE-41D5-72B0-D6716CCCE37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0197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4664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466B5375-77A7-2F09-9D2B-6EC1B11EA23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7531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marL="0" marR="0" lvl="0" indent="0" algn="r" defTabSz="966612" rtl="0" eaLnBrk="1" fontAlgn="auto" latinLnBrk="0" hangingPunct="1">
              <a:lnSpc>
                <a:spcPct val="100000"/>
              </a:lnSpc>
              <a:spcBef>
                <a:spcPts val="0"/>
              </a:spcBef>
              <a:spcAft>
                <a:spcPts val="0"/>
              </a:spcAft>
              <a:buClrTx/>
              <a:buSzTx/>
              <a:buFontTx/>
              <a:buNone/>
              <a:tabLst/>
              <a:defRPr/>
            </a:pPr>
            <a:fld id="{8C800963-7C5E-4039-9846-3F2DC660D621}"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66612" rtl="0" eaLnBrk="1" fontAlgn="auto" latinLnBrk="0" hangingPunct="1">
                <a:lnSpc>
                  <a:spcPct val="100000"/>
                </a:lnSpc>
                <a:spcBef>
                  <a:spcPts val="0"/>
                </a:spcBef>
                <a:spcAft>
                  <a:spcPts val="0"/>
                </a:spcAft>
                <a:buClrTx/>
                <a:buSzTx/>
                <a:buFontTx/>
                <a:buNone/>
                <a:tabLst/>
                <a:defRPr/>
              </a:pPr>
              <a:t>43</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614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883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cs typeface="Calibri" panose="020F0502020204030204"/>
            </a:endParaRPr>
          </a:p>
        </p:txBody>
      </p:sp>
    </p:spTree>
    <p:extLst>
      <p:ext uri="{BB962C8B-B14F-4D97-AF65-F5344CB8AC3E}">
        <p14:creationId xmlns:p14="http://schemas.microsoft.com/office/powerpoint/2010/main" val="25124210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46</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47</a:t>
            </a:fld>
            <a:endParaRPr lang="en-US"/>
          </a:p>
        </p:txBody>
      </p:sp>
    </p:spTree>
    <p:extLst>
      <p:ext uri="{BB962C8B-B14F-4D97-AF65-F5344CB8AC3E}">
        <p14:creationId xmlns:p14="http://schemas.microsoft.com/office/powerpoint/2010/main" val="35377691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48</a:t>
            </a:fld>
            <a:endParaRPr lang="en-US"/>
          </a:p>
        </p:txBody>
      </p:sp>
    </p:spTree>
    <p:extLst>
      <p:ext uri="{BB962C8B-B14F-4D97-AF65-F5344CB8AC3E}">
        <p14:creationId xmlns:p14="http://schemas.microsoft.com/office/powerpoint/2010/main" val="42090594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41838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964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5739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655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tab pos="457200" algn="l"/>
              </a:tabLst>
              <a:defRPr/>
            </a:pPr>
            <a:endParaRPr lang="en-US" dirty="0"/>
          </a:p>
        </p:txBody>
      </p:sp>
    </p:spTree>
    <p:extLst>
      <p:ext uri="{BB962C8B-B14F-4D97-AF65-F5344CB8AC3E}">
        <p14:creationId xmlns:p14="http://schemas.microsoft.com/office/powerpoint/2010/main" val="36236651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54</a:t>
            </a:fld>
            <a:endParaRPr lang="en-US"/>
          </a:p>
        </p:txBody>
      </p:sp>
    </p:spTree>
    <p:extLst>
      <p:ext uri="{BB962C8B-B14F-4D97-AF65-F5344CB8AC3E}">
        <p14:creationId xmlns:p14="http://schemas.microsoft.com/office/powerpoint/2010/main" val="365916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58290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05043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089169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p:txBody>
      </p:sp>
    </p:spTree>
    <p:extLst>
      <p:ext uri="{BB962C8B-B14F-4D97-AF65-F5344CB8AC3E}">
        <p14:creationId xmlns:p14="http://schemas.microsoft.com/office/powerpoint/2010/main" val="23315217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89430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7229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90208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cs typeface="Calibri" panose="020F0502020204030204"/>
            </a:endParaRPr>
          </a:p>
        </p:txBody>
      </p:sp>
    </p:spTree>
    <p:extLst>
      <p:ext uri="{BB962C8B-B14F-4D97-AF65-F5344CB8AC3E}">
        <p14:creationId xmlns:p14="http://schemas.microsoft.com/office/powerpoint/2010/main" val="3578915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760284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53593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75</a:t>
            </a:fld>
            <a:endParaRPr lang="en-US"/>
          </a:p>
        </p:txBody>
      </p:sp>
    </p:spTree>
    <p:extLst>
      <p:ext uri="{BB962C8B-B14F-4D97-AF65-F5344CB8AC3E}">
        <p14:creationId xmlns:p14="http://schemas.microsoft.com/office/powerpoint/2010/main" val="32405382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3973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6"/>
            <a:ext cx="12192000" cy="108065"/>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296200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3110845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3034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512594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3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27323714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547204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200365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9596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4"/>
            <a:ext cx="48768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3013113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940832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6" r:id="rId28"/>
    <p:sldLayoutId id="2147483758" r:id="rId29"/>
    <p:sldLayoutId id="2147483771" r:id="rId30"/>
    <p:sldLayoutId id="2147483788" r:id="rId31"/>
    <p:sldLayoutId id="2147483789" r:id="rId32"/>
    <p:sldLayoutId id="2147483791" r:id="rId33"/>
    <p:sldLayoutId id="2147483793" r:id="rId34"/>
    <p:sldLayoutId id="2147483802" r:id="rId35"/>
    <p:sldLayoutId id="2147483810" r:id="rId36"/>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3.xml"/><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8.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Investigation Training</a:t>
            </a:r>
          </a:p>
          <a:p>
            <a:endParaRPr lang="en-US" dirty="0"/>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Equity and Inclusion</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February 26-27,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677A33-6B3F-1EEE-C69E-F133C47B068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a:t>
            </a:r>
          </a:p>
        </p:txBody>
      </p:sp>
      <p:sp>
        <p:nvSpPr>
          <p:cNvPr id="2" name="Content Placeholder 1">
            <a:extLst>
              <a:ext uri="{FF2B5EF4-FFF2-40B4-BE49-F238E27FC236}">
                <a16:creationId xmlns:a16="http://schemas.microsoft.com/office/drawing/2014/main" id="{1430C04D-F5FC-6D65-6399-A246518F8019}"/>
              </a:ext>
            </a:extLst>
          </p:cNvPr>
          <p:cNvSpPr>
            <a:spLocks noGrp="1"/>
          </p:cNvSpPr>
          <p:nvPr>
            <p:ph idx="1"/>
          </p:nvPr>
        </p:nvSpPr>
        <p:spPr/>
        <p:txBody>
          <a:bodyPr>
            <a:normAutofit fontScale="92500" lnSpcReduction="10000"/>
          </a:bodyPr>
          <a:lstStyle/>
          <a:p>
            <a:pPr marL="0" indent="0">
              <a:buNone/>
            </a:pPr>
            <a:r>
              <a:rPr lang="en-US" b="1" dirty="0">
                <a:solidFill>
                  <a:srgbClr val="008042"/>
                </a:solidFill>
              </a:rPr>
              <a:t>For 1B.3/Title IX</a:t>
            </a:r>
          </a:p>
          <a:p>
            <a:r>
              <a:rPr lang="en-US" dirty="0"/>
              <a:t>Evidence is generally considered </a:t>
            </a:r>
            <a:r>
              <a:rPr lang="en-US" b="1" dirty="0"/>
              <a:t>relevant</a:t>
            </a:r>
            <a:r>
              <a:rPr lang="en-US" dirty="0"/>
              <a:t> when it helps determine:</a:t>
            </a:r>
          </a:p>
          <a:p>
            <a:pPr lvl="1"/>
            <a:r>
              <a:rPr lang="en-US" dirty="0"/>
              <a:t>Whether the Respondent violated policy, and/or</a:t>
            </a:r>
          </a:p>
          <a:p>
            <a:pPr lvl="1"/>
            <a:r>
              <a:rPr lang="en-US" dirty="0"/>
              <a:t>The credibility of any evidence, including a party or witness statement</a:t>
            </a:r>
          </a:p>
          <a:p>
            <a:pPr marL="457200"/>
            <a:r>
              <a:rPr lang="en-US" dirty="0"/>
              <a:t>The Investigator initially evaluated relevance, but the DM ultimately decides</a:t>
            </a:r>
          </a:p>
          <a:p>
            <a:r>
              <a:rPr lang="en-US" dirty="0"/>
              <a:t>All relevant evidence must be objectively evaluated and considered</a:t>
            </a:r>
          </a:p>
          <a:p>
            <a:pPr lvl="1"/>
            <a:r>
              <a:rPr lang="en-US" b="1" dirty="0"/>
              <a:t>Inculpatory</a:t>
            </a:r>
            <a:r>
              <a:rPr lang="en-US" dirty="0"/>
              <a:t>: tending to suggest a finding of responsibility</a:t>
            </a:r>
          </a:p>
          <a:p>
            <a:pPr lvl="1"/>
            <a:r>
              <a:rPr lang="en-US" b="1" dirty="0"/>
              <a:t>Exculpatory</a:t>
            </a:r>
            <a:r>
              <a:rPr lang="en-US" dirty="0"/>
              <a:t>: tending to suggest a finding of not responsible</a:t>
            </a:r>
          </a:p>
          <a:p>
            <a:pPr marL="457200"/>
            <a:r>
              <a:rPr lang="en-US" dirty="0"/>
              <a:t>In the decision-making phase, parties may dispute the Investigator’s initial relevance determinations</a:t>
            </a:r>
          </a:p>
        </p:txBody>
      </p:sp>
    </p:spTree>
    <p:extLst>
      <p:ext uri="{BB962C8B-B14F-4D97-AF65-F5344CB8AC3E}">
        <p14:creationId xmlns:p14="http://schemas.microsoft.com/office/powerpoint/2010/main" val="729055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E4158-DA7B-D27D-940D-A61B6D9C9E1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E707B5-ABDB-4C0F-2765-55F89F21C8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Exclusions</a:t>
            </a:r>
          </a:p>
        </p:txBody>
      </p:sp>
      <p:sp>
        <p:nvSpPr>
          <p:cNvPr id="2" name="Content Placeholder 1">
            <a:extLst>
              <a:ext uri="{FF2B5EF4-FFF2-40B4-BE49-F238E27FC236}">
                <a16:creationId xmlns:a16="http://schemas.microsoft.com/office/drawing/2014/main" id="{1971A0C3-CD45-3143-7C55-BF19134E0F2C}"/>
              </a:ext>
            </a:extLst>
          </p:cNvPr>
          <p:cNvSpPr>
            <a:spLocks noGrp="1"/>
          </p:cNvSpPr>
          <p:nvPr>
            <p:ph idx="1"/>
          </p:nvPr>
        </p:nvSpPr>
        <p:spPr/>
        <p:txBody>
          <a:bodyPr>
            <a:normAutofit fontScale="92500" lnSpcReduction="10000"/>
          </a:bodyPr>
          <a:lstStyle/>
          <a:p>
            <a:pPr marL="0" indent="0">
              <a:buNone/>
            </a:pPr>
            <a:r>
              <a:rPr lang="en-US" b="1" dirty="0">
                <a:solidFill>
                  <a:srgbClr val="008042"/>
                </a:solidFill>
              </a:rPr>
              <a:t>For 1B.3/Title IX</a:t>
            </a:r>
          </a:p>
          <a:p>
            <a:r>
              <a:rPr lang="en-US" dirty="0"/>
              <a:t>Evidence of the </a:t>
            </a:r>
            <a:r>
              <a:rPr lang="en-US" b="1" dirty="0"/>
              <a:t>Complainant’s sexual predisposition </a:t>
            </a:r>
            <a:r>
              <a:rPr lang="en-US" dirty="0"/>
              <a:t>is never relevant</a:t>
            </a:r>
          </a:p>
          <a:p>
            <a:pPr marL="457200"/>
            <a:r>
              <a:rPr lang="en-US" dirty="0"/>
              <a:t>Evidence of the </a:t>
            </a:r>
            <a:r>
              <a:rPr lang="en-US" b="1" dirty="0"/>
              <a:t>Complainant’s prior sexual behavior </a:t>
            </a:r>
            <a:r>
              <a:rPr lang="en-US" dirty="0"/>
              <a:t>is not relevant except:</a:t>
            </a:r>
          </a:p>
          <a:p>
            <a:pPr lvl="1"/>
            <a:r>
              <a:rPr lang="en-US" dirty="0"/>
              <a:t>If offered to prove that someone other than the Respondent committed the alleged conduct; or</a:t>
            </a:r>
          </a:p>
          <a:p>
            <a:pPr lvl="1"/>
            <a:r>
              <a:rPr lang="en-US" dirty="0"/>
              <a:t>Specific incidents of the Complainant’s prior sexual behavior with respect to the Respondent offered to prove consent</a:t>
            </a:r>
          </a:p>
          <a:p>
            <a:r>
              <a:rPr lang="en-US" dirty="0"/>
              <a:t>Exclusions apply even if admitted or introduced by the Complainant</a:t>
            </a:r>
          </a:p>
          <a:p>
            <a:pPr marL="457200"/>
            <a:r>
              <a:rPr lang="en-US" dirty="0"/>
              <a:t>Exclusions do </a:t>
            </a:r>
            <a:r>
              <a:rPr lang="en-US" b="1" dirty="0"/>
              <a:t>not</a:t>
            </a:r>
            <a:r>
              <a:rPr lang="en-US" dirty="0"/>
              <a:t> apply to the Respondent’s prior sexual behavior or predisposition, which are admissible if relevant</a:t>
            </a:r>
          </a:p>
        </p:txBody>
      </p:sp>
    </p:spTree>
    <p:extLst>
      <p:ext uri="{BB962C8B-B14F-4D97-AF65-F5344CB8AC3E}">
        <p14:creationId xmlns:p14="http://schemas.microsoft.com/office/powerpoint/2010/main" val="3753086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dirty="0"/>
              <a:t>Assessing and determining credibility is an important DM role</a:t>
            </a:r>
          </a:p>
          <a:p>
            <a:r>
              <a:rPr lang="en-US" dirty="0"/>
              <a:t>Credibility is often a function of </a:t>
            </a:r>
            <a:r>
              <a:rPr lang="en-US" b="1" dirty="0"/>
              <a:t>corroboration and consistency</a:t>
            </a:r>
          </a:p>
          <a:p>
            <a:r>
              <a:rPr lang="en-US" dirty="0"/>
              <a:t>Credibility does </a:t>
            </a:r>
            <a:r>
              <a:rPr lang="en-US" b="1" dirty="0"/>
              <a:t>not</a:t>
            </a:r>
            <a:r>
              <a:rPr lang="en-US" dirty="0"/>
              <a:t> necessarily equate to honesty or truthfulness:</a:t>
            </a:r>
          </a:p>
          <a:p>
            <a:pPr lvl="1"/>
            <a:r>
              <a:rPr lang="en-US" dirty="0"/>
              <a:t>Believability does not equal truthfulness</a:t>
            </a:r>
          </a:p>
          <a:p>
            <a:r>
              <a:rPr lang="en-US" dirty="0"/>
              <a:t>Credibility impacts the </a:t>
            </a:r>
            <a:r>
              <a:rPr lang="en-US" b="1" dirty="0"/>
              <a:t>reliability of evidence and its weight</a:t>
            </a:r>
          </a:p>
          <a:p>
            <a:r>
              <a:rPr lang="en-US" dirty="0"/>
              <a:t>Specific credibility issues that a DM may consider:</a:t>
            </a:r>
          </a:p>
          <a:p>
            <a:pPr lvl="1"/>
            <a:r>
              <a:rPr lang="en-US" dirty="0"/>
              <a:t>Relationships between the parties and witnesses</a:t>
            </a:r>
          </a:p>
          <a:p>
            <a:pPr lvl="1"/>
            <a:r>
              <a:rPr lang="en-US" dirty="0"/>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dirty="0"/>
              <a:t>Credibility</a:t>
            </a:r>
            <a:r>
              <a:rPr lang="en-US" dirty="0"/>
              <a:t> impacts likeliness</a:t>
            </a:r>
          </a:p>
          <a:p>
            <a:pPr lvl="1"/>
            <a:r>
              <a:rPr lang="en-US" dirty="0"/>
              <a:t>Would a reasonable person do the same?</a:t>
            </a:r>
          </a:p>
          <a:p>
            <a:pPr lvl="1"/>
            <a:r>
              <a:rPr lang="en-US" dirty="0"/>
              <a:t>Are there more likely alternatives?</a:t>
            </a:r>
          </a:p>
          <a:p>
            <a:pPr marL="457200"/>
            <a:r>
              <a:rPr lang="en-US" b="1" dirty="0"/>
              <a:t>Credibility Assessment </a:t>
            </a:r>
            <a:r>
              <a:rPr lang="en-US" dirty="0"/>
              <a:t>involves evaluating whether evidence is believable and reliable</a:t>
            </a:r>
          </a:p>
          <a:p>
            <a:pPr lvl="1"/>
            <a:r>
              <a:rPr lang="en-US" dirty="0"/>
              <a:t>Refrain from focusing on irrelevant inaccuracies and inconsistencies</a:t>
            </a:r>
          </a:p>
          <a:p>
            <a:pPr marL="0" indent="0">
              <a:buNone/>
            </a:pPr>
            <a:r>
              <a:rPr lang="en-US" b="1" dirty="0"/>
              <a:t>NOTE</a:t>
            </a:r>
            <a:r>
              <a:rPr lang="en-US" dirty="0"/>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Deciding if Misconduct Occurred</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
        <p:nvSpPr>
          <p:cNvPr id="3" name="TextBox 2">
            <a:extLst>
              <a:ext uri="{FF2B5EF4-FFF2-40B4-BE49-F238E27FC236}">
                <a16:creationId xmlns:a16="http://schemas.microsoft.com/office/drawing/2014/main" id="{C257827C-7C72-0C02-D8A7-1607D4B0A459}"/>
              </a:ext>
            </a:extLst>
          </p:cNvPr>
          <p:cNvSpPr txBox="1"/>
          <p:nvPr/>
        </p:nvSpPr>
        <p:spPr>
          <a:xfrm>
            <a:off x="3814739" y="4466273"/>
            <a:ext cx="4562522" cy="1477328"/>
          </a:xfrm>
          <a:prstGeom prst="rect">
            <a:avLst/>
          </a:prstGeom>
          <a:noFill/>
        </p:spPr>
        <p:txBody>
          <a:bodyPr wrap="square" rtlCol="0">
            <a:spAutoFit/>
          </a:bodyPr>
          <a:lstStyle/>
          <a:p>
            <a:pPr algn="l" rtl="0" fontAlgn="base"/>
            <a:r>
              <a:rPr lang="en-US" i="1" dirty="0">
                <a:solidFill>
                  <a:srgbClr val="000000"/>
                </a:solidFill>
                <a:latin typeface="Times New Roman" panose="02020603050405020304" pitchFamily="18" charset="0"/>
              </a:rPr>
              <a:t>The scales of justice:</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Preponderance= &gt; than 50% </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Clear and convincing= 75% vs. 25%</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Beyond a reasonable doubt= 99.9% vs. .1%</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Bef>
                <a:spcPct val="20000"/>
              </a:spcBef>
              <a:buClr>
                <a:srgbClr val="009F4D"/>
              </a:buClr>
              <a:defRPr/>
            </a:pPr>
            <a:r>
              <a:rPr lang="en-US" sz="4000">
                <a:latin typeface="+mn-lt"/>
                <a:ea typeface="+mn-ea"/>
                <a:cs typeface="Calibri"/>
              </a:rPr>
              <a:t>Investigation Skill-building</a:t>
            </a:r>
            <a:endParaRPr lang="en-US" sz="4000">
              <a:solidFill>
                <a:srgbClr val="0C2340"/>
              </a:solidFill>
              <a:latin typeface="+mn-lt"/>
              <a:ea typeface="Calibri"/>
              <a:cs typeface="Calibri"/>
            </a:endParaRPr>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1212575" y="4552123"/>
            <a:ext cx="4124738" cy="1330688"/>
          </a:xfrm>
          <a:prstGeom prst="rect">
            <a:avLst/>
          </a:prstGeom>
        </p:spPr>
        <p:txBody>
          <a:bodyPr vert="horz" lIns="91440" tIns="45720" rIns="91440" bIns="45720" rtlCol="0" anchor="t">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a:cs typeface="Calibri"/>
              </a:rPr>
              <a:t>Maegen </a:t>
            </a:r>
            <a:r>
              <a:rPr lang="en-US" sz="1800" dirty="0" err="1">
                <a:cs typeface="Calibri"/>
              </a:rPr>
              <a:t>Sincleair</a:t>
            </a:r>
            <a:r>
              <a:rPr lang="en-US" sz="1800" dirty="0">
                <a:cs typeface="Calibri"/>
              </a:rPr>
              <a:t> Usher, JD </a:t>
            </a:r>
            <a:r>
              <a:rPr lang="en-US" sz="1800" b="0" dirty="0">
                <a:cs typeface="Calibri"/>
              </a:rPr>
              <a:t>(she/her)</a:t>
            </a:r>
          </a:p>
          <a:p>
            <a:r>
              <a:rPr lang="en-US" sz="1400" b="0" dirty="0">
                <a:cs typeface="Calibri"/>
              </a:rPr>
              <a:t>Investigation Specialist &amp; Lead Deputy Title IX Coordinator</a:t>
            </a:r>
            <a:endParaRPr lang="en-US" sz="1400" b="0">
              <a:ea typeface="Calibri"/>
              <a:cs typeface="Calibri"/>
            </a:endParaRPr>
          </a:p>
          <a:p>
            <a:r>
              <a:rPr lang="en-US" sz="1400" b="0" dirty="0">
                <a:cs typeface="Calibri"/>
              </a:rPr>
              <a:t>Metro State University</a:t>
            </a:r>
            <a:endParaRPr lang="en-US" sz="1400"/>
          </a:p>
        </p:txBody>
      </p:sp>
    </p:spTree>
    <p:extLst>
      <p:ext uri="{BB962C8B-B14F-4D97-AF65-F5344CB8AC3E}">
        <p14:creationId xmlns:p14="http://schemas.microsoft.com/office/powerpoint/2010/main" val="381607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1: Investigation Strategy</a:t>
            </a:r>
          </a:p>
        </p:txBody>
      </p:sp>
      <p:sp>
        <p:nvSpPr>
          <p:cNvPr id="2" name="Content Placeholder 1">
            <a:extLst>
              <a:ext uri="{FF2B5EF4-FFF2-40B4-BE49-F238E27FC236}">
                <a16:creationId xmlns:a16="http://schemas.microsoft.com/office/drawing/2014/main" id="{20FB50A0-D240-EE6E-92FB-FF34435E4FA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68110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074DC0D-69BC-8ACD-7A61-86C759D10C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Investigation </a:t>
            </a:r>
            <a:r>
              <a:rPr kumimoji="0" lang="en-US" sz="3600" b="1" i="0" u="none" strike="noStrike" kern="1200" cap="all" spc="0" normalizeH="0" baseline="0" noProof="0" dirty="0">
                <a:ln>
                  <a:noFill/>
                </a:ln>
                <a:solidFill>
                  <a:schemeClr val="tx2"/>
                </a:solidFill>
                <a:effectLst/>
                <a:uLnTx/>
                <a:uFillTx/>
                <a:latin typeface="+mn-lt"/>
                <a:ea typeface="+mn-ea"/>
                <a:cs typeface="+mn-cs"/>
              </a:rPr>
              <a:t>Scope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t>Scope of Investigation</a:t>
            </a:r>
          </a:p>
          <a:p>
            <a:pPr lvl="1"/>
            <a:r>
              <a:rPr lang="en-US"/>
              <a:t>What are the allegations?</a:t>
            </a:r>
          </a:p>
          <a:p>
            <a:pPr lvl="2"/>
            <a:r>
              <a:rPr lang="en-US"/>
              <a:t>1B.1, 1B.3, RWP, Code of conduct, etc.</a:t>
            </a:r>
          </a:p>
          <a:p>
            <a:pPr lvl="2"/>
            <a:r>
              <a:rPr lang="en-US"/>
              <a:t>What are sub-elements</a:t>
            </a:r>
          </a:p>
          <a:p>
            <a:pPr lvl="2"/>
            <a:r>
              <a:rPr lang="en-US"/>
              <a:t>Partnership w/ other departments</a:t>
            </a:r>
          </a:p>
          <a:p>
            <a:pPr lvl="1"/>
            <a:r>
              <a:rPr lang="en-US"/>
              <a:t>Who are the involved parties?</a:t>
            </a:r>
          </a:p>
          <a:p>
            <a:pPr lvl="2"/>
            <a:r>
              <a:rPr lang="en-US"/>
              <a:t>Multiple respondents; multiple complainants – may consider splitting</a:t>
            </a:r>
          </a:p>
          <a:p>
            <a:pPr lvl="1"/>
            <a:r>
              <a:rPr lang="en-US"/>
              <a:t>Do the allegations arise out of same set of facts</a:t>
            </a:r>
          </a:p>
          <a:p>
            <a:pPr lvl="2"/>
            <a:r>
              <a:rPr lang="en-US"/>
              <a:t>If not, consider splitting or referring non 1B.1/1B.3 matters</a:t>
            </a:r>
          </a:p>
          <a:p>
            <a:pPr lvl="2"/>
            <a:r>
              <a:rPr lang="en-US"/>
              <a:t>Allegations for each specific Respondent</a:t>
            </a:r>
          </a:p>
          <a:p>
            <a:pPr lvl="1"/>
            <a:r>
              <a:rPr lang="en-US"/>
              <a:t>Why is scope important?</a:t>
            </a:r>
          </a:p>
          <a:p>
            <a:pPr lvl="2"/>
            <a:r>
              <a:rPr lang="en-US"/>
              <a:t>Prevents Scope creep i.e., getting lost/sidetracked</a:t>
            </a:r>
          </a:p>
          <a:p>
            <a:pPr lvl="2"/>
            <a:r>
              <a:rPr lang="en-US"/>
              <a:t>Can help structure interviews</a:t>
            </a:r>
          </a:p>
          <a:p>
            <a:pPr lvl="2"/>
            <a:endParaRPr lang="en-US"/>
          </a:p>
        </p:txBody>
      </p:sp>
    </p:spTree>
    <p:extLst>
      <p:ext uri="{BB962C8B-B14F-4D97-AF65-F5344CB8AC3E}">
        <p14:creationId xmlns:p14="http://schemas.microsoft.com/office/powerpoint/2010/main" val="4030062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94D45-0D76-46BF-D834-6187AD6410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Creating investigation plan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Calibri"/>
                <a:cs typeface="Calibri"/>
              </a:rPr>
              <a:t>Outline the scope </a:t>
            </a:r>
          </a:p>
          <a:p>
            <a:pPr lvl="1">
              <a:buFont typeface="Courier New" panose="020B0604020202020204" pitchFamily="34" charset="0"/>
              <a:buChar char="o"/>
            </a:pPr>
            <a:r>
              <a:rPr lang="en-US">
                <a:ea typeface="Calibri"/>
                <a:cs typeface="Calibri"/>
              </a:rPr>
              <a:t>Complainant(s); Respondent(s); policies, allegations</a:t>
            </a:r>
          </a:p>
          <a:p>
            <a:r>
              <a:rPr lang="en-US">
                <a:ea typeface="Calibri"/>
                <a:cs typeface="Calibri"/>
              </a:rPr>
              <a:t>Allegations</a:t>
            </a:r>
          </a:p>
          <a:p>
            <a:pPr lvl="1">
              <a:buFont typeface="Courier New" panose="020B0604020202020204" pitchFamily="34" charset="0"/>
              <a:buChar char="o"/>
            </a:pPr>
            <a:r>
              <a:rPr lang="en-US">
                <a:ea typeface="Calibri"/>
                <a:cs typeface="Calibri"/>
              </a:rPr>
              <a:t>What are the elements</a:t>
            </a:r>
          </a:p>
          <a:p>
            <a:pPr lvl="1">
              <a:buFont typeface="Courier New" panose="020B0604020202020204" pitchFamily="34" charset="0"/>
              <a:buChar char="o"/>
            </a:pPr>
            <a:r>
              <a:rPr lang="en-US">
                <a:ea typeface="Calibri"/>
                <a:cs typeface="Calibri"/>
              </a:rPr>
              <a:t>Track information that goes to each element </a:t>
            </a:r>
          </a:p>
          <a:p>
            <a:r>
              <a:rPr lang="en-US">
                <a:ea typeface="Calibri"/>
                <a:cs typeface="Calibri"/>
              </a:rPr>
              <a:t>Witnesses </a:t>
            </a:r>
          </a:p>
          <a:p>
            <a:pPr lvl="1">
              <a:buFont typeface="Courier New" panose="020B0604020202020204" pitchFamily="34" charset="0"/>
              <a:buChar char="o"/>
            </a:pPr>
            <a:r>
              <a:rPr lang="en-US">
                <a:ea typeface="Calibri"/>
                <a:cs typeface="Calibri"/>
              </a:rPr>
              <a:t>Large witness pool </a:t>
            </a:r>
          </a:p>
          <a:p>
            <a:pPr lvl="1">
              <a:buFont typeface="Courier New" panose="020B0604020202020204" pitchFamily="34" charset="0"/>
              <a:buChar char="o"/>
            </a:pPr>
            <a:r>
              <a:rPr lang="en-US">
                <a:ea typeface="Calibri"/>
                <a:cs typeface="Calibri"/>
              </a:rPr>
              <a:t>Name, role, who identified by, information they possess, interview date, evidence submitted</a:t>
            </a:r>
          </a:p>
          <a:p>
            <a:r>
              <a:rPr lang="en-US">
                <a:ea typeface="Calibri"/>
                <a:cs typeface="Calibri"/>
              </a:rPr>
              <a:t>Investigative questions</a:t>
            </a:r>
          </a:p>
          <a:p>
            <a:pPr lvl="1">
              <a:buFont typeface="Courier New" panose="020B0604020202020204" pitchFamily="34" charset="0"/>
              <a:buChar char="o"/>
            </a:pPr>
            <a:r>
              <a:rPr lang="en-US">
                <a:ea typeface="Calibri"/>
                <a:cs typeface="Calibri"/>
              </a:rPr>
              <a:t>Outline for each party </a:t>
            </a:r>
          </a:p>
          <a:p>
            <a:r>
              <a:rPr lang="en-US">
                <a:ea typeface="Calibri"/>
                <a:cs typeface="Calibri"/>
              </a:rPr>
              <a:t>Evidence </a:t>
            </a:r>
          </a:p>
          <a:p>
            <a:pPr lvl="1">
              <a:buFont typeface="Courier New" panose="020B0604020202020204" pitchFamily="34" charset="0"/>
              <a:buChar char="o"/>
            </a:pPr>
            <a:r>
              <a:rPr lang="en-US">
                <a:ea typeface="Calibri"/>
                <a:cs typeface="Calibri"/>
              </a:rPr>
              <a:t>Received; Needed</a:t>
            </a:r>
          </a:p>
          <a:p>
            <a:endParaRPr lang="en-US">
              <a:ea typeface="Calibri"/>
              <a:cs typeface="Calibri"/>
            </a:endParaRPr>
          </a:p>
          <a:p>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3444743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6CE1C7-9A54-7A31-628E-F11E8603CCC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Collecting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cs typeface="Calibri"/>
              </a:rPr>
              <a:t>Initial evidence to collect and review </a:t>
            </a:r>
            <a:endParaRPr lang="en-US"/>
          </a:p>
          <a:p>
            <a:pPr lvl="1"/>
            <a:r>
              <a:rPr lang="en-US">
                <a:cs typeface="Calibri"/>
              </a:rPr>
              <a:t>Time sensitive evidence</a:t>
            </a:r>
            <a:endParaRPr lang="en-US">
              <a:ea typeface="Calibri"/>
              <a:cs typeface="Calibri"/>
            </a:endParaRPr>
          </a:p>
          <a:p>
            <a:pPr lvl="2"/>
            <a:r>
              <a:rPr lang="en-US">
                <a:cs typeface="Calibri"/>
              </a:rPr>
              <a:t>Security footage</a:t>
            </a:r>
            <a:endParaRPr lang="en-US">
              <a:ea typeface="Calibri"/>
              <a:cs typeface="Calibri"/>
            </a:endParaRPr>
          </a:p>
          <a:p>
            <a:pPr lvl="2"/>
            <a:r>
              <a:rPr lang="en-US">
                <a:cs typeface="Calibri"/>
              </a:rPr>
              <a:t>Keycard access</a:t>
            </a:r>
            <a:endParaRPr lang="en-US">
              <a:ea typeface="Calibri"/>
              <a:cs typeface="Calibri"/>
            </a:endParaRPr>
          </a:p>
          <a:p>
            <a:pPr lvl="2"/>
            <a:r>
              <a:rPr lang="en-US">
                <a:cs typeface="Calibri"/>
              </a:rPr>
              <a:t>University owned devices</a:t>
            </a:r>
            <a:endParaRPr lang="en-US">
              <a:ea typeface="Calibri"/>
              <a:cs typeface="Calibri"/>
            </a:endParaRPr>
          </a:p>
          <a:p>
            <a:pPr lvl="1"/>
            <a:r>
              <a:rPr lang="en-US">
                <a:cs typeface="Calibri"/>
              </a:rPr>
              <a:t>Standard records to review</a:t>
            </a:r>
            <a:endParaRPr lang="en-US">
              <a:ea typeface="Calibri"/>
              <a:cs typeface="Calibri"/>
            </a:endParaRPr>
          </a:p>
          <a:p>
            <a:pPr lvl="2"/>
            <a:r>
              <a:rPr lang="en-US">
                <a:cs typeface="Calibri"/>
              </a:rPr>
              <a:t>Internal past 1B.1/1B.3 records</a:t>
            </a:r>
            <a:endParaRPr lang="en-US">
              <a:ea typeface="Calibri"/>
              <a:cs typeface="Calibri"/>
            </a:endParaRPr>
          </a:p>
          <a:p>
            <a:pPr lvl="2"/>
            <a:r>
              <a:rPr lang="en-US">
                <a:cs typeface="Calibri"/>
              </a:rPr>
              <a:t>Personnel files</a:t>
            </a:r>
            <a:endParaRPr lang="en-US">
              <a:ea typeface="Calibri"/>
              <a:cs typeface="Calibri"/>
            </a:endParaRPr>
          </a:p>
          <a:p>
            <a:pPr lvl="2"/>
            <a:r>
              <a:rPr lang="en-US">
                <a:cs typeface="Calibri"/>
              </a:rPr>
              <a:t>Conduct records </a:t>
            </a:r>
            <a:endParaRPr lang="en-US">
              <a:ea typeface="Calibri"/>
              <a:cs typeface="Calibri"/>
            </a:endParaRPr>
          </a:p>
          <a:p>
            <a:pPr lvl="2"/>
            <a:r>
              <a:rPr lang="en-US">
                <a:cs typeface="Calibri"/>
              </a:rPr>
              <a:t>Reports: security, residential life, etc. </a:t>
            </a:r>
            <a:endParaRPr lang="en-US">
              <a:ea typeface="Calibri"/>
              <a:cs typeface="Calibri"/>
            </a:endParaRPr>
          </a:p>
          <a:p>
            <a:pPr lvl="2"/>
            <a:r>
              <a:rPr lang="en-US">
                <a:cs typeface="Calibri"/>
              </a:rPr>
              <a:t>Org. Charts</a:t>
            </a:r>
            <a:endParaRPr lang="en-US">
              <a:ea typeface="Calibri"/>
              <a:cs typeface="Calibri"/>
            </a:endParaRPr>
          </a:p>
          <a:p>
            <a:pPr lvl="1"/>
            <a:r>
              <a:rPr lang="en-US">
                <a:cs typeface="Calibri"/>
              </a:rPr>
              <a:t>Create a timeline</a:t>
            </a:r>
            <a:endParaRPr lang="en-US">
              <a:ea typeface="Calibri"/>
              <a:cs typeface="Calibri"/>
            </a:endParaRPr>
          </a:p>
          <a:p>
            <a:pPr lvl="2"/>
            <a:r>
              <a:rPr lang="en-US" sz="2400">
                <a:ea typeface="Calibri"/>
                <a:cs typeface="Calibri"/>
              </a:rPr>
              <a:t>Continue to grow as more information is gathered</a:t>
            </a:r>
          </a:p>
          <a:p>
            <a:pPr lvl="1"/>
            <a:r>
              <a:rPr lang="en-US">
                <a:ea typeface="Calibri"/>
                <a:cs typeface="Calibri"/>
              </a:rPr>
              <a:t>Tracking</a:t>
            </a:r>
          </a:p>
          <a:p>
            <a:pPr lvl="2"/>
            <a:r>
              <a:rPr lang="en-US">
                <a:ea typeface="Calibri"/>
                <a:cs typeface="Calibri"/>
              </a:rPr>
              <a:t>Who provided what and/or where it was found</a:t>
            </a: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102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p>
            <a:pPr algn="ctr" defTabSz="685800">
              <a:spcBef>
                <a:spcPct val="20000"/>
              </a:spcBef>
              <a:buClr>
                <a:srgbClr val="009F4D"/>
              </a:buClr>
              <a:defRPr/>
            </a:pPr>
            <a:r>
              <a:rPr lang="en-US" sz="3300">
                <a:solidFill>
                  <a:srgbClr val="002060"/>
                </a:solidFill>
                <a:latin typeface="+mn-lt"/>
                <a:ea typeface="+mn-ea"/>
                <a:cs typeface="+mn-cs"/>
              </a:rPr>
              <a:t>Outline of Today’s Presentation</a:t>
            </a:r>
          </a:p>
        </p:txBody>
      </p:sp>
      <p:sp>
        <p:nvSpPr>
          <p:cNvPr id="2" name="Content Placeholder 1"/>
          <p:cNvSpPr>
            <a:spLocks noGrp="1"/>
          </p:cNvSpPr>
          <p:nvPr>
            <p:ph idx="1"/>
          </p:nvPr>
        </p:nvSpPr>
        <p:spPr/>
        <p:txBody>
          <a:bodyPr vert="horz" lIns="68580" tIns="34290" rIns="68580" bIns="34290" rtlCol="0" anchor="t">
            <a:normAutofit/>
          </a:bodyPr>
          <a:lstStyle/>
          <a:p>
            <a:pPr fontAlgn="base"/>
            <a:r>
              <a:rPr lang="en-US">
                <a:solidFill>
                  <a:srgbClr val="002060"/>
                </a:solidFill>
              </a:rPr>
              <a:t>Brief review</a:t>
            </a:r>
          </a:p>
          <a:p>
            <a:pPr fontAlgn="base"/>
            <a:r>
              <a:rPr lang="en-US">
                <a:solidFill>
                  <a:srgbClr val="002060"/>
                </a:solidFill>
              </a:rPr>
              <a:t>Investigation Techniques​</a:t>
            </a: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FD5DF8-9A60-EB06-D8CA-FEB8D82F184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77500" lnSpcReduction="20000"/>
          </a:bodyPr>
          <a:lstStyle/>
          <a:p>
            <a:r>
              <a:rPr lang="en-US"/>
              <a:t>Direct Evidence</a:t>
            </a:r>
          </a:p>
          <a:p>
            <a:pPr lvl="1"/>
            <a:r>
              <a:rPr lang="en-US"/>
              <a:t>Evidence based on personal knowledge or observation of a fact (can include documentary evidence)</a:t>
            </a:r>
          </a:p>
          <a:p>
            <a:r>
              <a:rPr lang="en-US"/>
              <a:t>Documentary Evidence </a:t>
            </a:r>
          </a:p>
          <a:p>
            <a:pPr lvl="1"/>
            <a:r>
              <a:rPr lang="en-US"/>
              <a:t>Written or recorded material used to prove its contents</a:t>
            </a:r>
          </a:p>
          <a:p>
            <a:r>
              <a:rPr lang="en-US"/>
              <a:t>Circumstantial Evidence</a:t>
            </a:r>
          </a:p>
          <a:p>
            <a:pPr lvl="1"/>
            <a:r>
              <a:rPr lang="en-US"/>
              <a:t>Direct evidence of a fact from which a person may reasonably infer the existence of another fact </a:t>
            </a:r>
          </a:p>
          <a:p>
            <a:pPr lvl="1"/>
            <a:r>
              <a:rPr lang="en-US"/>
              <a:t>Statements or behavior in other situations that support or refute alleged conduct </a:t>
            </a:r>
          </a:p>
          <a:p>
            <a:r>
              <a:rPr lang="en-US"/>
              <a:t>Character Evidence </a:t>
            </a:r>
          </a:p>
          <a:p>
            <a:r>
              <a:rPr lang="en-US"/>
              <a:t>Corroborating evidence</a:t>
            </a:r>
          </a:p>
          <a:p>
            <a:pPr lvl="1"/>
            <a:r>
              <a:rPr lang="en-US"/>
              <a:t>any admission or rationalizing of conduct; specific denial; witnesses with the opportunity to observe, recognize, or understand the situation</a:t>
            </a:r>
          </a:p>
          <a:p>
            <a:r>
              <a:rPr lang="en-US"/>
              <a:t>Hearsay Evidence</a:t>
            </a:r>
          </a:p>
          <a:p>
            <a:pPr lvl="1"/>
            <a:endParaRPr lang="en-US"/>
          </a:p>
          <a:p>
            <a:pPr lvl="1"/>
            <a:endParaRPr lang="en-US"/>
          </a:p>
          <a:p>
            <a:pPr lvl="2"/>
            <a:endParaRPr lang="en-US"/>
          </a:p>
        </p:txBody>
      </p:sp>
    </p:spTree>
    <p:extLst>
      <p:ext uri="{BB962C8B-B14F-4D97-AF65-F5344CB8AC3E}">
        <p14:creationId xmlns:p14="http://schemas.microsoft.com/office/powerpoint/2010/main" val="1277475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1184EDE-F4E8-0403-35CD-C299782EC5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 cont.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t>Hearsay Evidence</a:t>
            </a:r>
          </a:p>
          <a:p>
            <a:pPr lvl="1"/>
            <a:r>
              <a:rPr lang="en-US"/>
              <a:t>Information received from other people that one cannot adequately substantiate; rumor </a:t>
            </a:r>
          </a:p>
          <a:p>
            <a:pPr lvl="1"/>
            <a:r>
              <a:rPr lang="en-US"/>
              <a:t>Offered to prove the truth of matter asserted </a:t>
            </a:r>
            <a:endParaRPr lang="en-US">
              <a:cs typeface="Calibri"/>
            </a:endParaRPr>
          </a:p>
          <a:p>
            <a:r>
              <a:rPr lang="en-US"/>
              <a:t>Exceptions to hearsay</a:t>
            </a:r>
            <a:endParaRPr lang="en-US">
              <a:cs typeface="Calibri"/>
            </a:endParaRPr>
          </a:p>
          <a:p>
            <a:pPr lvl="1"/>
            <a:r>
              <a:rPr lang="en-US"/>
              <a:t>Excited utterance </a:t>
            </a:r>
            <a:endParaRPr lang="en-US">
              <a:cs typeface="Calibri"/>
            </a:endParaRPr>
          </a:p>
          <a:p>
            <a:pPr lvl="1"/>
            <a:r>
              <a:rPr lang="en-US"/>
              <a:t>Present sense impressions</a:t>
            </a:r>
            <a:endParaRPr lang="en-US">
              <a:cs typeface="Calibri"/>
            </a:endParaRPr>
          </a:p>
          <a:p>
            <a:pPr lvl="1"/>
            <a:r>
              <a:rPr lang="en-US"/>
              <a:t>Recorded recollection</a:t>
            </a:r>
            <a:endParaRPr lang="en-US">
              <a:cs typeface="Calibri"/>
            </a:endParaRPr>
          </a:p>
          <a:p>
            <a:pPr lvl="1"/>
            <a:r>
              <a:rPr lang="en-US"/>
              <a:t>Records of regularly conducted business activity </a:t>
            </a:r>
            <a:endParaRPr lang="en-US">
              <a:cs typeface="Calibri"/>
            </a:endParaRPr>
          </a:p>
          <a:p>
            <a:pPr lvl="1"/>
            <a:r>
              <a:rPr lang="en-US"/>
              <a:t>Public records and reports </a:t>
            </a:r>
            <a:endParaRPr lang="en-US">
              <a:cs typeface="Calibri"/>
            </a:endParaRPr>
          </a:p>
          <a:p>
            <a:pPr lvl="1"/>
            <a:r>
              <a:rPr lang="en-US"/>
              <a:t>Records of vital statistics </a:t>
            </a:r>
            <a:endParaRPr lang="en-US">
              <a:cs typeface="Calibri"/>
            </a:endParaRPr>
          </a:p>
          <a:p>
            <a:pPr lvl="1"/>
            <a:r>
              <a:rPr lang="en-US">
                <a:cs typeface="Calibri"/>
              </a:rPr>
              <a:t>Mental, emotional, physical condition</a:t>
            </a:r>
          </a:p>
          <a:p>
            <a:pPr lvl="1"/>
            <a:endParaRPr lang="en-US"/>
          </a:p>
          <a:p>
            <a:pPr lvl="1"/>
            <a:endParaRPr lang="en-US"/>
          </a:p>
          <a:p>
            <a:pPr lvl="1"/>
            <a:endParaRPr lang="en-US">
              <a:cs typeface="Calibri" panose="020F0502020204030204"/>
            </a:endParaRPr>
          </a:p>
          <a:p>
            <a:pPr lvl="2"/>
            <a:endParaRPr lang="en-US">
              <a:cs typeface="Calibri" panose="020F0502020204030204"/>
            </a:endParaRPr>
          </a:p>
        </p:txBody>
      </p:sp>
    </p:spTree>
    <p:extLst>
      <p:ext uri="{BB962C8B-B14F-4D97-AF65-F5344CB8AC3E}">
        <p14:creationId xmlns:p14="http://schemas.microsoft.com/office/powerpoint/2010/main" val="4277916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56EE1D-151E-236C-6A34-A6E07539315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Examples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Personnel files/conduct records</a:t>
            </a:r>
          </a:p>
          <a:p>
            <a:r>
              <a:rPr lang="en-US">
                <a:ea typeface="Calibri"/>
                <a:cs typeface="Calibri"/>
              </a:rPr>
              <a:t>Meeting minutes</a:t>
            </a:r>
          </a:p>
          <a:p>
            <a:r>
              <a:rPr lang="en-US">
                <a:ea typeface="Calibri"/>
                <a:cs typeface="Calibri"/>
              </a:rPr>
              <a:t>Emails, voicemails, text messages. Etc. </a:t>
            </a:r>
          </a:p>
          <a:p>
            <a:r>
              <a:rPr lang="en-US">
                <a:ea typeface="Calibri"/>
                <a:cs typeface="Calibri"/>
              </a:rPr>
              <a:t>Security or Residential life report</a:t>
            </a:r>
          </a:p>
          <a:p>
            <a:r>
              <a:rPr lang="en-US">
                <a:ea typeface="Calibri"/>
                <a:cs typeface="Calibri"/>
              </a:rPr>
              <a:t>Social media records</a:t>
            </a:r>
          </a:p>
          <a:p>
            <a:r>
              <a:rPr lang="en-US">
                <a:ea typeface="Calibri"/>
                <a:cs typeface="Calibri"/>
              </a:rPr>
              <a:t>Supervisory notes</a:t>
            </a:r>
          </a:p>
          <a:p>
            <a:r>
              <a:rPr lang="en-US">
                <a:ea typeface="Calibri"/>
                <a:cs typeface="Calibri"/>
              </a:rPr>
              <a:t>Grading data </a:t>
            </a:r>
          </a:p>
          <a:p>
            <a:r>
              <a:rPr lang="en-US">
                <a:ea typeface="Calibri"/>
                <a:cs typeface="Calibri"/>
              </a:rPr>
              <a:t>D2L records </a:t>
            </a:r>
          </a:p>
          <a:p>
            <a:endParaRPr lang="en-US">
              <a:ea typeface="Calibri"/>
              <a:cs typeface="Calibri"/>
            </a:endParaRPr>
          </a:p>
          <a:p>
            <a:pPr lvl="1"/>
            <a:endParaRPr lang="en-US" sz="2200">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425567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D291BF-D3EC-15B7-CB28-6C69760DEC7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Partnerships to obtain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ea typeface="Calibri"/>
                <a:cs typeface="Calibri"/>
              </a:rPr>
              <a:t>Security</a:t>
            </a:r>
          </a:p>
          <a:p>
            <a:r>
              <a:rPr lang="en-US">
                <a:ea typeface="Calibri"/>
                <a:cs typeface="Calibri"/>
              </a:rPr>
              <a:t>Student Conduct/Student Affairs</a:t>
            </a:r>
          </a:p>
          <a:p>
            <a:r>
              <a:rPr lang="en-US">
                <a:ea typeface="Calibri"/>
                <a:cs typeface="Calibri"/>
              </a:rPr>
              <a:t>Human Resources </a:t>
            </a:r>
          </a:p>
          <a:p>
            <a:r>
              <a:rPr lang="en-US">
                <a:ea typeface="Calibri"/>
                <a:cs typeface="Calibri"/>
              </a:rPr>
              <a:t>Residential Life</a:t>
            </a:r>
          </a:p>
          <a:p>
            <a:r>
              <a:rPr lang="en-US">
                <a:ea typeface="Calibri"/>
                <a:cs typeface="Calibri"/>
              </a:rPr>
              <a:t>Athletics</a:t>
            </a:r>
          </a:p>
          <a:p>
            <a:r>
              <a:rPr lang="en-US">
                <a:ea typeface="Calibri"/>
                <a:cs typeface="Calibri"/>
              </a:rPr>
              <a:t>Other campus processes</a:t>
            </a:r>
          </a:p>
          <a:p>
            <a:r>
              <a:rPr lang="en-US">
                <a:ea typeface="Calibri"/>
                <a:cs typeface="Calibri"/>
              </a:rPr>
              <a:t>Ombudsperson</a:t>
            </a:r>
          </a:p>
          <a:p>
            <a:r>
              <a:rPr lang="en-US">
                <a:ea typeface="Calibri"/>
                <a:cs typeface="Calibri"/>
              </a:rPr>
              <a:t>Campus advocate </a:t>
            </a:r>
          </a:p>
          <a:p>
            <a:r>
              <a:rPr lang="en-US">
                <a:ea typeface="Calibri"/>
                <a:cs typeface="Calibri"/>
              </a:rPr>
              <a:t>Law enforcement</a:t>
            </a:r>
          </a:p>
          <a:p>
            <a:pPr marL="0" indent="0">
              <a:buNone/>
            </a:pPr>
            <a:endParaRPr lang="en-US">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38636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E7ED8F-BEC7-4F9C-906D-FB2F2BBA0D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Complainant &amp; Respondent</a:t>
            </a:r>
          </a:p>
          <a:p>
            <a:r>
              <a:rPr lang="en-US">
                <a:cs typeface="Calibri"/>
              </a:rPr>
              <a:t>Witnesses</a:t>
            </a:r>
            <a:endParaRPr lang="en-US">
              <a:ea typeface="Calibri"/>
              <a:cs typeface="Calibri"/>
            </a:endParaRPr>
          </a:p>
          <a:p>
            <a:pPr lvl="1"/>
            <a:r>
              <a:rPr lang="en-US">
                <a:cs typeface="Calibri"/>
              </a:rPr>
              <a:t>Those present in incident(s)</a:t>
            </a:r>
            <a:endParaRPr lang="en-US">
              <a:ea typeface="Calibri"/>
              <a:cs typeface="Calibri"/>
            </a:endParaRPr>
          </a:p>
          <a:p>
            <a:pPr lvl="1"/>
            <a:r>
              <a:rPr lang="en-US">
                <a:cs typeface="Calibri"/>
              </a:rPr>
              <a:t>Outcry witnesses – administrators, friends, family complainant/respondent shared with about incident(s)</a:t>
            </a:r>
            <a:endParaRPr lang="en-US">
              <a:ea typeface="Calibri"/>
              <a:cs typeface="Calibri"/>
            </a:endParaRPr>
          </a:p>
          <a:p>
            <a:pPr lvl="1"/>
            <a:r>
              <a:rPr lang="en-US">
                <a:cs typeface="Calibri"/>
              </a:rPr>
              <a:t>Those involved in documenting incident or process/response - security, other administrators, etc.</a:t>
            </a:r>
          </a:p>
          <a:p>
            <a:pPr lvl="1"/>
            <a:r>
              <a:rPr lang="en-US">
                <a:cs typeface="Calibri"/>
              </a:rPr>
              <a:t>Focus on witnesses that have knowledge of the incident rather than the character of the individual</a:t>
            </a:r>
          </a:p>
          <a:p>
            <a:r>
              <a:rPr lang="en-US">
                <a:cs typeface="Calibri"/>
              </a:rPr>
              <a:t>Document interview decisions</a:t>
            </a:r>
            <a:endParaRPr lang="en-US">
              <a:ea typeface="Calibri"/>
              <a:cs typeface="Calibri"/>
            </a:endParaRPr>
          </a:p>
          <a:p>
            <a:pPr lvl="1"/>
            <a:r>
              <a:rPr lang="en-US">
                <a:ea typeface="Calibri"/>
                <a:cs typeface="Calibri"/>
              </a:rPr>
              <a:t>Who is doing the interview and why</a:t>
            </a:r>
          </a:p>
          <a:p>
            <a:pPr lvl="1"/>
            <a:r>
              <a:rPr lang="en-US">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62B539-74D4-CBF0-BC1C-78E249E85A4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Order of interviews</a:t>
            </a:r>
            <a:endParaRPr lang="en-US" sz="2200">
              <a:cs typeface="Calibri"/>
            </a:endParaRPr>
          </a:p>
          <a:p>
            <a:pPr lvl="1"/>
            <a:r>
              <a:rPr lang="en-US" sz="2000">
                <a:ea typeface="+mn-lt"/>
                <a:cs typeface="+mn-lt"/>
              </a:rPr>
              <a:t>Strategy – different order for different situations</a:t>
            </a:r>
            <a:endParaRPr lang="en-US" sz="2000">
              <a:cs typeface="Calibri"/>
            </a:endParaRPr>
          </a:p>
          <a:p>
            <a:pPr lvl="2">
              <a:buFont typeface="Wingdings" panose="020B0604020202020204" pitchFamily="34" charset="0"/>
              <a:buChar char="§"/>
            </a:pPr>
            <a:r>
              <a:rPr lang="en-US" sz="1800">
                <a:ea typeface="+mn-lt"/>
                <a:cs typeface="+mn-lt"/>
              </a:rPr>
              <a:t>Witnesses – may be helpful to start w/ "neutral persons"</a:t>
            </a:r>
          </a:p>
          <a:p>
            <a:r>
              <a:rPr lang="en-US" sz="2200">
                <a:ea typeface="+mn-lt"/>
                <a:cs typeface="+mn-lt"/>
              </a:rPr>
              <a:t>Timing </a:t>
            </a:r>
            <a:endParaRPr lang="en-US" sz="2200">
              <a:cs typeface="Calibri"/>
            </a:endParaRPr>
          </a:p>
          <a:p>
            <a:pPr lvl="1"/>
            <a:r>
              <a:rPr lang="en-US" sz="2000">
                <a:ea typeface="+mn-lt"/>
                <a:cs typeface="+mn-lt"/>
              </a:rPr>
              <a:t>Set aside enough time: prep, interview, notes/reflection time</a:t>
            </a:r>
            <a:endParaRPr lang="en-US" sz="2000">
              <a:cs typeface="Calibri"/>
            </a:endParaRPr>
          </a:p>
          <a:p>
            <a:pPr lvl="1"/>
            <a:r>
              <a:rPr lang="en-US" sz="2000">
                <a:ea typeface="+mn-lt"/>
                <a:cs typeface="+mn-lt"/>
              </a:rPr>
              <a:t>Consider past interactions with party</a:t>
            </a:r>
            <a:endParaRPr lang="en-US" sz="2000">
              <a:cs typeface="Calibri"/>
            </a:endParaRPr>
          </a:p>
          <a:p>
            <a:pPr lvl="1"/>
            <a:r>
              <a:rPr lang="en-US" sz="2000">
                <a:ea typeface="+mn-lt"/>
                <a:cs typeface="+mn-lt"/>
              </a:rPr>
              <a:t>Consult interview outline </a:t>
            </a:r>
            <a:endParaRPr lang="en-US" sz="2000">
              <a:cs typeface="Calibri"/>
            </a:endParaRPr>
          </a:p>
          <a:p>
            <a:r>
              <a:rPr lang="en-US" sz="2200">
                <a:ea typeface="+mn-lt"/>
                <a:cs typeface="+mn-lt"/>
              </a:rPr>
              <a:t>Flexibility – timing and location</a:t>
            </a:r>
            <a:endParaRPr lang="en-US" sz="2200">
              <a:cs typeface="Calibri"/>
            </a:endParaRPr>
          </a:p>
          <a:p>
            <a:pPr lvl="1"/>
            <a:r>
              <a:rPr lang="en-US" sz="2000">
                <a:ea typeface="+mn-lt"/>
                <a:cs typeface="+mn-lt"/>
              </a:rPr>
              <a:t>Provide location options but be sensitive to different needs.</a:t>
            </a:r>
            <a:endParaRPr lang="en-US" sz="2000">
              <a:cs typeface="Calibri"/>
            </a:endParaRPr>
          </a:p>
          <a:p>
            <a:pPr lvl="1"/>
            <a:r>
              <a:rPr lang="en-US" sz="2000">
                <a:ea typeface="+mn-lt"/>
                <a:cs typeface="+mn-lt"/>
              </a:rPr>
              <a:t>i.e., - Zoom requires technology, internet, etc.</a:t>
            </a:r>
            <a:endParaRPr lang="en-US" sz="2000">
              <a:cs typeface="Calibri"/>
            </a:endParaRPr>
          </a:p>
          <a:p>
            <a:r>
              <a:rPr lang="en-US" sz="2200">
                <a:ea typeface="+mn-lt"/>
                <a:cs typeface="+mn-lt"/>
              </a:rPr>
              <a:t>Accommodations</a:t>
            </a:r>
            <a:endParaRPr lang="en-US" sz="2200">
              <a:cs typeface="Calibri"/>
            </a:endParaRPr>
          </a:p>
          <a:p>
            <a:pPr lvl="1"/>
            <a:r>
              <a:rPr lang="en-US" sz="2000">
                <a:ea typeface="+mn-lt"/>
                <a:cs typeface="+mn-lt"/>
              </a:rPr>
              <a:t>Know who/what departments to partner</a:t>
            </a:r>
            <a:endParaRPr lang="en-US" sz="200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7817213-C795-CE74-6AD1-54745883127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meetings and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Intake</a:t>
            </a:r>
          </a:p>
          <a:p>
            <a:pPr lvl="1"/>
            <a:r>
              <a:rPr lang="en-US" sz="1800">
                <a:ea typeface="Calibri"/>
                <a:cs typeface="Calibri"/>
              </a:rPr>
              <a:t>Investigatory interview </a:t>
            </a:r>
          </a:p>
          <a:p>
            <a:pPr lvl="1"/>
            <a:r>
              <a:rPr lang="en-US" sz="1800">
                <a:ea typeface="Calibri"/>
                <a:cs typeface="Calibri"/>
              </a:rPr>
              <a:t>Follow-up interview </a:t>
            </a:r>
          </a:p>
          <a:p>
            <a:r>
              <a:rPr lang="en-US" sz="2200">
                <a:ea typeface="Calibri"/>
                <a:cs typeface="Calibri"/>
              </a:rPr>
              <a:t>Respondent</a:t>
            </a:r>
          </a:p>
          <a:p>
            <a:pPr lvl="1"/>
            <a:r>
              <a:rPr lang="en-US" sz="1800">
                <a:ea typeface="Calibri"/>
                <a:cs typeface="Calibri"/>
              </a:rPr>
              <a:t>Initial meeting</a:t>
            </a:r>
          </a:p>
          <a:p>
            <a:pPr lvl="1"/>
            <a:r>
              <a:rPr lang="en-US" sz="1800">
                <a:ea typeface="Calibri"/>
                <a:cs typeface="Calibri"/>
              </a:rPr>
              <a:t>Investigatory interview</a:t>
            </a:r>
          </a:p>
          <a:p>
            <a:pPr lvl="1"/>
            <a:r>
              <a:rPr lang="en-US" sz="1800">
                <a:ea typeface="Calibri"/>
                <a:cs typeface="Calibri"/>
              </a:rPr>
              <a:t>Follow-up interview </a:t>
            </a:r>
          </a:p>
          <a:p>
            <a:r>
              <a:rPr lang="en-US" sz="2200">
                <a:ea typeface="Calibri"/>
                <a:cs typeface="Calibri"/>
              </a:rPr>
              <a:t>Witness </a:t>
            </a:r>
          </a:p>
          <a:p>
            <a:pPr lvl="1"/>
            <a:r>
              <a:rPr lang="en-US" sz="1800">
                <a:ea typeface="Calibri"/>
                <a:cs typeface="Calibri"/>
              </a:rPr>
              <a:t>Investigatory interview </a:t>
            </a:r>
          </a:p>
          <a:p>
            <a:pPr lvl="1"/>
            <a:r>
              <a:rPr lang="en-US" sz="1800">
                <a:ea typeface="Calibri"/>
                <a:cs typeface="Calibri"/>
              </a:rPr>
              <a:t>Follow-up interview </a:t>
            </a:r>
          </a:p>
        </p:txBody>
      </p:sp>
    </p:spTree>
    <p:extLst>
      <p:ext uri="{BB962C8B-B14F-4D97-AF65-F5344CB8AC3E}">
        <p14:creationId xmlns:p14="http://schemas.microsoft.com/office/powerpoint/2010/main" val="258891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57E658-5C5B-B44D-3E0F-95BF1D0A4F2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Notice of Meetings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Outreach letter</a:t>
            </a:r>
          </a:p>
          <a:p>
            <a:pPr lvl="1"/>
            <a:r>
              <a:rPr lang="en-US" sz="1800">
                <a:ea typeface="Calibri"/>
                <a:cs typeface="Calibri"/>
              </a:rPr>
              <a:t>Notice of formal investigation – Notice of Informal Resolution </a:t>
            </a:r>
          </a:p>
          <a:p>
            <a:pPr lvl="1"/>
            <a:r>
              <a:rPr lang="en-US" sz="1800">
                <a:ea typeface="Calibri"/>
                <a:cs typeface="Calibri"/>
              </a:rPr>
              <a:t>Notice of investigation and decline to file letter</a:t>
            </a:r>
          </a:p>
          <a:p>
            <a:pPr lvl="1"/>
            <a:r>
              <a:rPr lang="en-US" sz="1800">
                <a:ea typeface="Calibri"/>
                <a:cs typeface="Calibri"/>
              </a:rPr>
              <a:t>Notice of reassignment</a:t>
            </a:r>
          </a:p>
          <a:p>
            <a:r>
              <a:rPr lang="en-US" sz="2200">
                <a:ea typeface="Calibri"/>
                <a:cs typeface="Calibri"/>
              </a:rPr>
              <a:t>Respondent</a:t>
            </a:r>
          </a:p>
          <a:p>
            <a:pPr lvl="1"/>
            <a:r>
              <a:rPr lang="en-US" sz="1800">
                <a:ea typeface="Calibri"/>
                <a:cs typeface="Calibri"/>
              </a:rPr>
              <a:t>Notice of review </a:t>
            </a:r>
          </a:p>
          <a:p>
            <a:pPr lvl="1"/>
            <a:r>
              <a:rPr lang="en-US" sz="1800">
                <a:ea typeface="Calibri"/>
                <a:cs typeface="Calibri"/>
              </a:rPr>
              <a:t>Notice of investigation (formal or informal) and allegations</a:t>
            </a:r>
            <a:endParaRPr lang="en-US"/>
          </a:p>
          <a:p>
            <a:pPr lvl="1"/>
            <a:r>
              <a:rPr lang="en-US" sz="1800">
                <a:ea typeface="Calibri"/>
                <a:cs typeface="Calibri"/>
              </a:rPr>
              <a:t>Notice of reassignment</a:t>
            </a:r>
          </a:p>
          <a:p>
            <a:r>
              <a:rPr lang="en-US" sz="2200">
                <a:ea typeface="Calibri"/>
                <a:cs typeface="Calibri"/>
              </a:rPr>
              <a:t>Witness </a:t>
            </a:r>
          </a:p>
          <a:p>
            <a:pPr lvl="1"/>
            <a:r>
              <a:rPr lang="en-US" sz="1800">
                <a:ea typeface="Calibri"/>
                <a:cs typeface="Calibri"/>
              </a:rPr>
              <a:t>Witness Pre-interview letter</a:t>
            </a:r>
          </a:p>
          <a:p>
            <a:pPr lvl="1"/>
            <a:endParaRPr lang="en-US" sz="1800">
              <a:ea typeface="Calibri"/>
              <a:cs typeface="Calibri"/>
            </a:endParaRPr>
          </a:p>
        </p:txBody>
      </p:sp>
    </p:spTree>
    <p:extLst>
      <p:ext uri="{BB962C8B-B14F-4D97-AF65-F5344CB8AC3E}">
        <p14:creationId xmlns:p14="http://schemas.microsoft.com/office/powerpoint/2010/main" val="1443611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8A6FB8-3805-C5D8-7235-CC0DDF3752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Meeting structure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600" dirty="0">
                <a:ea typeface="+mn-lt"/>
                <a:cs typeface="+mn-lt"/>
              </a:rPr>
              <a:t>Interview structure consistent for all parties</a:t>
            </a:r>
            <a:endParaRPr lang="en-US" sz="2600" dirty="0">
              <a:solidFill>
                <a:srgbClr val="000000"/>
              </a:solidFill>
              <a:ea typeface="Calibri"/>
              <a:cs typeface="Calibri"/>
            </a:endParaRPr>
          </a:p>
          <a:p>
            <a:pPr lvl="1"/>
            <a:r>
              <a:rPr lang="en-US" sz="2200" dirty="0">
                <a:ea typeface="Calibri"/>
                <a:cs typeface="Calibri"/>
              </a:rPr>
              <a:t>"speeches" - overview of meeting, about role/office, etc.</a:t>
            </a:r>
          </a:p>
          <a:p>
            <a:pPr lvl="1"/>
            <a:r>
              <a:rPr lang="en-US" sz="2200" dirty="0">
                <a:ea typeface="Calibri"/>
                <a:cs typeface="Calibri"/>
              </a:rPr>
              <a:t>Review allegations – respondent meetings</a:t>
            </a:r>
          </a:p>
          <a:p>
            <a:pPr lvl="1"/>
            <a:r>
              <a:rPr lang="en-US" sz="2200" dirty="0">
                <a:ea typeface="Calibri"/>
                <a:cs typeface="Calibri"/>
              </a:rPr>
              <a:t>Background – name, title/year, start date, etc.</a:t>
            </a:r>
            <a:endParaRPr lang="en-US" sz="2200" dirty="0">
              <a:solidFill>
                <a:srgbClr val="000000"/>
              </a:solidFill>
              <a:ea typeface="Calibri"/>
              <a:cs typeface="Calibri"/>
            </a:endParaRPr>
          </a:p>
          <a:p>
            <a:pPr lvl="1"/>
            <a:r>
              <a:rPr lang="en-US" sz="2200" dirty="0">
                <a:ea typeface="Calibri"/>
                <a:cs typeface="Calibri"/>
              </a:rPr>
              <a:t>Interim actions and supportive measures </a:t>
            </a:r>
            <a:endParaRPr lang="en-US" sz="2200" dirty="0">
              <a:solidFill>
                <a:srgbClr val="000000"/>
              </a:solidFill>
              <a:ea typeface="Calibri"/>
              <a:cs typeface="Calibri"/>
            </a:endParaRPr>
          </a:p>
          <a:p>
            <a:pPr lvl="1"/>
            <a:r>
              <a:rPr lang="en-US" sz="2200" dirty="0">
                <a:ea typeface="Calibri"/>
                <a:cs typeface="Calibri"/>
              </a:rPr>
              <a:t>Resources</a:t>
            </a:r>
            <a:endParaRPr lang="en-US" sz="2200" dirty="0">
              <a:solidFill>
                <a:srgbClr val="000000"/>
              </a:solidFill>
              <a:ea typeface="Calibri"/>
              <a:cs typeface="Calibri"/>
            </a:endParaRPr>
          </a:p>
          <a:p>
            <a:pPr lvl="1"/>
            <a:r>
              <a:rPr lang="en-US" sz="2200" dirty="0">
                <a:ea typeface="Calibri"/>
                <a:cs typeface="Calibri"/>
              </a:rPr>
              <a:t>Next steps</a:t>
            </a:r>
            <a:endParaRPr lang="en-US" sz="2200" dirty="0">
              <a:solidFill>
                <a:srgbClr val="000000"/>
              </a:solidFill>
              <a:ea typeface="Calibri"/>
              <a:cs typeface="Calibri"/>
            </a:endParaRPr>
          </a:p>
          <a:p>
            <a:pPr lvl="1"/>
            <a:r>
              <a:rPr lang="en-US" sz="2200" dirty="0">
                <a:ea typeface="Calibri"/>
                <a:cs typeface="Calibri"/>
              </a:rPr>
              <a:t>Reminder about retaliation</a:t>
            </a:r>
            <a:endParaRPr lang="en-US" dirty="0"/>
          </a:p>
        </p:txBody>
      </p:sp>
    </p:spTree>
    <p:extLst>
      <p:ext uri="{BB962C8B-B14F-4D97-AF65-F5344CB8AC3E}">
        <p14:creationId xmlns:p14="http://schemas.microsoft.com/office/powerpoint/2010/main" val="1926173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a:xfrm>
            <a:off x="838200" y="457200"/>
            <a:ext cx="10515600" cy="1749287"/>
          </a:xfrm>
        </p:spPr>
        <p:txBody>
          <a:bodyPr>
            <a:normAutofit/>
          </a:bodyPr>
          <a:lstStyle/>
          <a:p>
            <a:r>
              <a:rPr lang="en-US">
                <a:ea typeface="Calibri"/>
                <a:cs typeface="Calibri"/>
              </a:rPr>
              <a:t>Part 2: Strategies for managing investigation-based challenges </a:t>
            </a:r>
          </a:p>
        </p:txBody>
      </p:sp>
      <p:sp>
        <p:nvSpPr>
          <p:cNvPr id="2" name="Content Placeholder 1">
            <a:extLst>
              <a:ext uri="{FF2B5EF4-FFF2-40B4-BE49-F238E27FC236}">
                <a16:creationId xmlns:a16="http://schemas.microsoft.com/office/drawing/2014/main" id="{242DC0C5-B65B-D6AA-DA86-04311C2CC15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23068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7CF2F5-F59A-43F2-9FD0-18F5514985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818C43-F032-B870-DF6D-A4F1CF929F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A disproportionate prominence in favor of or against an idea or thing, usually in a way that is closeminded, prejudicial, or unfair</a:t>
            </a:r>
          </a:p>
          <a:p>
            <a:pPr lvl="1">
              <a:buFont typeface="Courier New" panose="020B0604020202020204" pitchFamily="34" charset="0"/>
              <a:buChar char="o"/>
            </a:pPr>
            <a:r>
              <a:rPr lang="en-US">
                <a:ea typeface="Calibri"/>
                <a:cs typeface="Calibri"/>
              </a:rPr>
              <a:t>Can be innate or learned</a:t>
            </a:r>
          </a:p>
          <a:p>
            <a:pPr lvl="1">
              <a:buFont typeface="Courier New" panose="020B0604020202020204" pitchFamily="34" charset="0"/>
              <a:buChar char="o"/>
            </a:pPr>
            <a:r>
              <a:rPr lang="en-US">
                <a:ea typeface="Calibri"/>
                <a:cs typeface="Calibri"/>
              </a:rPr>
              <a:t>Bias can be for or against an individual, group, or belief</a:t>
            </a:r>
          </a:p>
          <a:p>
            <a:r>
              <a:rPr lang="en-US">
                <a:ea typeface="Calibri"/>
                <a:cs typeface="Calibri"/>
              </a:rPr>
              <a:t>Title IX requires a college or university to conduct a “prompt, thorough and impartial inquiry.” ​</a:t>
            </a:r>
            <a:endParaRPr lang="en-US"/>
          </a:p>
          <a:p>
            <a:endParaRPr lang="en-US">
              <a:ea typeface="Calibri"/>
              <a:cs typeface="Calibri"/>
            </a:endParaRPr>
          </a:p>
        </p:txBody>
      </p:sp>
    </p:spTree>
    <p:extLst>
      <p:ext uri="{BB962C8B-B14F-4D97-AF65-F5344CB8AC3E}">
        <p14:creationId xmlns:p14="http://schemas.microsoft.com/office/powerpoint/2010/main" val="16502813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EF6170-EADF-E8FC-DE15-C572E856A76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Types of 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Calibri"/>
                <a:cs typeface="Calibri"/>
              </a:rPr>
              <a:t>First Impression Bias</a:t>
            </a:r>
          </a:p>
          <a:p>
            <a:r>
              <a:rPr lang="en-US">
                <a:ea typeface="Calibri"/>
                <a:cs typeface="Calibri"/>
              </a:rPr>
              <a:t>Affinity Bias</a:t>
            </a:r>
          </a:p>
          <a:p>
            <a:r>
              <a:rPr lang="en-US">
                <a:ea typeface="Calibri"/>
                <a:cs typeface="Calibri"/>
              </a:rPr>
              <a:t>Confirmation Bias</a:t>
            </a:r>
          </a:p>
          <a:p>
            <a:r>
              <a:rPr lang="en-US">
                <a:ea typeface="Calibri"/>
                <a:cs typeface="Calibri"/>
              </a:rPr>
              <a:t>Attribution Bias</a:t>
            </a:r>
          </a:p>
          <a:p>
            <a:r>
              <a:rPr lang="en-US">
                <a:ea typeface="Calibri"/>
                <a:cs typeface="Calibri"/>
              </a:rPr>
              <a:t>Characteristic based bias </a:t>
            </a:r>
          </a:p>
          <a:p>
            <a:pPr lvl="1">
              <a:buFont typeface="Courier New" panose="020B0604020202020204" pitchFamily="34" charset="0"/>
              <a:buChar char="o"/>
            </a:pPr>
            <a:r>
              <a:rPr lang="en-US">
                <a:ea typeface="Calibri"/>
                <a:cs typeface="Calibri"/>
              </a:rPr>
              <a:t>Race, ethnicity, gender, religion, sexual orientation, socioeconomic, educational, etc. </a:t>
            </a:r>
          </a:p>
          <a:p>
            <a:r>
              <a:rPr lang="en-US">
                <a:ea typeface="Calibri"/>
                <a:cs typeface="Calibri"/>
              </a:rPr>
              <a:t>Anchoring bias </a:t>
            </a:r>
          </a:p>
          <a:p>
            <a:r>
              <a:rPr lang="en-US">
                <a:ea typeface="Calibri"/>
                <a:cs typeface="Calibri"/>
              </a:rPr>
              <a:t>Beauty Bias </a:t>
            </a:r>
          </a:p>
          <a:p>
            <a:endParaRPr lang="en-US">
              <a:ea typeface="Calibri"/>
              <a:cs typeface="Calibri"/>
            </a:endParaRPr>
          </a:p>
        </p:txBody>
      </p:sp>
    </p:spTree>
    <p:extLst>
      <p:ext uri="{BB962C8B-B14F-4D97-AF65-F5344CB8AC3E}">
        <p14:creationId xmlns:p14="http://schemas.microsoft.com/office/powerpoint/2010/main" val="3167564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B5B07B-02D5-3309-3617-8879F483D92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pPr marL="457200"/>
            <a:r>
              <a:rPr lang="en-US"/>
              <a:t>The subject matter of these cases is often personal and very intimate</a:t>
            </a:r>
          </a:p>
          <a:p>
            <a:pPr marL="457200"/>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C93EDC-573E-D729-53B7-FBB2C020CDA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2A3EF4-A7B1-4ECA-67AD-71FBE3DC1C8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CE87E22-B470-9A3A-452C-2E0FB709D0D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Impact on Investigation</a:t>
            </a:r>
          </a:p>
        </p:txBody>
      </p:sp>
      <p:sp>
        <p:nvSpPr>
          <p:cNvPr id="3" name="Content Placeholder 2"/>
          <p:cNvSpPr>
            <a:spLocks noGrp="1"/>
          </p:cNvSpPr>
          <p:nvPr>
            <p:ph idx="1"/>
          </p:nvPr>
        </p:nvSpPr>
        <p:spPr/>
        <p:txBody>
          <a:bodyPr>
            <a:normAutofit/>
          </a:bodyPr>
          <a:lstStyle/>
          <a:p>
            <a:pPr marL="457200"/>
            <a:r>
              <a:rPr lang="en-US" dirty="0"/>
              <a:t>Priming – Your pre-investigation or mid-investigation thoughts about the case</a:t>
            </a:r>
          </a:p>
          <a:p>
            <a:pPr marL="457200"/>
            <a:r>
              <a:rPr lang="en-US" dirty="0"/>
              <a:t>Phrasing – The way you ask a question can influence the answer – The misinformation effect</a:t>
            </a:r>
          </a:p>
        </p:txBody>
      </p:sp>
    </p:spTree>
    <p:extLst>
      <p:ext uri="{BB962C8B-B14F-4D97-AF65-F5344CB8AC3E}">
        <p14:creationId xmlns:p14="http://schemas.microsoft.com/office/powerpoint/2010/main" val="2091256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FAF7D44-271E-3448-4FF3-AAFBE1F816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a:rPr>
              <a:t>Rape Myth vs </a:t>
            </a:r>
            <a:r>
              <a:rPr kumimoji="0" lang="en-US" sz="3600" b="1" i="0" u="none" strike="noStrike" kern="1200" cap="none" spc="0" normalizeH="0" baseline="0" noProof="0" dirty="0">
                <a:ln>
                  <a:noFill/>
                </a:ln>
                <a:solidFill>
                  <a:schemeClr val="tx2"/>
                </a:solidFill>
                <a:effectLst/>
                <a:uLnTx/>
                <a:uFillTx/>
                <a:latin typeface="+mn-lt"/>
                <a:ea typeface="Calibri"/>
                <a:cs typeface="Calibri"/>
              </a:rPr>
              <a:t>Common Behavior for Victims of Rape</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sz="2700" b="1">
                <a:ea typeface="Calibri"/>
                <a:cs typeface="Calibri"/>
              </a:rPr>
              <a:t>Common Behavior for Victims of Rape</a:t>
            </a:r>
          </a:p>
          <a:p>
            <a:pPr>
              <a:buFont typeface="Arial"/>
              <a:buChar char="•"/>
            </a:pPr>
            <a:r>
              <a:rPr lang="en-US" sz="1900">
                <a:solidFill>
                  <a:srgbClr val="0D0D0D"/>
                </a:solidFill>
                <a:ea typeface="Calibri"/>
                <a:cs typeface="Calibri"/>
              </a:rPr>
              <a:t>Delay in reporting</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Change in account of what happened</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demeanor/disposition</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behavior</a:t>
            </a:r>
            <a:endParaRPr lang="en-US" sz="19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Contact with person who caused the harm</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Desire to resume “normal” routine</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Subsequent sexual activity (sometimes with the person who caused the harm)</a:t>
            </a:r>
            <a:endParaRPr lang="en-US"/>
          </a:p>
        </p:txBody>
      </p:sp>
    </p:spTree>
    <p:extLst>
      <p:ext uri="{BB962C8B-B14F-4D97-AF65-F5344CB8AC3E}">
        <p14:creationId xmlns:p14="http://schemas.microsoft.com/office/powerpoint/2010/main" val="2584805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866274-E008-1E64-4B18-DE45F3DE819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Diagram of the brain structure by Peter Yeung showing the limbic system, which is our defense system. The diagram specifically shows the locations of the amygdala (where early warnings are sent from) and the hippocampus (where we determine what is safety and what is dange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051300" y="2184400"/>
            <a:ext cx="4089400" cy="408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0989-5B28-5D8B-AC7A-83B69BF8DE4C}"/>
              </a:ext>
            </a:extLst>
          </p:cNvPr>
          <p:cNvSpPr>
            <a:spLocks noGrp="1"/>
          </p:cNvSpPr>
          <p:nvPr>
            <p:ph type="title"/>
          </p:nvPr>
        </p:nvSpPr>
        <p:spPr>
          <a:xfrm>
            <a:off x="2013667" y="1320692"/>
            <a:ext cx="2611531" cy="2991439"/>
          </a:xfrm>
        </p:spPr>
        <p:txBody>
          <a:bodyPr vert="horz" lIns="68580" tIns="34290" rIns="68580" bIns="34290" rtlCol="0" anchor="ctr">
            <a:normAutofit fontScale="90000"/>
          </a:bodyPr>
          <a:lstStyle/>
          <a:p>
            <a:r>
              <a:rPr lang="en-US" altLang="en-US">
                <a:solidFill>
                  <a:schemeClr val="tx1"/>
                </a:solidFill>
              </a:rPr>
              <a:t>Responses of the Brain &amp; Body During Trauma</a:t>
            </a:r>
            <a:endParaRPr lang="en-US"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7559FD79-66C8-23C1-1478-F66506E58806}"/>
              </a:ext>
            </a:extLst>
          </p:cNvPr>
          <p:cNvSpPr>
            <a:spLocks noGrp="1"/>
          </p:cNvSpPr>
          <p:nvPr>
            <p:ph idx="1"/>
          </p:nvPr>
        </p:nvSpPr>
        <p:spPr/>
        <p:txBody>
          <a:bodyPr/>
          <a:lstStyle/>
          <a:p>
            <a:endParaRPr lang="en-US"/>
          </a:p>
        </p:txBody>
      </p:sp>
      <p:pic>
        <p:nvPicPr>
          <p:cNvPr id="4" name="Picture 2" descr="Trauma responses outlined in 5 sections (clockwise): fight, flight, fawn, flop, and freeze. Image from Reflectio">
            <a:extLst>
              <a:ext uri="{FF2B5EF4-FFF2-40B4-BE49-F238E27FC236}">
                <a16:creationId xmlns:a16="http://schemas.microsoft.com/office/drawing/2014/main" id="{86536398-111A-E320-9589-48F1DD26B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2013" y="1054283"/>
            <a:ext cx="5018788" cy="4749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0614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17E3D7-7FD5-53B7-E22A-49EADAA1D48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Dissociation</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3"/>
            <a:ext cx="10871200" cy="4525963"/>
          </a:xfrm>
        </p:spPr>
        <p:txBody>
          <a:bodyPr>
            <a:normAutofit/>
          </a:bodyPr>
          <a:lstStyle/>
          <a:p>
            <a:pPr marL="342900" indent="-342900">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marL="342900" indent="-342900">
              <a:defRPr/>
            </a:pPr>
            <a:r>
              <a:rPr lang="en-US" dirty="0">
                <a:solidFill>
                  <a:schemeClr val="tx1"/>
                </a:solidFill>
              </a:rPr>
              <a:t>Portions (i.e., memories) of an experience that are normally linked together become “dis-associated”</a:t>
            </a:r>
          </a:p>
          <a:p>
            <a:pPr marL="342900" indent="-342900">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FE6FB1-5DCB-6A1C-5BFB-BDA5AF6234A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457200">
              <a:tabLst>
                <a:tab pos="635000" algn="l"/>
              </a:tabLst>
              <a:defRPr/>
            </a:pPr>
            <a:r>
              <a:rPr lang="en-US" sz="3000">
                <a:solidFill>
                  <a:srgbClr val="000000"/>
                </a:solidFill>
              </a:rPr>
              <a:t>Conducts a fact-finding inquiry or investigation of the complaint, including scheduling and holding interviews and requesting record information; may delegate this to another trained investigator</a:t>
            </a:r>
          </a:p>
          <a:p>
            <a:pPr marL="457200">
              <a:tabLst>
                <a:tab pos="635000" algn="l"/>
              </a:tabLst>
              <a:defRPr/>
            </a:pPr>
            <a:r>
              <a:rPr lang="en-US" sz="3000">
                <a:solidFill>
                  <a:srgbClr val="000000"/>
                </a:solidFill>
              </a:rPr>
              <a:t>Informs involved parties of right a union representative or support person to accompany them during investigative interviews, as appropriate</a:t>
            </a:r>
          </a:p>
          <a:p>
            <a:pPr marL="457200">
              <a:tabLst>
                <a:tab pos="635000" algn="l"/>
              </a:tabLst>
              <a:defRPr/>
            </a:pPr>
            <a:r>
              <a:rPr lang="en-US" sz="3000">
                <a:solidFill>
                  <a:srgbClr val="000000"/>
                </a:solidFill>
              </a:rPr>
              <a:t>Informs involved parties of the protection and prohibition of retaliation per policy</a:t>
            </a:r>
          </a:p>
          <a:p>
            <a:pPr marL="457200">
              <a:tabLst>
                <a:tab pos="635000" algn="l"/>
              </a:tabLst>
              <a:defRPr/>
            </a:pPr>
            <a:r>
              <a:rPr lang="en-US" sz="3000">
                <a:solidFill>
                  <a:srgbClr val="000000"/>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BF08FEC-2975-9037-2836-0FE5698F62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a:t>Uncontrollable response</a:t>
            </a:r>
          </a:p>
          <a:p>
            <a:pPr>
              <a:buFont typeface="Wingdings 2" charset="2"/>
              <a:buChar char=""/>
              <a:defRPr/>
            </a:pPr>
            <a:r>
              <a:rPr lang="en-US"/>
              <a:t>Mentally know what’s happening but physically unable to move (like being awake during surgery)</a:t>
            </a:r>
          </a:p>
          <a:p>
            <a:pPr>
              <a:buFont typeface="Wingdings 2" charset="2"/>
              <a:buChar char=""/>
              <a:defRPr/>
            </a:pPr>
            <a:r>
              <a:rPr lang="en-US"/>
              <a:t>Rate of occurrence</a:t>
            </a:r>
          </a:p>
          <a:p>
            <a:pPr lvl="1">
              <a:buFont typeface="Wingdings 2" charset="2"/>
              <a:buChar char=""/>
              <a:defRPr/>
            </a:pPr>
            <a:r>
              <a:rPr lang="en-US"/>
              <a:t>12 – 50% victim/survivors of rape experience tonic immobility during assault (most studies are closer to 50%)</a:t>
            </a:r>
          </a:p>
          <a:p>
            <a:r>
              <a:rPr lang="en-US" altLang="en-US">
                <a:ea typeface="ＭＳ Ｐゴシック" panose="020B0600070205080204" pitchFamily="34" charset="-128"/>
              </a:rPr>
              <a:t>Caused by:</a:t>
            </a:r>
          </a:p>
          <a:p>
            <a:pPr lvl="1"/>
            <a:r>
              <a:rPr lang="en-US" altLang="en-US">
                <a:ea typeface="ＭＳ Ｐゴシック" panose="020B0600070205080204" pitchFamily="34" charset="-128"/>
              </a:rPr>
              <a:t>Fear</a:t>
            </a:r>
          </a:p>
          <a:p>
            <a:pPr lvl="1"/>
            <a:r>
              <a:rPr lang="en-US" altLang="en-US">
                <a:ea typeface="ＭＳ Ｐゴシック" panose="020B0600070205080204" pitchFamily="34" charset="-128"/>
              </a:rPr>
              <a:t>Physical restriction</a:t>
            </a:r>
          </a:p>
          <a:p>
            <a:pPr lvl="1"/>
            <a:r>
              <a:rPr lang="en-US" altLang="en-US">
                <a:ea typeface="ＭＳ Ｐゴシック" panose="020B0600070205080204" pitchFamily="34" charset="-128"/>
              </a:rPr>
              <a:t>“Perceived” inability to escape</a:t>
            </a:r>
          </a:p>
          <a:p>
            <a:endParaRPr lang="en-US"/>
          </a:p>
        </p:txBody>
      </p:sp>
    </p:spTree>
    <p:extLst>
      <p:ext uri="{BB962C8B-B14F-4D97-AF65-F5344CB8AC3E}">
        <p14:creationId xmlns:p14="http://schemas.microsoft.com/office/powerpoint/2010/main" val="263448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420842-E5E5-4E8E-0589-9F953032CBD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Autonomic Responses and the Body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2B99DC9-B167-87FE-B2FC-781DC7BC39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ＭＳ Ｐゴシック" charset="0"/>
                <a:cs typeface="ＭＳ Ｐゴシック" charset="0"/>
              </a:rPr>
              <a:t>Trauma and Memory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marL="457200"/>
            <a:r>
              <a:rPr lang="en-US"/>
              <a:t>The body and brain react to and record trauma in a different way than we believed traditionally</a:t>
            </a:r>
          </a:p>
          <a:p>
            <a:pPr marL="457200"/>
            <a:r>
              <a:rPr lang="en-US"/>
              <a:t>Many professionals were trained to believe that even when a person experiences a traumatic event, the pre-frontal cortex records the vast majority of the event including: Who, What, When, Where, Why, and How</a:t>
            </a:r>
          </a:p>
          <a:p>
            <a:pPr>
              <a:buFont typeface="Wingdings 2" charset="2"/>
              <a:buChar char=""/>
              <a:defRPr/>
            </a:pPr>
            <a:r>
              <a:rPr lang="en-US"/>
              <a:t>Memory recall can be very slow and difficult (or not possible)</a:t>
            </a:r>
          </a:p>
          <a:p>
            <a:pPr lvl="1">
              <a:buFont typeface="Wingdings 2" charset="2"/>
              <a:buChar char=""/>
              <a:defRPr/>
            </a:pPr>
            <a:r>
              <a:rPr lang="en-US"/>
              <a:t>Memories are “fragmented” – they come only in bits and pieces (often do not follow a timeline)</a:t>
            </a:r>
          </a:p>
          <a:p>
            <a:pPr lvl="1">
              <a:buFont typeface="Wingdings 2" charset="2"/>
              <a:buChar char=""/>
              <a:defRPr/>
            </a:pPr>
            <a:r>
              <a:rPr lang="en-US"/>
              <a:t>Process can be very frazzling and frustrating for victims </a:t>
            </a:r>
          </a:p>
          <a:p>
            <a:pPr marL="0" indent="0">
              <a:buNone/>
            </a:pPr>
            <a:endParaRPr lang="en-US"/>
          </a:p>
          <a:p>
            <a:endParaRPr lang="en-US"/>
          </a:p>
          <a:p>
            <a:pPr marL="0" indent="0">
              <a:buNone/>
            </a:pPr>
            <a:r>
              <a:rPr lang="en-US" sz="900" u="sng"/>
              <a:t>The Forensic Experiential Trauma Interview</a:t>
            </a:r>
            <a:r>
              <a:rPr lang="en-US" sz="900"/>
              <a:t>, Strand &amp; Heitman</a:t>
            </a:r>
          </a:p>
        </p:txBody>
      </p:sp>
    </p:spTree>
    <p:extLst>
      <p:ext uri="{BB962C8B-B14F-4D97-AF65-F5344CB8AC3E}">
        <p14:creationId xmlns:p14="http://schemas.microsoft.com/office/powerpoint/2010/main" val="32542652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sz="400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1418698264"/>
              </p:ext>
            </p:extLst>
          </p:nvPr>
        </p:nvGraphicFramePr>
        <p:xfrm>
          <a:off x="1977083" y="1285102"/>
          <a:ext cx="7541741" cy="4695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5791200" y="5854013"/>
            <a:ext cx="4171950" cy="857250"/>
          </a:xfrm>
        </p:spPr>
        <p:txBody>
          <a:bodyPr>
            <a:normAutofit lnSpcReduction="10000"/>
          </a:bodyPr>
          <a:lstStyle/>
          <a:p>
            <a:pPr lvl="1" algn="r" eaLnBrk="1" hangingPunct="1">
              <a:buFont typeface="Wingdings 2" panose="05020102010507070707" pitchFamily="18" charset="2"/>
              <a:buNone/>
            </a:pPr>
            <a:endParaRPr lang="en-US" altLang="en-US" sz="750">
              <a:ea typeface="ＭＳ Ｐゴシック" panose="020B0600070205080204" pitchFamily="34" charset="-128"/>
            </a:endParaRPr>
          </a:p>
          <a:p>
            <a:pPr algn="r" eaLnBrk="1" hangingPunct="1">
              <a:buFont typeface="Wingdings 2" panose="05020102010507070707" pitchFamily="18" charset="2"/>
              <a:buNone/>
            </a:pPr>
            <a:r>
              <a:rPr lang="en-US" altLang="en-US" sz="750">
                <a:ea typeface="ＭＳ Ｐゴシック" panose="020B0600070205080204" pitchFamily="34" charset="-128"/>
              </a:rPr>
              <a:t>By Lt. Col. Dave Grossman &amp; Bruce K. Siddle</a:t>
            </a:r>
            <a:br>
              <a:rPr lang="en-US" altLang="en-US" sz="750">
                <a:ea typeface="ＭＳ Ｐゴシック" panose="020B0600070205080204" pitchFamily="34" charset="-128"/>
              </a:rPr>
            </a:br>
            <a:r>
              <a:rPr lang="en-US" altLang="en-US" sz="750" i="1">
                <a:ea typeface="ＭＳ Ｐゴシック" panose="020B0600070205080204" pitchFamily="34" charset="-128"/>
              </a:rPr>
              <a:t>The Firearms Instructor: The Official Journal of the International Association of Law Enforcement Firearms Instructors</a:t>
            </a:r>
            <a:br>
              <a:rPr lang="en-US" altLang="en-US" sz="750">
                <a:ea typeface="ＭＳ Ｐゴシック" panose="020B0600070205080204" pitchFamily="34" charset="-128"/>
              </a:rPr>
            </a:br>
            <a:r>
              <a:rPr lang="en-US" altLang="en-US" sz="75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05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1B30BD-8553-8A53-CE8D-E00F318C54B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35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20FEFD-4E3E-315C-63EE-374DEE581C1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Parallel Proceedings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Calibri"/>
                <a:cs typeface="Calibri"/>
              </a:rPr>
              <a:t>Independent from any civil or criminal proceeding</a:t>
            </a:r>
          </a:p>
          <a:p>
            <a:pPr marL="457200"/>
            <a:r>
              <a:rPr lang="en-US">
                <a:ea typeface="Calibri"/>
                <a:cs typeface="Calibri"/>
              </a:rPr>
              <a:t>Not required to delay, and in most cases should not delay due to other proceedings</a:t>
            </a:r>
          </a:p>
          <a:p>
            <a:pPr marL="457200"/>
            <a:r>
              <a:rPr lang="en-US">
                <a:ea typeface="Calibri"/>
                <a:cs typeface="Calibri"/>
              </a:rPr>
              <a:t>May contact prosecutor/law enforcement to coordinator when feasible </a:t>
            </a:r>
          </a:p>
          <a:p>
            <a:pPr marL="457200"/>
            <a:r>
              <a:rPr lang="en-US">
                <a:ea typeface="Calibri"/>
                <a:cs typeface="Calibri"/>
              </a:rPr>
              <a:t>Gather available information:</a:t>
            </a:r>
          </a:p>
          <a:p>
            <a:pPr lvl="1">
              <a:buFont typeface="Courier New" panose="020B0604020202020204" pitchFamily="34" charset="0"/>
              <a:buChar char="o"/>
            </a:pPr>
            <a:r>
              <a:rPr lang="en-US">
                <a:ea typeface="Calibri"/>
                <a:cs typeface="Calibri"/>
              </a:rPr>
              <a:t>Police Report</a:t>
            </a:r>
          </a:p>
          <a:p>
            <a:pPr lvl="1">
              <a:buFont typeface="Courier New" panose="020B0604020202020204" pitchFamily="34" charset="0"/>
              <a:buChar char="o"/>
            </a:pPr>
            <a:r>
              <a:rPr lang="en-US">
                <a:ea typeface="Calibri"/>
                <a:cs typeface="Calibri"/>
              </a:rPr>
              <a:t>Court records </a:t>
            </a:r>
          </a:p>
        </p:txBody>
      </p:sp>
    </p:spTree>
    <p:extLst>
      <p:ext uri="{BB962C8B-B14F-4D97-AF65-F5344CB8AC3E}">
        <p14:creationId xmlns:p14="http://schemas.microsoft.com/office/powerpoint/2010/main" val="3287926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a:xfrm>
            <a:off x="838200" y="1825625"/>
            <a:ext cx="5257800" cy="4525072"/>
          </a:xfrm>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3: Interviewing Approaches</a:t>
            </a:r>
          </a:p>
        </p:txBody>
      </p:sp>
      <p:sp>
        <p:nvSpPr>
          <p:cNvPr id="2" name="Content Placeholder 1">
            <a:extLst>
              <a:ext uri="{FF2B5EF4-FFF2-40B4-BE49-F238E27FC236}">
                <a16:creationId xmlns:a16="http://schemas.microsoft.com/office/drawing/2014/main" id="{2987B3F6-3403-9E1C-42D8-C1BAA2A4C95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534147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231EDD-5FE4-0DF9-138A-C0A904481D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Trauma Informed and Human Centered</a:t>
            </a:r>
          </a:p>
        </p:txBody>
      </p:sp>
      <p:sp>
        <p:nvSpPr>
          <p:cNvPr id="2" name="Content Placeholder 1">
            <a:extLst>
              <a:ext uri="{FF2B5EF4-FFF2-40B4-BE49-F238E27FC236}">
                <a16:creationId xmlns:a16="http://schemas.microsoft.com/office/drawing/2014/main" id="{B9583E7C-F0C6-7A8F-F270-C951533ED6C7}"/>
              </a:ext>
            </a:extLst>
          </p:cNvPr>
          <p:cNvSpPr>
            <a:spLocks noGrp="1"/>
          </p:cNvSpPr>
          <p:nvPr>
            <p:ph idx="1"/>
          </p:nvPr>
        </p:nvSpPr>
        <p:spPr/>
        <p:txBody>
          <a:bodyPr/>
          <a:lstStyle/>
          <a:p>
            <a:r>
              <a:rPr lang="en-US" dirty="0"/>
              <a:t>Empathy and validation</a:t>
            </a:r>
          </a:p>
          <a:p>
            <a:r>
              <a:rPr lang="en-US" dirty="0"/>
              <a:t>Reinforce agency and choice</a:t>
            </a:r>
          </a:p>
          <a:p>
            <a:r>
              <a:rPr lang="en-US" dirty="0"/>
              <a:t>Set clear boundaries</a:t>
            </a:r>
          </a:p>
          <a:p>
            <a:r>
              <a:rPr lang="en-US" dirty="0"/>
              <a:t>Consider the centrality of identity</a:t>
            </a:r>
          </a:p>
        </p:txBody>
      </p:sp>
    </p:spTree>
    <p:extLst>
      <p:ext uri="{BB962C8B-B14F-4D97-AF65-F5344CB8AC3E}">
        <p14:creationId xmlns:p14="http://schemas.microsoft.com/office/powerpoint/2010/main" val="2464801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657F29-7D49-64A9-15F5-B79F64CB40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rgbClr val="0C2340"/>
                </a:solidFill>
                <a:effectLst/>
                <a:uLnTx/>
                <a:uFillTx/>
                <a:latin typeface="+mn-lt"/>
                <a:ea typeface="+mn-ea"/>
                <a:cs typeface="Calibri"/>
              </a:rPr>
              <a:t>Trauma Informed Preparation</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mn-lt"/>
                <a:cs typeface="+mn-lt"/>
              </a:rPr>
              <a:t>Developing questions in a way that does not assign responsibility, blame, or guilt</a:t>
            </a:r>
          </a:p>
          <a:p>
            <a:r>
              <a:rPr lang="en-US">
                <a:ea typeface="+mn-lt"/>
                <a:cs typeface="+mn-lt"/>
              </a:rPr>
              <a:t>Creating safe and comfortable interview environment/setting</a:t>
            </a:r>
            <a:endParaRPr lang="en-US"/>
          </a:p>
          <a:p>
            <a:r>
              <a:rPr lang="en-US">
                <a:ea typeface="+mn-lt"/>
                <a:cs typeface="+mn-lt"/>
              </a:rPr>
              <a:t>Check your bias especially when reflecting credibility</a:t>
            </a:r>
          </a:p>
          <a:p>
            <a:r>
              <a:rPr lang="en-US">
                <a:cs typeface="Calibri"/>
              </a:rPr>
              <a:t>Consider questions that speak to the senses </a:t>
            </a:r>
          </a:p>
          <a:p>
            <a:r>
              <a:rPr lang="en-US"/>
              <a:t>Framing and phrasing meeting invitations, email communications</a:t>
            </a:r>
          </a:p>
          <a:p>
            <a:r>
              <a:rPr lang="en-US" sz="2800"/>
              <a:t>Understand and attend to your own reactions or triggers</a:t>
            </a:r>
            <a:endParaRPr lang="en-US" sz="2800">
              <a:ea typeface="Calibri"/>
              <a:cs typeface="Calibri"/>
            </a:endParaRPr>
          </a:p>
          <a:p>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63283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35714D6-53D6-A818-EB3E-EC7FC7CDBB1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Continued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solidFill>
                  <a:srgbClr val="000000"/>
                </a:solidFill>
              </a:rPr>
              <a:t>Writes investigation report with organized attachments</a:t>
            </a:r>
          </a:p>
          <a:p>
            <a:pPr marL="457200"/>
            <a:r>
              <a:rPr lang="en-US" altLang="en-US">
                <a:solidFill>
                  <a:srgbClr val="000000"/>
                </a:solidFill>
              </a:rPr>
              <a:t>Outlines facts in the investigative report based on information collected through the interview process and review of gathered documents</a:t>
            </a:r>
          </a:p>
          <a:p>
            <a:pPr marL="457200"/>
            <a:r>
              <a:rPr lang="en-US" altLang="en-US">
                <a:solidFill>
                  <a:srgbClr val="000000"/>
                </a:solidFill>
              </a:rPr>
              <a:t>Primary person to ensure process moves forward through the investigative steps</a:t>
            </a:r>
          </a:p>
          <a:p>
            <a:pPr marL="457200"/>
            <a:r>
              <a:rPr lang="en-US" altLang="en-US">
                <a:solidFill>
                  <a:srgbClr val="000000"/>
                </a:solidFill>
              </a:rPr>
              <a:t>Handles all data in accordance with applicable federal and state privacy laws, </a:t>
            </a:r>
            <a:r>
              <a:rPr lang="en-US">
                <a:solidFill>
                  <a:srgbClr val="000000"/>
                </a:solidFill>
              </a:rPr>
              <a:t>consulting with the campus Data Practices Officer when necessary</a:t>
            </a:r>
            <a:endParaRPr lang="en-US" altLang="en-US">
              <a:solidFill>
                <a:srgbClr val="000000"/>
              </a:solidFill>
            </a:endParaRPr>
          </a:p>
          <a:p>
            <a:pPr marL="457200"/>
            <a:r>
              <a:rPr lang="en-US" altLang="en-US">
                <a:solidFill>
                  <a:srgbClr val="000000"/>
                </a:solidFill>
              </a:rPr>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D23D62B-B7F3-302A-7502-A0CCB9710CD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Trauma-Informed Approach</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a:xfrm>
            <a:off x="838200" y="1680520"/>
            <a:ext cx="10515600" cy="4951286"/>
          </a:xfrm>
        </p:spPr>
        <p:txBody>
          <a:bodyPr>
            <a:normAutofit/>
          </a:bodyPr>
          <a:lstStyle/>
          <a:p>
            <a:pPr marL="457200"/>
            <a:r>
              <a:rPr lang="en-US" dirty="0"/>
              <a:t>Pre-interview framing: “it’s okay if you don’t remember something today,” “sometimes it takes time to remember, which is okay”</a:t>
            </a:r>
          </a:p>
          <a:p>
            <a:r>
              <a:rPr lang="en-US" dirty="0"/>
              <a:t>Let Complainant talk uninterrupted and ask clarifying questions afterwards</a:t>
            </a:r>
          </a:p>
          <a:p>
            <a:r>
              <a:rPr lang="en-US" dirty="0"/>
              <a:t>Consider asking questions about the other senses</a:t>
            </a:r>
          </a:p>
          <a:p>
            <a:pPr marL="457200"/>
            <a:r>
              <a:rPr lang="en-US" dirty="0"/>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5C6AF5-0DEA-BCC5-0CE6-AD41565A3F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100">
                <a:ea typeface="ＭＳ Ｐゴシック" panose="020B0600070205080204" pitchFamily="34" charset="-128"/>
              </a:rPr>
              <a:t>They fear repercussions</a:t>
            </a:r>
          </a:p>
          <a:p>
            <a:pPr lvl="1"/>
            <a:r>
              <a:rPr lang="en-US" altLang="en-US" sz="2100">
                <a:ea typeface="ＭＳ Ｐゴシック" panose="020B0600070205080204" pitchFamily="34" charset="-128"/>
              </a:rPr>
              <a:t>They are pressured by others not to report</a:t>
            </a:r>
          </a:p>
          <a:p>
            <a:pPr lvl="1"/>
            <a:r>
              <a:rPr lang="en-US" altLang="en-US" sz="2100">
                <a:ea typeface="ＭＳ Ｐゴシック" panose="020B0600070205080204" pitchFamily="34" charset="-128"/>
              </a:rPr>
              <a:t>They feel shame, embarrassment</a:t>
            </a:r>
          </a:p>
          <a:p>
            <a:pPr lvl="1"/>
            <a:r>
              <a:rPr lang="en-US" altLang="en-US" sz="2100">
                <a:ea typeface="ＭＳ Ｐゴシック" panose="020B0600070205080204" pitchFamily="34" charset="-128"/>
              </a:rPr>
              <a:t>They are afraid of the person who caused the harm</a:t>
            </a:r>
          </a:p>
          <a:p>
            <a:pPr lvl="1"/>
            <a:r>
              <a:rPr lang="en-US" altLang="en-US" sz="2100">
                <a:ea typeface="ＭＳ Ｐゴシック" panose="020B0600070205080204" pitchFamily="34" charset="-128"/>
              </a:rPr>
              <a:t>They are afraid of not being believed</a:t>
            </a:r>
          </a:p>
          <a:p>
            <a:pPr lvl="1"/>
            <a:r>
              <a:rPr lang="en-US" altLang="en-US" sz="21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23DAE2-4015-FF81-B2D6-488D0F055B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2743200" lvl="8" indent="0">
              <a:buNone/>
            </a:pPr>
            <a:r>
              <a:rPr lang="en-US" sz="975"/>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CA9AC5-AAE4-7823-A2E1-2FD57C31B7D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Common Practice Considerations</a:t>
            </a:r>
          </a:p>
        </p:txBody>
      </p:sp>
      <p:sp>
        <p:nvSpPr>
          <p:cNvPr id="2" name="Content Placeholder 1"/>
          <p:cNvSpPr>
            <a:spLocks noGrp="1"/>
          </p:cNvSpPr>
          <p:nvPr>
            <p:ph idx="1"/>
          </p:nvPr>
        </p:nvSpPr>
        <p:spPr/>
        <p:txBody>
          <a:bodyPr vert="horz" lIns="68580" tIns="34290" rIns="68580" bIns="34290" rtlCol="0" anchor="t">
            <a:normAutofit/>
          </a:bodyPr>
          <a:lstStyle/>
          <a:p>
            <a:r>
              <a:rPr lang="en-US"/>
              <a:t>Be mindful of cultural differences</a:t>
            </a:r>
          </a:p>
          <a:p>
            <a:pPr lvl="1"/>
            <a:r>
              <a:rPr lang="en-US"/>
              <a:t>Continuum of honesty and face-saving</a:t>
            </a:r>
          </a:p>
          <a:p>
            <a:pPr lvl="1"/>
            <a:r>
              <a:rPr lang="en-US"/>
              <a:t>In-group vs. out-group</a:t>
            </a:r>
          </a:p>
          <a:p>
            <a:pPr lvl="1"/>
            <a:r>
              <a:rPr lang="en-US"/>
              <a:t>Linear vs. non-linear narrative</a:t>
            </a:r>
          </a:p>
          <a:p>
            <a:r>
              <a:rPr lang="en-US">
                <a:ea typeface="+mn-lt"/>
                <a:cs typeface="+mn-lt"/>
              </a:rPr>
              <a:t>Check biases, especially when assessing credibility</a:t>
            </a:r>
          </a:p>
          <a:p>
            <a:r>
              <a:rPr lang="en-US">
                <a:ea typeface="+mn-lt"/>
                <a:cs typeface="+mn-lt"/>
              </a:rPr>
              <a:t>Ask questions in a way that does not assign responsibility, blame, or guilt</a:t>
            </a:r>
          </a:p>
          <a:p>
            <a:endParaRPr lang="en-US">
              <a:ea typeface="+mn-lt"/>
              <a:cs typeface="+mn-lt"/>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1481026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538E9E-FD29-BA5E-3DE8-642D85FC8A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Investigation Clarification</a:t>
            </a:r>
          </a:p>
        </p:txBody>
      </p:sp>
      <p:sp>
        <p:nvSpPr>
          <p:cNvPr id="2" name="Content Placeholder 1">
            <a:extLst>
              <a:ext uri="{FF2B5EF4-FFF2-40B4-BE49-F238E27FC236}">
                <a16:creationId xmlns:a16="http://schemas.microsoft.com/office/drawing/2014/main" id="{371AFCEE-C3D9-5B6C-77E9-EE44C1A0FAB1}"/>
              </a:ext>
            </a:extLst>
          </p:cNvPr>
          <p:cNvSpPr>
            <a:spLocks noGrp="1"/>
          </p:cNvSpPr>
          <p:nvPr>
            <p:ph idx="1"/>
          </p:nvPr>
        </p:nvSpPr>
        <p:spPr/>
        <p:txBody>
          <a:bodyPr>
            <a:normAutofit/>
          </a:bodyPr>
          <a:lstStyle/>
          <a:p>
            <a:pPr marL="457200"/>
            <a:r>
              <a:rPr lang="en-US" dirty="0"/>
              <a:t>Policy elements</a:t>
            </a:r>
          </a:p>
          <a:p>
            <a:pPr marL="914400" lvl="1"/>
            <a:r>
              <a:rPr lang="en-US" dirty="0"/>
              <a:t>Components defined</a:t>
            </a:r>
          </a:p>
          <a:p>
            <a:pPr marL="914400" lvl="1"/>
            <a:r>
              <a:rPr lang="en-US" dirty="0"/>
              <a:t>Evaluation considerations</a:t>
            </a:r>
          </a:p>
          <a:p>
            <a:pPr marL="457200"/>
            <a:r>
              <a:rPr lang="en-US" dirty="0"/>
              <a:t>Evidence and credibility</a:t>
            </a:r>
          </a:p>
          <a:p>
            <a:pPr marL="457200"/>
            <a:r>
              <a:rPr lang="en-US" dirty="0"/>
              <a:t>For 1B.3.1 (Title IX) consent construct </a:t>
            </a:r>
          </a:p>
          <a:p>
            <a:pPr marL="914400" lvl="1"/>
            <a:r>
              <a:rPr lang="en-US" dirty="0"/>
              <a:t>Force</a:t>
            </a:r>
          </a:p>
          <a:p>
            <a:pPr marL="914400" lvl="1"/>
            <a:r>
              <a:rPr lang="en-US" dirty="0"/>
              <a:t>Incapacity</a:t>
            </a:r>
          </a:p>
          <a:p>
            <a:pPr marL="914400" lvl="1"/>
            <a:r>
              <a:rPr lang="en-US" dirty="0"/>
              <a:t>Consent</a:t>
            </a:r>
          </a:p>
        </p:txBody>
      </p:sp>
    </p:spTree>
    <p:extLst>
      <p:ext uri="{BB962C8B-B14F-4D97-AF65-F5344CB8AC3E}">
        <p14:creationId xmlns:p14="http://schemas.microsoft.com/office/powerpoint/2010/main" val="22498586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A92687F-C731-D7B9-3ACA-E8EC362240D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Who, what, where, when, why, how</a:t>
            </a:r>
          </a:p>
          <a:p>
            <a:r>
              <a:rPr lang="en-US">
                <a:cs typeface="Calibri"/>
              </a:rPr>
              <a:t>Intake meeting vs. Investigatory interview</a:t>
            </a:r>
            <a:endParaRPr lang="en-US">
              <a:ea typeface="Calibri"/>
              <a:cs typeface="Calibri"/>
            </a:endParaRPr>
          </a:p>
          <a:p>
            <a:r>
              <a:rPr lang="en-US">
                <a:cs typeface="Calibri"/>
              </a:rPr>
              <a:t>Refine scope</a:t>
            </a:r>
          </a:p>
          <a:p>
            <a:r>
              <a:rPr lang="en-US">
                <a:cs typeface="Calibri"/>
              </a:rPr>
              <a:t>What information are you missing or have questions</a:t>
            </a:r>
            <a:endParaRPr lang="en-US">
              <a:ea typeface="Calibri"/>
              <a:cs typeface="Calibri"/>
            </a:endParaRPr>
          </a:p>
          <a:p>
            <a:pPr lvl="1"/>
            <a:r>
              <a:rPr lang="en-US">
                <a:ea typeface="+mn-lt"/>
                <a:cs typeface="+mn-lt"/>
              </a:rPr>
              <a:t>Read through reports/complaints and note any questions</a:t>
            </a:r>
            <a:endParaRPr lang="en-US">
              <a:cs typeface="Calibri"/>
            </a:endParaRPr>
          </a:p>
          <a:p>
            <a:r>
              <a:rPr lang="en-US">
                <a:cs typeface="Calibri"/>
              </a:rPr>
              <a:t>Policy elements</a:t>
            </a:r>
            <a:endParaRPr lang="en-US">
              <a:ea typeface="Calibri"/>
              <a:cs typeface="Calibri"/>
            </a:endParaRPr>
          </a:p>
          <a:p>
            <a:pPr lvl="1"/>
            <a:r>
              <a:rPr lang="en-US">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10E4FA1-7E2A-4F5E-B744-062D1A6A3F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How to structure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cs typeface="Calibri"/>
              </a:rPr>
              <a:t>Start with broad/open ended questions</a:t>
            </a:r>
          </a:p>
          <a:p>
            <a:r>
              <a:rPr lang="en-US">
                <a:cs typeface="Calibri"/>
              </a:rPr>
              <a:t>Allow to tell their story/experience however they choose</a:t>
            </a:r>
          </a:p>
          <a:p>
            <a:pPr lvl="1"/>
            <a:r>
              <a:rPr lang="en-US">
                <a:cs typeface="Calibri"/>
              </a:rPr>
              <a:t>Where they start/end their story and what they emphasize can be very telling and important for you to have.</a:t>
            </a:r>
          </a:p>
          <a:p>
            <a:r>
              <a:rPr lang="en-US">
                <a:cs typeface="Calibri"/>
              </a:rPr>
              <a:t>Clarifying questions</a:t>
            </a:r>
          </a:p>
          <a:p>
            <a:pPr lvl="1"/>
            <a:r>
              <a:rPr lang="en-US">
                <a:cs typeface="Calibri"/>
              </a:rPr>
              <a:t>Funnel approach</a:t>
            </a:r>
          </a:p>
          <a:p>
            <a:pPr lvl="1"/>
            <a:r>
              <a:rPr lang="en-US">
                <a:cs typeface="Calibri"/>
              </a:rPr>
              <a:t>Ask to clarify meaning of words/descriptors </a:t>
            </a:r>
          </a:p>
          <a:p>
            <a:r>
              <a:rPr lang="en-US">
                <a:cs typeface="Calibri"/>
              </a:rPr>
              <a:t>Allow for Silence </a:t>
            </a:r>
          </a:p>
          <a:p>
            <a:r>
              <a:rPr lang="en-US">
                <a:cs typeface="Calibri"/>
              </a:rPr>
              <a:t>Additional questions/things left unanswered</a:t>
            </a:r>
            <a:endParaRPr lang="en-US"/>
          </a:p>
          <a:p>
            <a:r>
              <a:rPr lang="en-US">
                <a:cs typeface="Calibri"/>
              </a:rPr>
              <a:t>Closing questions</a:t>
            </a:r>
          </a:p>
          <a:p>
            <a:pPr lvl="1"/>
            <a:r>
              <a:rPr lang="en-US">
                <a:cs typeface="Calibri"/>
              </a:rPr>
              <a:t>Is there anything else you think I should know?</a:t>
            </a:r>
          </a:p>
          <a:p>
            <a:pPr lvl="1"/>
            <a:r>
              <a:rPr lang="en-US">
                <a:cs typeface="Calibri"/>
              </a:rPr>
              <a:t>Anything I didn't ask that you thought I would ask about?</a:t>
            </a:r>
          </a:p>
          <a:p>
            <a:pPr lvl="1"/>
            <a:r>
              <a:rPr lang="en-US">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91D5CA-8976-A20A-2510-9D35DCEBF6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a:t>
            </a:r>
            <a:r>
              <a:rPr kumimoji="0" lang="en-US" sz="3600" b="1" i="0" u="none" strike="noStrike" kern="1200" cap="none" spc="0" normalizeH="0" baseline="0" noProof="0" dirty="0">
                <a:ln>
                  <a:noFill/>
                </a:ln>
                <a:solidFill>
                  <a:srgbClr val="0C2340"/>
                </a:solidFill>
                <a:effectLst/>
                <a:uLnTx/>
                <a:uFillTx/>
                <a:latin typeface="+mn-lt"/>
                <a:ea typeface="+mn-ea"/>
                <a:cs typeface="+mn-cs"/>
              </a:rPr>
              <a:t>for ALL</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1"/>
            <a:r>
              <a:rPr lang="en-US" dirty="0">
                <a:ea typeface="+mn-lt"/>
                <a:cs typeface="+mn-lt"/>
              </a:rPr>
              <a:t>Ask the who/what/where/when/how questions</a:t>
            </a:r>
            <a:endParaRPr lang="en-US" dirty="0">
              <a:cs typeface="Calibri"/>
            </a:endParaRPr>
          </a:p>
          <a:p>
            <a:pPr lvl="1"/>
            <a:r>
              <a:rPr lang="en-US" dirty="0">
                <a:ea typeface="+mn-lt"/>
                <a:cs typeface="+mn-lt"/>
              </a:rPr>
              <a:t>Summarizing Information back</a:t>
            </a: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12174A-BC10-6B14-ACBA-1BF37CF58EC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ea typeface="Calibri"/>
              <a:cs typeface="Calibri"/>
            </a:endParaRP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p>
          <a:p>
            <a:pPr lvl="1"/>
            <a:r>
              <a:rPr lang="en-US" dirty="0">
                <a:cs typeface="Calibri"/>
              </a:rPr>
              <a:t>Desired outcome/resolution</a:t>
            </a:r>
          </a:p>
        </p:txBody>
      </p:sp>
    </p:spTree>
    <p:extLst>
      <p:ext uri="{BB962C8B-B14F-4D97-AF65-F5344CB8AC3E}">
        <p14:creationId xmlns:p14="http://schemas.microsoft.com/office/powerpoint/2010/main" val="29121607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C6C807E-C7B5-C9F5-E0E3-A62E6C2820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a:t>
            </a:r>
            <a:r>
              <a:rPr kumimoji="0" lang="en-US" sz="3600" b="1" i="0" u="none" strike="noStrike" kern="1200" cap="all" spc="0" normalizeH="0" baseline="0" noProof="0" dirty="0">
                <a:ln>
                  <a:noFill/>
                </a:ln>
                <a:solidFill>
                  <a:schemeClr val="tx2"/>
                </a:solidFill>
                <a:effectLst/>
                <a:uLnTx/>
                <a:uFillTx/>
                <a:latin typeface="+mn-lt"/>
                <a:ea typeface="+mn-ea"/>
                <a:cs typeface="+mn-cs"/>
              </a:rPr>
              <a:t>Considerations</a:t>
            </a:r>
            <a:r>
              <a:rPr kumimoji="0" lang="en-US" sz="3600" b="1" i="0" u="none" strike="noStrike" kern="1200" cap="all" spc="0" normalizeH="0" baseline="0" noProof="0" dirty="0">
                <a:ln>
                  <a:noFill/>
                </a:ln>
                <a:solidFill>
                  <a:srgbClr val="0C2340"/>
                </a:solidFill>
                <a:effectLst/>
                <a:uLnTx/>
                <a:uFillTx/>
                <a:latin typeface="+mn-lt"/>
                <a:ea typeface="+mn-ea"/>
                <a:cs typeface="+mn-cs"/>
              </a:rPr>
              <a:t> </a:t>
            </a:r>
            <a:r>
              <a:rPr kumimoji="0" lang="en-US" sz="3600" b="1" i="0" u="none" strike="noStrike" kern="1200" cap="all" spc="0" normalizeH="0" baseline="0" noProof="0" dirty="0">
                <a:ln>
                  <a:noFill/>
                </a:ln>
                <a:solidFill>
                  <a:schemeClr val="tx2"/>
                </a:solidFill>
                <a:effectLst/>
                <a:uLnTx/>
                <a:uFillTx/>
                <a:latin typeface="+mn-lt"/>
                <a:ea typeface="+mn-ea"/>
                <a:cs typeface="+mn-cs"/>
              </a:rPr>
              <a:t>For credibility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dirty="0">
                <a:cs typeface="Calibri"/>
              </a:rPr>
              <a:t>Look for consistency with out-cry witnesses or contemporaneous reports </a:t>
            </a:r>
          </a:p>
          <a:p>
            <a:r>
              <a:rPr lang="en-US" dirty="0">
                <a:cs typeface="Calibri"/>
              </a:rPr>
              <a:t>Assess demeanor </a:t>
            </a:r>
            <a:endParaRPr lang="en-US" dirty="0">
              <a:ea typeface="Calibri"/>
              <a:cs typeface="Calibri"/>
            </a:endParaRPr>
          </a:p>
          <a:p>
            <a:r>
              <a:rPr lang="en-US" dirty="0">
                <a:cs typeface="Calibri"/>
              </a:rPr>
              <a:t>Ask yourself if the story is plausible?</a:t>
            </a:r>
            <a:endParaRPr lang="en-US" dirty="0">
              <a:ea typeface="Calibri"/>
              <a:cs typeface="Calibri"/>
            </a:endParaRPr>
          </a:p>
          <a:p>
            <a:pPr lvl="1"/>
            <a:r>
              <a:rPr lang="en-US" dirty="0">
                <a:cs typeface="Calibri"/>
              </a:rPr>
              <a:t>Consider relevant past acts; are there alternative versions that are more plausible </a:t>
            </a:r>
            <a:endParaRPr lang="en-US" dirty="0">
              <a:ea typeface="Calibri"/>
              <a:cs typeface="Calibri"/>
            </a:endParaRPr>
          </a:p>
          <a:p>
            <a:r>
              <a:rPr lang="en-US" dirty="0">
                <a:cs typeface="Calibri"/>
              </a:rPr>
              <a:t>Compare overlap/consistency with other statements</a:t>
            </a:r>
            <a:endParaRPr lang="en-US" dirty="0">
              <a:ea typeface="Calibri"/>
              <a:cs typeface="Calibri"/>
            </a:endParaRPr>
          </a:p>
          <a:p>
            <a:r>
              <a:rPr lang="en-US" dirty="0">
                <a:cs typeface="Calibri"/>
              </a:rPr>
              <a:t>Interviewee who derails questions and/or focuses on irrelevant information</a:t>
            </a:r>
            <a:endParaRPr lang="en-US" dirty="0">
              <a:ea typeface="Calibri"/>
              <a:cs typeface="Calibri"/>
            </a:endParaRPr>
          </a:p>
          <a:p>
            <a:r>
              <a:rPr lang="en-US" dirty="0">
                <a:cs typeface="Calibri"/>
              </a:rPr>
              <a:t>Providing inconsistent statements </a:t>
            </a:r>
            <a:endParaRPr lang="en-US" dirty="0">
              <a:ea typeface="Calibri"/>
              <a:cs typeface="Calibri"/>
            </a:endParaRPr>
          </a:p>
          <a:p>
            <a:r>
              <a:rPr lang="en-US" dirty="0">
                <a:cs typeface="Calibri"/>
              </a:rPr>
              <a:t>Motives/Relationships</a:t>
            </a:r>
            <a:endParaRPr lang="en-US" dirty="0">
              <a:ea typeface="Calibri"/>
              <a:cs typeface="Calibri"/>
            </a:endParaRPr>
          </a:p>
          <a:p>
            <a:r>
              <a:rPr lang="en-US" dirty="0">
                <a:cs typeface="Calibri"/>
              </a:rPr>
              <a:t>Positionality </a:t>
            </a:r>
            <a:endParaRPr lang="en-US" dirty="0">
              <a:ea typeface="Calibri"/>
              <a:cs typeface="Calibri"/>
            </a:endParaRPr>
          </a:p>
          <a:p>
            <a:r>
              <a:rPr lang="en-US" dirty="0">
                <a:cs typeface="Calibri"/>
              </a:rPr>
              <a:t>Mind/memory altering substances</a:t>
            </a:r>
            <a:endParaRPr lang="en-US" dirty="0">
              <a:ea typeface="Calibri"/>
              <a:cs typeface="Calibri"/>
            </a:endParaRPr>
          </a:p>
          <a:p>
            <a:endParaRPr lang="en-US">
              <a:cs typeface="Calibri"/>
            </a:endParaRPr>
          </a:p>
        </p:txBody>
      </p:sp>
    </p:spTree>
    <p:extLst>
      <p:ext uri="{BB962C8B-B14F-4D97-AF65-F5344CB8AC3E}">
        <p14:creationId xmlns:p14="http://schemas.microsoft.com/office/powerpoint/2010/main" val="4253670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E6AFD4-33E6-AF29-C91A-C014013EE7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spcAft>
                <a:spcPts val="0"/>
              </a:spcAft>
              <a:defRPr/>
            </a:pPr>
            <a:r>
              <a:rPr lang="en-US" sz="3000">
                <a:solidFill>
                  <a:srgbClr val="000000"/>
                </a:solidFill>
              </a:rPr>
              <a:t>Provides enough information for the decisionmaker to make a reasoned decision about whether policy has been violated</a:t>
            </a:r>
          </a:p>
          <a:p>
            <a:pPr marL="457200">
              <a:spcAft>
                <a:spcPts val="0"/>
              </a:spcAft>
              <a:defRPr/>
            </a:pPr>
            <a:r>
              <a:rPr lang="en-US" sz="3000">
                <a:solidFill>
                  <a:srgbClr val="000000"/>
                </a:solidFill>
              </a:rPr>
              <a:t>Maintains integrity of process</a:t>
            </a:r>
          </a:p>
          <a:p>
            <a:pPr lvl="1">
              <a:spcAft>
                <a:spcPts val="0"/>
              </a:spcAft>
              <a:defRPr/>
            </a:pPr>
            <a:r>
              <a:rPr lang="en-US" sz="2200">
                <a:solidFill>
                  <a:srgbClr val="000000"/>
                </a:solidFill>
              </a:rPr>
              <a:t>Timely </a:t>
            </a:r>
          </a:p>
          <a:p>
            <a:pPr lvl="1">
              <a:spcAft>
                <a:spcPts val="0"/>
              </a:spcAft>
              <a:defRPr/>
            </a:pPr>
            <a:r>
              <a:rPr lang="en-US" sz="2200">
                <a:solidFill>
                  <a:srgbClr val="000000"/>
                </a:solidFill>
              </a:rPr>
              <a:t>Fair to both parties</a:t>
            </a:r>
          </a:p>
          <a:p>
            <a:pPr lvl="1">
              <a:spcAft>
                <a:spcPts val="0"/>
              </a:spcAft>
              <a:defRPr/>
            </a:pPr>
            <a:r>
              <a:rPr lang="en-US" sz="2200">
                <a:solidFill>
                  <a:srgbClr val="000000"/>
                </a:solidFill>
              </a:rPr>
              <a:t>Provide confidentiality as required by law</a:t>
            </a:r>
          </a:p>
          <a:p>
            <a:pPr lvl="1">
              <a:spcAft>
                <a:spcPts val="0"/>
              </a:spcAft>
              <a:defRPr/>
            </a:pPr>
            <a:r>
              <a:rPr lang="en-US" sz="2200">
                <a:solidFill>
                  <a:srgbClr val="000000"/>
                </a:solidFill>
              </a:rPr>
              <a:t>Thorough</a:t>
            </a:r>
          </a:p>
          <a:p>
            <a:pPr lvl="1">
              <a:spcAft>
                <a:spcPts val="0"/>
              </a:spcAft>
              <a:defRPr/>
            </a:pPr>
            <a:r>
              <a:rPr lang="en-US" sz="2200">
                <a:solidFill>
                  <a:srgbClr val="000000"/>
                </a:solidFill>
              </a:rPr>
              <a:t>Tailored to individual circumstances</a:t>
            </a:r>
          </a:p>
          <a:p>
            <a:pPr marL="457200"/>
            <a:r>
              <a:rPr lang="en-US">
                <a:solidFill>
                  <a:srgbClr val="000000"/>
                </a:solidFill>
              </a:rPr>
              <a:t>Provides findings of facts, </a:t>
            </a:r>
            <a:r>
              <a:rPr lang="en-US" b="1">
                <a:solidFill>
                  <a:srgbClr val="000000"/>
                </a:solidFill>
              </a:rPr>
              <a:t>not</a:t>
            </a:r>
            <a:r>
              <a:rPr lang="en-US">
                <a:solidFill>
                  <a:srgbClr val="000000"/>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A9C9E6-CA7C-A4B8-DCCE-8D18C862F7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mn-ea"/>
                <a:cs typeface="+mn-cs"/>
              </a:rPr>
              <a:t>Analyzing certain qualities and factors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p:txBody>
          <a:bodyPr rtlCol="0">
            <a:normAutofit/>
          </a:bodyPr>
          <a:lstStyle/>
          <a:p>
            <a:pPr marL="342900" indent="-342900">
              <a:defRPr/>
            </a:pPr>
            <a:r>
              <a:rPr lang="en-US" altLang="en-US" sz="2400"/>
              <a:t>Demeanor: noted reactions to allegations or information shared; behaviors or feelings shared with others</a:t>
            </a:r>
          </a:p>
          <a:p>
            <a:pPr marL="342900" indent="-342900">
              <a:defRPr/>
            </a:pPr>
            <a:r>
              <a:rPr lang="en-US" altLang="en-US" sz="2400"/>
              <a:t>Logic and consistency: consistency with what others shared (including possible witnesses); plausible explanations</a:t>
            </a:r>
          </a:p>
          <a:p>
            <a:pPr marL="342900" indent="-342900">
              <a:defRPr/>
            </a:pPr>
            <a:r>
              <a:rPr lang="en-US" altLang="en-US" sz="2400"/>
              <a:t>Corroborating evidence: any admission or rationalizing of conduct; specific denial; witnesses with the opportunity to observe, recognize, or understand the situation</a:t>
            </a:r>
          </a:p>
          <a:p>
            <a:pPr marL="342900" indent="-342900">
              <a:defRPr/>
            </a:pPr>
            <a:r>
              <a:rPr lang="en-US" altLang="en-US" sz="2400"/>
              <a:t>Circumstantial evidence: statements or behavior in other situations that support or refute alleged conduct</a:t>
            </a:r>
          </a:p>
          <a:p>
            <a:pPr marL="342900" indent="-342900">
              <a:defRPr/>
            </a:pPr>
            <a:r>
              <a:rPr lang="en-US" altLang="en-US" sz="2400"/>
              <a:t>Note: trauma-informed approach</a:t>
            </a:r>
          </a:p>
        </p:txBody>
      </p:sp>
    </p:spTree>
    <p:extLst>
      <p:ext uri="{BB962C8B-B14F-4D97-AF65-F5344CB8AC3E}">
        <p14:creationId xmlns:p14="http://schemas.microsoft.com/office/powerpoint/2010/main" val="103892110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D648BA-C45C-8F4D-9C7B-78711EE93B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Each interview might look different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shock,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AC795-6D2E-3B7E-4BA4-C4FFB62D4F9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Maintaining control of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Provide roadmap of interview </a:t>
            </a:r>
          </a:p>
          <a:p>
            <a:r>
              <a:rPr lang="en-US" dirty="0">
                <a:ea typeface="+mn-lt"/>
                <a:cs typeface="+mn-lt"/>
              </a:rPr>
              <a:t>Safety – Think about how you have arranged the room, security, etc.</a:t>
            </a:r>
            <a:endParaRPr lang="en-US" dirty="0"/>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from the very beginning Allow for time and space for them to meet away from investigator </a:t>
            </a: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a:p>
            <a:endParaRPr lang="en-US" dirty="0">
              <a:cs typeface="Calibri"/>
            </a:endParaRPr>
          </a:p>
          <a:p>
            <a:endParaRPr lang="en-US" dirty="0">
              <a:cs typeface="Calibri"/>
            </a:endParaRPr>
          </a:p>
          <a:p>
            <a:endParaRPr lang="en-US" dirty="0"/>
          </a:p>
        </p:txBody>
      </p:sp>
    </p:spTree>
    <p:extLst>
      <p:ext uri="{BB962C8B-B14F-4D97-AF65-F5344CB8AC3E}">
        <p14:creationId xmlns:p14="http://schemas.microsoft.com/office/powerpoint/2010/main" val="8361686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BBF9D-3A33-E8A3-0986-3F60CAA8E2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a:xfrm>
            <a:off x="794026" y="1450146"/>
            <a:ext cx="10515600" cy="4806181"/>
          </a:xfrm>
        </p:spPr>
        <p:txBody>
          <a:bodyPr vert="horz" lIns="91440" tIns="45720" rIns="91440" bIns="45720" rtlCol="0" anchor="t">
            <a:normAutofit fontScale="92500" lnSpcReduction="20000"/>
          </a:bodyPr>
          <a:lstStyle/>
          <a:p>
            <a:r>
              <a:rPr lang="en-US" dirty="0">
                <a:ea typeface="+mn-lt"/>
                <a:cs typeface="+mn-lt"/>
              </a:rPr>
              <a:t>Empathy for all interviewees</a:t>
            </a:r>
            <a:endParaRPr lang="en-US" dirty="0"/>
          </a:p>
          <a:p>
            <a:pPr lvl="1">
              <a:buFont typeface="Courier New" panose="020F0502020204030204" pitchFamily="34" charset="0"/>
              <a:buChar char="o"/>
            </a:pPr>
            <a:r>
              <a:rPr lang="en-US" dirty="0">
                <a:ea typeface="+mn-lt"/>
                <a:cs typeface="+mn-lt"/>
              </a:rPr>
              <a:t>Focus on treating the individual as a whole person</a:t>
            </a:r>
          </a:p>
          <a:p>
            <a:pPr lvl="1">
              <a:buFont typeface="Courier New" panose="020F0502020204030204" pitchFamily="34" charset="0"/>
              <a:buChar char="o"/>
            </a:pPr>
            <a:r>
              <a:rPr lang="en-US" dirty="0">
                <a:ea typeface="Calibri"/>
                <a:cs typeface="Calibri"/>
              </a:rPr>
              <a:t>Develops rapport and shows respect for your story/experience </a:t>
            </a:r>
          </a:p>
          <a:p>
            <a:pPr lvl="1">
              <a:buFont typeface="Courier New" panose="020F0502020204030204" pitchFamily="34" charset="0"/>
              <a:buChar char="o"/>
            </a:pPr>
            <a:r>
              <a:rPr lang="en-US" dirty="0">
                <a:ea typeface="Calibri"/>
                <a:cs typeface="Calibri"/>
              </a:rPr>
              <a:t>Reduces resistance and allows them to share in supportive environment </a:t>
            </a:r>
          </a:p>
          <a:p>
            <a:r>
              <a:rPr lang="en-US" dirty="0">
                <a:ea typeface="Calibri"/>
                <a:cs typeface="Calibri"/>
              </a:rPr>
              <a:t>Remain neutral </a:t>
            </a:r>
          </a:p>
          <a:p>
            <a:pPr lvl="1">
              <a:buFont typeface="Courier New" panose="020F0502020204030204" pitchFamily="34" charset="0"/>
              <a:buChar char="o"/>
            </a:pPr>
            <a:r>
              <a:rPr lang="en-US" dirty="0">
                <a:ea typeface="Calibri"/>
                <a:cs typeface="Calibri"/>
              </a:rPr>
              <a:t>Don't confuse/misuse as a way to justify actions or suggest leniency in consequences</a:t>
            </a:r>
          </a:p>
          <a:p>
            <a:pPr lvl="1">
              <a:buFont typeface="Courier New" panose="020F0502020204030204" pitchFamily="34" charset="0"/>
              <a:buChar char="o"/>
            </a:pPr>
            <a:r>
              <a:rPr lang="en-US" dirty="0">
                <a:ea typeface="Calibri"/>
                <a:cs typeface="Calibri"/>
              </a:rPr>
              <a:t>Don't relate to your own personal experiences  (this is not about you)</a:t>
            </a:r>
            <a:endParaRPr lang="en-US" dirty="0">
              <a:cs typeface="Calibri"/>
            </a:endParaRPr>
          </a:p>
          <a:p>
            <a:r>
              <a:rPr lang="en-US" dirty="0">
                <a:cs typeface="Calibri"/>
              </a:rPr>
              <a:t>Be sincere and genuine </a:t>
            </a:r>
          </a:p>
          <a:p>
            <a:pPr lvl="1">
              <a:buFont typeface="Courier New" panose="020F0502020204030204" pitchFamily="34" charset="0"/>
              <a:buChar char="o"/>
            </a:pPr>
            <a:r>
              <a:rPr lang="en-US" dirty="0">
                <a:ea typeface="Calibri"/>
                <a:cs typeface="Calibri"/>
              </a:rPr>
              <a:t>Develop your own style </a:t>
            </a:r>
          </a:p>
          <a:p>
            <a:pPr lvl="1">
              <a:buFont typeface="Courier New" panose="020F0502020204030204" pitchFamily="34" charset="0"/>
              <a:buChar char="o"/>
            </a:pPr>
            <a:r>
              <a:rPr lang="en-US" dirty="0">
                <a:cs typeface="Calibri"/>
              </a:rPr>
              <a:t>Practice using sample language that validates a person's experience but remains impartial</a:t>
            </a:r>
            <a:endParaRPr lang="en-US" dirty="0">
              <a:ea typeface="Calibri"/>
              <a:cs typeface="Calibri"/>
            </a:endParaRPr>
          </a:p>
          <a:p>
            <a:r>
              <a:rPr lang="en-US" dirty="0">
                <a:cs typeface="Calibri"/>
              </a:rPr>
              <a:t>Remember to allow space for decisions</a:t>
            </a:r>
            <a:endParaRPr lang="en-US" dirty="0">
              <a:ea typeface="Calibri"/>
              <a:cs typeface="Calibri"/>
            </a:endParaRPr>
          </a:p>
          <a:p>
            <a:endParaRPr lang="en-US" dirty="0">
              <a:cs typeface="Calibri"/>
            </a:endParaRPr>
          </a:p>
          <a:p>
            <a:endParaRPr lang="en-US" dirty="0">
              <a:cs typeface="Calibri"/>
            </a:endParaRPr>
          </a:p>
          <a:p>
            <a:endParaRPr lang="en-US" dirty="0">
              <a:cs typeface="Calibri"/>
            </a:endParaRPr>
          </a:p>
          <a:p>
            <a:endParaRPr lang="en-US" dirty="0"/>
          </a:p>
        </p:txBody>
      </p:sp>
    </p:spTree>
    <p:extLst>
      <p:ext uri="{BB962C8B-B14F-4D97-AF65-F5344CB8AC3E}">
        <p14:creationId xmlns:p14="http://schemas.microsoft.com/office/powerpoint/2010/main" val="6137571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4C9013B-8664-A902-2C0B-1EF9252085D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Challenging interviewee tropes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The Clueless one</a:t>
            </a:r>
          </a:p>
          <a:p>
            <a:r>
              <a:rPr lang="en-US">
                <a:cs typeface="Calibri"/>
              </a:rPr>
              <a:t>The Denier </a:t>
            </a:r>
          </a:p>
          <a:p>
            <a:r>
              <a:rPr lang="en-US">
                <a:cs typeface="Calibri"/>
              </a:rPr>
              <a:t>The Distractor </a:t>
            </a:r>
          </a:p>
          <a:p>
            <a:r>
              <a:rPr lang="en-US">
                <a:cs typeface="Calibri"/>
              </a:rPr>
              <a:t>The Confessor </a:t>
            </a:r>
          </a:p>
          <a:p>
            <a:r>
              <a:rPr lang="en-US">
                <a:cs typeface="Calibri"/>
              </a:rPr>
              <a:t>The Explainer</a:t>
            </a:r>
          </a:p>
          <a:p>
            <a:r>
              <a:rPr lang="en-US">
                <a:cs typeface="Calibri"/>
              </a:rPr>
              <a:t>The Apologetic one</a:t>
            </a:r>
          </a:p>
          <a:p>
            <a:r>
              <a:rPr lang="en-US">
                <a:cs typeface="Calibri"/>
              </a:rPr>
              <a:t>The TV lawyer</a:t>
            </a:r>
          </a:p>
          <a:p>
            <a:r>
              <a:rPr lang="en-US">
                <a:cs typeface="Calibri"/>
              </a:rPr>
              <a:t>The Avoidant one</a:t>
            </a:r>
          </a:p>
          <a:p>
            <a:r>
              <a:rPr lang="en-US">
                <a:cs typeface="Calibri"/>
              </a:rPr>
              <a:t>The Questioning one</a:t>
            </a: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10795386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E2DD8B-11FB-03CB-C805-7A97EAC2421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Note taking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Handwritten, typed, Teams transcript</a:t>
            </a:r>
          </a:p>
          <a:p>
            <a:r>
              <a:rPr lang="en-US">
                <a:ea typeface="+mn-lt"/>
                <a:cs typeface="+mn-lt"/>
              </a:rPr>
              <a:t>Some of this is a personal preference – be consistent </a:t>
            </a:r>
            <a:endParaRPr lang="en-US"/>
          </a:p>
          <a:p>
            <a:r>
              <a:rPr lang="en-US">
                <a:ea typeface="+mn-lt"/>
                <a:cs typeface="+mn-lt"/>
              </a:rPr>
              <a:t>Have outline of meeting/interview</a:t>
            </a:r>
            <a:endParaRPr lang="en-US"/>
          </a:p>
          <a:p>
            <a:r>
              <a:rPr lang="en-US">
                <a:ea typeface="+mn-lt"/>
                <a:cs typeface="+mn-lt"/>
              </a:rPr>
              <a:t>Consider a notetaker for support</a:t>
            </a:r>
            <a:endParaRPr lang="en-US"/>
          </a:p>
          <a:p>
            <a:r>
              <a:rPr lang="en-US">
                <a:ea typeface="+mn-lt"/>
                <a:cs typeface="+mn-lt"/>
              </a:rPr>
              <a:t>Model notes after investigation report</a:t>
            </a:r>
            <a:endParaRPr lang="en-US"/>
          </a:p>
          <a:p>
            <a:r>
              <a:rPr lang="en-US">
                <a:ea typeface="+mn-lt"/>
                <a:cs typeface="+mn-lt"/>
              </a:rPr>
              <a:t>Make notations where you still have questions for follow up or for other parties</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9498102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BE8A2D-6092-239F-D432-FD45BD2DD0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Common challenges &amp; tips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07A552-41F0-7370-8F98-5923C32B33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Recording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C208D3-FE37-07BE-4E8F-D58C94CEA84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interviews, cont.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mn-lt"/>
                <a:cs typeface="+mn-lt"/>
              </a:rPr>
              <a:t>There are additional nuances of recording that are different from standard interviewing.</a:t>
            </a:r>
          </a:p>
          <a:p>
            <a:pPr lvl="1"/>
            <a:r>
              <a:rPr lang="en-US">
                <a:ea typeface="+mn-lt"/>
                <a:cs typeface="+mn-lt"/>
              </a:rPr>
              <a:t>Open recording stating date, time, and introduction of parties (including spelling of names). End recording with time. </a:t>
            </a:r>
            <a:endParaRPr lang="en-US">
              <a:cs typeface="Calibri"/>
            </a:endParaRPr>
          </a:p>
          <a:p>
            <a:pPr lvl="1"/>
            <a:r>
              <a:rPr lang="en-US">
                <a:ea typeface="+mn-lt"/>
                <a:cs typeface="+mn-lt"/>
              </a:rPr>
              <a:t>Audio recordings do not pick up on non-verbal (head nods, etc.) – prepare parties at beginning of interview and clarify during interview if needed.</a:t>
            </a:r>
            <a:endParaRPr lang="en-US">
              <a:cs typeface="Calibri"/>
            </a:endParaRPr>
          </a:p>
          <a:p>
            <a:r>
              <a:rPr lang="en-US">
                <a:ea typeface="+mn-lt"/>
                <a:cs typeface="+mn-lt"/>
              </a:rPr>
              <a:t>Develop a plan for your recording - send for transcription, etc.</a:t>
            </a:r>
            <a:endParaRPr lang="en-US"/>
          </a:p>
          <a:p>
            <a:pPr lvl="1"/>
            <a:r>
              <a:rPr lang="en-US">
                <a:ea typeface="+mn-lt"/>
                <a:cs typeface="+mn-lt"/>
              </a:rPr>
              <a:t>This provides a typed/hard copy of the interview.</a:t>
            </a:r>
            <a:endParaRPr lang="en-US">
              <a:cs typeface="Calibri"/>
            </a:endParaRPr>
          </a:p>
          <a:p>
            <a:r>
              <a:rPr lang="en-US">
                <a:ea typeface="+mn-lt"/>
                <a:cs typeface="+mn-lt"/>
              </a:rPr>
              <a:t>Transcription review</a:t>
            </a:r>
            <a:endParaRPr lang="en-US"/>
          </a:p>
          <a:p>
            <a:pPr lvl="1"/>
            <a:r>
              <a:rPr lang="en-US">
                <a:ea typeface="+mn-lt"/>
                <a:cs typeface="+mn-lt"/>
              </a:rPr>
              <a:t>Determine if you want to add this as a part of your process</a:t>
            </a:r>
            <a:endParaRPr lang="en-US">
              <a:cs typeface="Calibri"/>
            </a:endParaRPr>
          </a:p>
          <a:p>
            <a:pPr lvl="1"/>
            <a:r>
              <a:rPr lang="en-US">
                <a:cs typeface="Calibri"/>
              </a:rPr>
              <a:t>Who can attend to complete the review</a:t>
            </a: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03977C-79BC-9001-062A-B365FA109F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Contracts for transcription</a:t>
            </a:r>
            <a:endParaRPr lang="en-US" dirty="0"/>
          </a:p>
          <a:p>
            <a:pPr lvl="1"/>
            <a:r>
              <a:rPr lang="en-US" dirty="0">
                <a:ea typeface="+mn-lt"/>
                <a:cs typeface="+mn-lt"/>
              </a:rPr>
              <a:t>transcription services</a:t>
            </a:r>
          </a:p>
          <a:p>
            <a:r>
              <a:rPr lang="en-US" dirty="0">
                <a:ea typeface="+mn-lt"/>
                <a:cs typeface="+mn-lt"/>
              </a:rPr>
              <a:t>Access to transcripts</a:t>
            </a:r>
            <a:endParaRPr lang="en-US" dirty="0">
              <a:cs typeface="Calibri"/>
            </a:endParaRPr>
          </a:p>
          <a:p>
            <a:pPr lvl="1"/>
            <a:r>
              <a:rPr lang="en-US" dirty="0">
                <a:ea typeface="+mn-lt"/>
                <a:cs typeface="+mn-lt"/>
              </a:rPr>
              <a:t>Who, when, why</a:t>
            </a:r>
            <a:endParaRPr lang="en-US" dirty="0">
              <a:cs typeface="Calibri"/>
            </a:endParaRPr>
          </a:p>
          <a:p>
            <a:r>
              <a:rPr lang="en-US" dirty="0">
                <a:ea typeface="+mn-lt"/>
                <a:cs typeface="+mn-lt"/>
              </a:rPr>
              <a:t>Storage of recordings and transcripts</a:t>
            </a:r>
            <a:endParaRPr lang="en-US" dirty="0"/>
          </a:p>
          <a:p>
            <a:r>
              <a:rPr lang="en-US" dirty="0">
                <a:ea typeface="+mn-lt"/>
                <a:cs typeface="+mn-lt"/>
              </a:rPr>
              <a:t>Data retention policies</a:t>
            </a:r>
            <a:endParaRPr lang="en-US" dirty="0"/>
          </a:p>
          <a:p>
            <a:endParaRPr lang="en-US" dirty="0">
              <a:cs typeface="Calibri"/>
            </a:endParaRPr>
          </a:p>
          <a:p>
            <a:endParaRPr lang="en-US" dirty="0">
              <a:cs typeface="Calibri"/>
            </a:endParaRPr>
          </a:p>
          <a:p>
            <a:endParaRPr lang="en-US" dirty="0">
              <a:cs typeface="Calibri"/>
            </a:endParaRPr>
          </a:p>
          <a:p>
            <a:endParaRPr lang="en-US" dirty="0"/>
          </a:p>
          <a:p>
            <a:endParaRPr lang="en-US" dirty="0">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77E3AC-B364-478A-BB0F-5A4D5F9B758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Determines whether there is any real or perceived conflict of interest</a:t>
            </a:r>
          </a:p>
          <a:p>
            <a:pPr marL="457200"/>
            <a:r>
              <a:rPr lang="en-US"/>
              <a:t>Receives and reviews the investigation report</a:t>
            </a:r>
          </a:p>
          <a:p>
            <a:pPr marL="457200"/>
            <a:r>
              <a:rPr lang="en-US"/>
              <a:t>Provides notice to the Complainant and Respondent regarding receipt of report, their role as Decisionmaker, and anticipated timeline for decision</a:t>
            </a:r>
          </a:p>
          <a:p>
            <a:pPr marL="457200"/>
            <a:r>
              <a:rPr lang="en-US"/>
              <a:t>Makes sure the investigator has complied with Minnesota State procedures</a:t>
            </a:r>
          </a:p>
          <a:p>
            <a:pPr marL="457200"/>
            <a:r>
              <a:rPr lang="en-US"/>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4: Components of Investigation Report </a:t>
            </a:r>
          </a:p>
        </p:txBody>
      </p:sp>
      <p:sp>
        <p:nvSpPr>
          <p:cNvPr id="2" name="Content Placeholder 1">
            <a:extLst>
              <a:ext uri="{FF2B5EF4-FFF2-40B4-BE49-F238E27FC236}">
                <a16:creationId xmlns:a16="http://schemas.microsoft.com/office/drawing/2014/main" id="{28C9E447-CE2B-0A99-D76F-D56D616BC6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734314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0999C-5C6E-CFF5-B779-2D0A5C5F66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Goals of Investigatory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Present findings in a well-written and well-organized format</a:t>
            </a:r>
          </a:p>
          <a:p>
            <a:pPr>
              <a:spcBef>
                <a:spcPts val="20"/>
              </a:spcBef>
            </a:pPr>
            <a:r>
              <a:rPr lang="en-US">
                <a:ea typeface="Calibri"/>
                <a:cs typeface="Calibri"/>
              </a:rPr>
              <a:t>Document the steps taken during the investigation</a:t>
            </a:r>
          </a:p>
          <a:p>
            <a:pPr>
              <a:spcBef>
                <a:spcPts val="20"/>
              </a:spcBef>
            </a:pPr>
            <a:r>
              <a:rPr lang="en-US">
                <a:ea typeface="Calibri"/>
                <a:cs typeface="Calibri"/>
              </a:rPr>
              <a:t>Document the evidence collected and reviewed</a:t>
            </a:r>
          </a:p>
          <a:p>
            <a:pPr>
              <a:spcBef>
                <a:spcPts val="20"/>
              </a:spcBef>
            </a:pPr>
            <a:r>
              <a:rPr lang="en-US">
                <a:ea typeface="Calibri"/>
                <a:cs typeface="Calibri"/>
              </a:rPr>
              <a:t>Provide a clear, objective picture of investigation to the DM</a:t>
            </a:r>
          </a:p>
          <a:p>
            <a:r>
              <a:rPr lang="en-US">
                <a:ea typeface="Calibri"/>
                <a:cs typeface="Calibri"/>
              </a:rPr>
              <a:t>Should contain all information a DM needs to make their decision</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36594924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A5D77A-471F-C2E2-A4CF-83FE6C616B0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Investigatory report components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pPr>
              <a:spcBef>
                <a:spcPts val="0"/>
              </a:spcBef>
              <a:buAutoNum type="arabicPeriod"/>
            </a:pPr>
            <a:r>
              <a:rPr lang="en-US" sz="3200">
                <a:solidFill>
                  <a:srgbClr val="000000"/>
                </a:solidFill>
                <a:ea typeface="Calibri"/>
                <a:cs typeface="Calibri"/>
              </a:rPr>
              <a:t>Transmittal letter &amp; Cover Sheet/Disclosure Notice</a:t>
            </a:r>
          </a:p>
          <a:p>
            <a:pPr>
              <a:spcBef>
                <a:spcPts val="0"/>
              </a:spcBef>
              <a:buAutoNum type="arabicPeriod"/>
            </a:pPr>
            <a:r>
              <a:rPr lang="en-US" sz="3200">
                <a:solidFill>
                  <a:srgbClr val="000000"/>
                </a:solidFill>
                <a:ea typeface="Calibri"/>
                <a:cs typeface="Calibri"/>
              </a:rPr>
              <a:t>Investigation report cover page</a:t>
            </a:r>
          </a:p>
          <a:p>
            <a:pPr lvl="1">
              <a:buFont typeface="Courier New" panose="020B0604020202020204" pitchFamily="34" charset="0"/>
              <a:buChar char="o"/>
            </a:pPr>
            <a:r>
              <a:rPr lang="en-US" sz="2800">
                <a:solidFill>
                  <a:srgbClr val="000000"/>
                </a:solidFill>
                <a:ea typeface="Calibri"/>
                <a:cs typeface="Calibri"/>
              </a:rPr>
              <a:t>Date, report prepared for, report prepared by, nature of investigation, and complainant(s) and respondent(s)</a:t>
            </a:r>
          </a:p>
          <a:p>
            <a:pPr>
              <a:spcBef>
                <a:spcPts val="0"/>
              </a:spcBef>
              <a:buAutoNum type="arabicPeriod"/>
            </a:pPr>
            <a:r>
              <a:rPr lang="en-US" sz="3200">
                <a:solidFill>
                  <a:srgbClr val="000000"/>
                </a:solidFill>
                <a:ea typeface="Calibri"/>
                <a:cs typeface="Calibri"/>
              </a:rPr>
              <a:t>Table of contents </a:t>
            </a:r>
          </a:p>
          <a:p>
            <a:pPr>
              <a:spcBef>
                <a:spcPts val="0"/>
              </a:spcBef>
              <a:buAutoNum type="arabicPeriod"/>
            </a:pPr>
            <a:r>
              <a:rPr lang="en-US" sz="3200">
                <a:solidFill>
                  <a:srgbClr val="000000"/>
                </a:solidFill>
                <a:ea typeface="Calibri"/>
                <a:cs typeface="Calibri"/>
              </a:rPr>
              <a:t>Synopsis</a:t>
            </a:r>
          </a:p>
          <a:p>
            <a:pPr>
              <a:spcBef>
                <a:spcPts val="0"/>
              </a:spcBef>
              <a:buAutoNum type="arabicPeriod"/>
            </a:pPr>
            <a:r>
              <a:rPr lang="en-US" sz="3200">
                <a:solidFill>
                  <a:srgbClr val="000000"/>
                </a:solidFill>
                <a:ea typeface="Calibri"/>
                <a:cs typeface="Calibri"/>
              </a:rPr>
              <a:t>Methodology </a:t>
            </a:r>
          </a:p>
          <a:p>
            <a:pPr>
              <a:spcBef>
                <a:spcPts val="0"/>
              </a:spcBef>
              <a:buAutoNum type="arabicPeriod"/>
            </a:pPr>
            <a:r>
              <a:rPr lang="en-US" sz="3200">
                <a:solidFill>
                  <a:srgbClr val="000000"/>
                </a:solidFill>
                <a:ea typeface="Calibri"/>
                <a:cs typeface="Calibri"/>
              </a:rPr>
              <a:t>Evidence</a:t>
            </a:r>
          </a:p>
          <a:p>
            <a:pPr>
              <a:spcBef>
                <a:spcPts val="0"/>
              </a:spcBef>
              <a:buAutoNum type="arabicPeriod"/>
            </a:pPr>
            <a:r>
              <a:rPr lang="en-US" sz="3200">
                <a:solidFill>
                  <a:srgbClr val="000000"/>
                </a:solidFill>
                <a:ea typeface="Calibri"/>
                <a:cs typeface="Calibri"/>
              </a:rPr>
              <a:t>Synthesis </a:t>
            </a:r>
          </a:p>
          <a:p>
            <a:pPr>
              <a:spcBef>
                <a:spcPts val="0"/>
              </a:spcBef>
              <a:buAutoNum type="arabicPeriod"/>
            </a:pPr>
            <a:r>
              <a:rPr lang="en-US" sz="3200">
                <a:solidFill>
                  <a:srgbClr val="000000"/>
                </a:solidFill>
                <a:ea typeface="Calibri"/>
                <a:cs typeface="Calibri"/>
              </a:rPr>
              <a:t>Exhibit Index</a:t>
            </a:r>
          </a:p>
          <a:p>
            <a:endParaRPr lang="en-US">
              <a:cs typeface="Calibri"/>
            </a:endParaRPr>
          </a:p>
          <a:p>
            <a:endParaRPr lang="en-US">
              <a:cs typeface="Calibri"/>
            </a:endParaRPr>
          </a:p>
          <a:p>
            <a:endParaRPr lang="en-US"/>
          </a:p>
          <a:p>
            <a:endParaRPr lang="en-US">
              <a:cs typeface="Calibri"/>
            </a:endParaRPr>
          </a:p>
          <a:p>
            <a:endParaRPr lang="en-US">
              <a:ea typeface="Calibri"/>
              <a:cs typeface="Calibri"/>
            </a:endParaRPr>
          </a:p>
        </p:txBody>
      </p:sp>
    </p:spTree>
    <p:extLst>
      <p:ext uri="{BB962C8B-B14F-4D97-AF65-F5344CB8AC3E}">
        <p14:creationId xmlns:p14="http://schemas.microsoft.com/office/powerpoint/2010/main" val="40912589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60F5F2-A089-1101-112B-AD4889C2F4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Technical Writing</a:t>
            </a:r>
          </a:p>
          <a:p>
            <a:pPr>
              <a:buFontTx/>
              <a:buChar char="-"/>
            </a:pPr>
            <a:r>
              <a:rPr lang="en-US">
                <a:ea typeface="Calibri"/>
                <a:cs typeface="Calibri"/>
              </a:rPr>
              <a:t>Focuses on explaining complex concepts clearly</a:t>
            </a:r>
          </a:p>
          <a:p>
            <a:pPr>
              <a:buFontTx/>
              <a:buChar char="-"/>
            </a:pPr>
            <a:r>
              <a:rPr lang="en-US">
                <a:ea typeface="Calibri"/>
                <a:cs typeface="Calibri"/>
              </a:rPr>
              <a:t>Instructional, procedural, and often involves guidelines/manuals</a:t>
            </a:r>
          </a:p>
          <a:p>
            <a:pPr>
              <a:buFontTx/>
              <a:buChar char="-"/>
            </a:pPr>
            <a:r>
              <a:rPr lang="en-US">
                <a:ea typeface="Calibri"/>
                <a:cs typeface="Calibri"/>
              </a:rPr>
              <a:t>Primary goal is to make technical information easy to understand and use</a:t>
            </a:r>
          </a:p>
          <a:p>
            <a:pPr>
              <a:buFontTx/>
              <a:buChar char="-"/>
            </a:pPr>
            <a:r>
              <a:rPr lang="en-US">
                <a:ea typeface="Calibri"/>
                <a:cs typeface="Calibri"/>
              </a:rPr>
              <a:t>Written for a specific audience</a:t>
            </a:r>
          </a:p>
        </p:txBody>
      </p:sp>
    </p:spTree>
    <p:extLst>
      <p:ext uri="{BB962C8B-B14F-4D97-AF65-F5344CB8AC3E}">
        <p14:creationId xmlns:p14="http://schemas.microsoft.com/office/powerpoint/2010/main" val="1556016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414721-B754-65C5-4C57-488AF77B00A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Objective Writing</a:t>
            </a:r>
          </a:p>
          <a:p>
            <a:pPr>
              <a:buFontTx/>
              <a:buChar char="-"/>
            </a:pPr>
            <a:r>
              <a:rPr lang="en-US">
                <a:ea typeface="Calibri"/>
                <a:cs typeface="Calibri"/>
              </a:rPr>
              <a:t>Impersonal and factual</a:t>
            </a:r>
          </a:p>
          <a:p>
            <a:pPr>
              <a:buFontTx/>
              <a:buChar char="-"/>
            </a:pPr>
            <a:r>
              <a:rPr lang="en-US">
                <a:ea typeface="Calibri"/>
                <a:cs typeface="Calibri"/>
              </a:rPr>
              <a:t>Focuses on being neutral and informative, ensuring the reader can make their own judgments</a:t>
            </a:r>
          </a:p>
          <a:p>
            <a:pPr>
              <a:buFontTx/>
              <a:buChar char="-"/>
            </a:pPr>
            <a:r>
              <a:rPr lang="en-US">
                <a:ea typeface="Calibri"/>
                <a:cs typeface="Calibri"/>
              </a:rPr>
              <a:t>Focuses on credibility but avoids overt persuasions</a:t>
            </a:r>
          </a:p>
          <a:p>
            <a:pPr>
              <a:buFontTx/>
              <a:buChar char="-"/>
            </a:pPr>
            <a:r>
              <a:rPr lang="en-US">
                <a:ea typeface="Calibri"/>
                <a:cs typeface="Calibri"/>
              </a:rPr>
              <a:t>Presenting facts without bias</a:t>
            </a:r>
          </a:p>
          <a:p>
            <a:pPr>
              <a:buFontTx/>
              <a:buChar char="-"/>
            </a:pPr>
            <a:r>
              <a:rPr lang="en-US">
                <a:ea typeface="Calibri"/>
                <a:cs typeface="Calibri"/>
              </a:rPr>
              <a:t>Written for a general audience</a:t>
            </a:r>
          </a:p>
        </p:txBody>
      </p:sp>
    </p:spTree>
    <p:extLst>
      <p:ext uri="{BB962C8B-B14F-4D97-AF65-F5344CB8AC3E}">
        <p14:creationId xmlns:p14="http://schemas.microsoft.com/office/powerpoint/2010/main" val="10958076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1BAB8C-197B-EDB2-0FF0-9F06E00481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VS 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lnSpcReduction="10000"/>
          </a:bodyPr>
          <a:lstStyle/>
          <a:p>
            <a:pPr marL="0" indent="0">
              <a:buNone/>
            </a:pPr>
            <a:r>
              <a:rPr lang="en-US" dirty="0">
                <a:ea typeface="Calibri"/>
                <a:cs typeface="Calibri"/>
              </a:rPr>
              <a:t>Comparing technical and objective writing:</a:t>
            </a:r>
          </a:p>
          <a:p>
            <a:pPr>
              <a:buFontTx/>
              <a:buChar char="-"/>
            </a:pPr>
            <a:r>
              <a:rPr lang="en-US" dirty="0">
                <a:ea typeface="Calibri"/>
                <a:cs typeface="Calibri"/>
              </a:rPr>
              <a:t>Both require clarity, structure and accuracy</a:t>
            </a:r>
          </a:p>
          <a:p>
            <a:pPr>
              <a:buFontTx/>
              <a:buChar char="-"/>
            </a:pPr>
            <a:r>
              <a:rPr lang="en-US" dirty="0">
                <a:ea typeface="Calibri"/>
                <a:cs typeface="Calibri"/>
              </a:rPr>
              <a:t>Both are focused on fact-based and credible information</a:t>
            </a:r>
          </a:p>
          <a:p>
            <a:pPr>
              <a:buFontTx/>
              <a:buChar char="-"/>
            </a:pPr>
            <a:r>
              <a:rPr lang="en-US" dirty="0">
                <a:ea typeface="Calibri"/>
                <a:cs typeface="Calibri"/>
              </a:rPr>
              <a:t>Share a purpose to explain or instruct without bias</a:t>
            </a:r>
          </a:p>
          <a:p>
            <a:pPr marL="0" indent="0">
              <a:buNone/>
            </a:pPr>
            <a:r>
              <a:rPr lang="en-US" dirty="0">
                <a:ea typeface="Calibri"/>
                <a:cs typeface="Calibri"/>
              </a:rPr>
              <a:t>Best practices:</a:t>
            </a:r>
          </a:p>
          <a:p>
            <a:pPr>
              <a:buFontTx/>
              <a:buChar char="-"/>
            </a:pPr>
            <a:r>
              <a:rPr lang="en-US" dirty="0">
                <a:ea typeface="Calibri"/>
                <a:cs typeface="Calibri"/>
              </a:rPr>
              <a:t>Be concise and avoid unnecessary complexity. </a:t>
            </a:r>
          </a:p>
          <a:p>
            <a:pPr>
              <a:buFontTx/>
              <a:buChar char="-"/>
            </a:pPr>
            <a:r>
              <a:rPr lang="en-US" dirty="0">
                <a:ea typeface="Calibri"/>
                <a:cs typeface="Calibri"/>
              </a:rPr>
              <a:t>Stick to facts and connect to relevant exhibits attached to investigatory report</a:t>
            </a:r>
          </a:p>
          <a:p>
            <a:pPr>
              <a:buFontTx/>
              <a:buChar char="-"/>
            </a:pPr>
            <a:r>
              <a:rPr lang="en-US" dirty="0">
                <a:ea typeface="Calibri"/>
                <a:cs typeface="Calibri"/>
              </a:rPr>
              <a:t>Avoid language that can be </a:t>
            </a:r>
            <a:r>
              <a:rPr lang="en-US" dirty="0" err="1">
                <a:ea typeface="Calibri"/>
                <a:cs typeface="Calibri"/>
              </a:rPr>
              <a:t>misinterpretted</a:t>
            </a:r>
            <a:r>
              <a:rPr lang="en-US" dirty="0">
                <a:ea typeface="Calibri"/>
                <a:cs typeface="Calibri"/>
              </a:rPr>
              <a:t> </a:t>
            </a:r>
          </a:p>
          <a:p>
            <a:pPr marL="0" indent="0">
              <a:buNone/>
            </a:pPr>
            <a:endParaRPr lang="en-US">
              <a:ea typeface="Calibri"/>
              <a:cs typeface="Calibri"/>
            </a:endParaRPr>
          </a:p>
          <a:p>
            <a:pPr>
              <a:buFontTx/>
              <a:buChar char="-"/>
            </a:pPr>
            <a:endParaRPr lang="en-US">
              <a:ea typeface="Calibri"/>
              <a:cs typeface="Calibri"/>
            </a:endParaRPr>
          </a:p>
        </p:txBody>
      </p:sp>
    </p:spTree>
    <p:extLst>
      <p:ext uri="{BB962C8B-B14F-4D97-AF65-F5344CB8AC3E}">
        <p14:creationId xmlns:p14="http://schemas.microsoft.com/office/powerpoint/2010/main" val="30091267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81285B5-B26B-6683-B73D-198E06543DF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Assignment to Decisionmaker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DM Assignment Memo - Introduction of the investigation to DM</a:t>
            </a:r>
          </a:p>
          <a:p>
            <a:pPr lvl="1">
              <a:spcBef>
                <a:spcPts val="20"/>
              </a:spcBef>
              <a:buFont typeface="Courier New" panose="020B0604020202020204" pitchFamily="34" charset="0"/>
              <a:buChar char="o"/>
            </a:pPr>
            <a:r>
              <a:rPr lang="en-US">
                <a:ea typeface="Calibri"/>
                <a:cs typeface="Calibri"/>
              </a:rPr>
              <a:t>Investigators contact information</a:t>
            </a:r>
          </a:p>
          <a:p>
            <a:pPr lvl="1">
              <a:spcBef>
                <a:spcPts val="20"/>
              </a:spcBef>
              <a:buFont typeface="Courier New" panose="020B0604020202020204" pitchFamily="34" charset="0"/>
              <a:buChar char="o"/>
            </a:pPr>
            <a:r>
              <a:rPr lang="en-US">
                <a:ea typeface="Calibri"/>
                <a:cs typeface="Calibri"/>
              </a:rPr>
              <a:t>Parties' contact information</a:t>
            </a:r>
          </a:p>
          <a:p>
            <a:pPr>
              <a:spcBef>
                <a:spcPts val="20"/>
              </a:spcBef>
            </a:pPr>
            <a:r>
              <a:rPr lang="en-US">
                <a:ea typeface="Calibri"/>
                <a:cs typeface="Calibri"/>
              </a:rPr>
              <a:t>DM Checklist </a:t>
            </a:r>
          </a:p>
          <a:p>
            <a:pPr>
              <a:spcBef>
                <a:spcPts val="20"/>
              </a:spcBef>
            </a:pPr>
            <a:r>
              <a:rPr lang="en-US" err="1">
                <a:ea typeface="Calibri"/>
                <a:cs typeface="Calibri"/>
              </a:rPr>
              <a:t>MoveIT</a:t>
            </a:r>
            <a:r>
              <a:rPr lang="en-US">
                <a:ea typeface="Calibri"/>
                <a:cs typeface="Calibri"/>
              </a:rPr>
              <a:t> Securely Instructions </a:t>
            </a:r>
          </a:p>
          <a:p>
            <a:pPr>
              <a:spcBef>
                <a:spcPts val="20"/>
              </a:spcBef>
            </a:pPr>
            <a:r>
              <a:rPr lang="en-US">
                <a:ea typeface="Calibri"/>
                <a:cs typeface="Calibri"/>
              </a:rPr>
              <a:t>Investigation report and exhibits</a:t>
            </a:r>
          </a:p>
          <a:p>
            <a:pPr>
              <a:spcBef>
                <a:spcPts val="20"/>
              </a:spcBef>
            </a:pPr>
            <a:r>
              <a:rPr lang="en-US">
                <a:ea typeface="Calibri"/>
                <a:cs typeface="Calibri"/>
              </a:rPr>
              <a:t>Notice of DM Assignment sent to Complainant(s) and Respondent(s)</a:t>
            </a:r>
          </a:p>
          <a:p>
            <a:pPr>
              <a:spcBef>
                <a:spcPts val="20"/>
              </a:spcBef>
            </a:pPr>
            <a:r>
              <a:rPr lang="en-US">
                <a:ea typeface="Calibri"/>
                <a:cs typeface="Calibri"/>
              </a:rPr>
              <a:t>Update internal tracking</a:t>
            </a:r>
            <a:endParaRPr lang="en-US"/>
          </a:p>
          <a:p>
            <a:pPr>
              <a:spcBef>
                <a:spcPts val="20"/>
              </a:spcBef>
            </a:pPr>
            <a:r>
              <a:rPr lang="en-US">
                <a:ea typeface="Calibri"/>
                <a:cs typeface="Calibri"/>
              </a:rPr>
              <a:t>Copies to system office </a:t>
            </a:r>
          </a:p>
          <a:p>
            <a:pPr>
              <a:spcBef>
                <a:spcPts val="20"/>
              </a:spcBef>
            </a:pPr>
            <a:endParaRPr lang="en-US">
              <a:ea typeface="Calibri"/>
              <a:cs typeface="Calibri"/>
            </a:endParaRPr>
          </a:p>
          <a:p>
            <a:endParaRPr lang="en-US">
              <a:cs typeface="Calibri"/>
            </a:endParaRPr>
          </a:p>
          <a:p>
            <a:endParaRPr lang="en-US"/>
          </a:p>
          <a:p>
            <a:endParaRPr lang="en-US">
              <a:cs typeface="Calibri"/>
            </a:endParaRPr>
          </a:p>
          <a:p>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6147136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5FAB9F-D982-DE07-A472-0649729145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concludes process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Decides whether policy has been violated based on information provided in report</a:t>
            </a:r>
          </a:p>
          <a:p>
            <a:pPr marL="457200"/>
            <a:r>
              <a:rPr lang="en-US"/>
              <a:t>Writes reasoned decision based on facts, available information, and policies</a:t>
            </a:r>
          </a:p>
          <a:p>
            <a:pPr marL="457200"/>
            <a:r>
              <a:rPr lang="en-US"/>
              <a:t>Provides decision letters to complainant and respondent of their findings regarding a policy violation; copy to the Designated Officer</a:t>
            </a:r>
          </a:p>
          <a:p>
            <a:pPr marL="457200"/>
            <a:r>
              <a:rPr lang="en-US" altLang="en-US"/>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evidence and evaluate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B222C1B6-ECEF-474B-B418-EF786F8FDF69}"/>
</file>

<file path=customXml/itemProps2.xml><?xml version="1.0" encoding="utf-8"?>
<ds:datastoreItem xmlns:ds="http://schemas.openxmlformats.org/officeDocument/2006/customXml" ds:itemID="{371BF901-89F4-44D0-A636-7E3748A57E41}"/>
</file>

<file path=customXml/itemProps3.xml><?xml version="1.0" encoding="utf-8"?>
<ds:datastoreItem xmlns:ds="http://schemas.openxmlformats.org/officeDocument/2006/customXml" ds:itemID="{710E84E2-920D-4B12-B55F-62CB06166E01}"/>
</file>

<file path=docProps/app.xml><?xml version="1.0" encoding="utf-8"?>
<Properties xmlns="http://schemas.openxmlformats.org/officeDocument/2006/extended-properties" xmlns:vt="http://schemas.openxmlformats.org/officeDocument/2006/docPropsVTypes">
  <Template>PowerPoint (widescreen)</Template>
  <TotalTime>86</TotalTime>
  <Words>4165</Words>
  <Application>Microsoft Office PowerPoint</Application>
  <PresentationFormat>Widescreen</PresentationFormat>
  <Paragraphs>657</Paragraphs>
  <Slides>77</Slides>
  <Notes>68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77</vt:i4>
      </vt:variant>
    </vt:vector>
  </HeadingPairs>
  <TitlesOfParts>
    <vt:vector size="88" baseType="lpstr">
      <vt:lpstr>ＭＳ Ｐゴシック</vt:lpstr>
      <vt:lpstr>-apple-system</vt:lpstr>
      <vt:lpstr>Aptos</vt:lpstr>
      <vt:lpstr>Arial</vt:lpstr>
      <vt:lpstr>Calibri</vt:lpstr>
      <vt:lpstr>Courier New</vt:lpstr>
      <vt:lpstr>Segoe UI</vt:lpstr>
      <vt:lpstr>Times New Roman</vt:lpstr>
      <vt:lpstr>Wingdings</vt:lpstr>
      <vt:lpstr>Wingdings 2</vt:lpstr>
      <vt:lpstr>Minnesota State Theme</vt:lpstr>
      <vt:lpstr>Equal Opportunity &amp; Nondiscrimination</vt:lpstr>
      <vt:lpstr>Outline of Today’s Presentation</vt:lpstr>
      <vt:lpstr>Designated Officer Tasks</vt:lpstr>
      <vt:lpstr>Investigator Tasks</vt:lpstr>
      <vt:lpstr>Investigator, Continued </vt:lpstr>
      <vt:lpstr>The Investigation</vt:lpstr>
      <vt:lpstr>Decision-maker Tasks</vt:lpstr>
      <vt:lpstr>Decision-maker, concludes process</vt:lpstr>
      <vt:lpstr>Decision Factors</vt:lpstr>
      <vt:lpstr>Relevant Evidence </vt:lpstr>
      <vt:lpstr>Relevant Evidence Exclusions</vt:lpstr>
      <vt:lpstr>Credibility Considerations</vt:lpstr>
      <vt:lpstr>Credibility: Parties and Witnesses</vt:lpstr>
      <vt:lpstr>Deciding if Misconduct Occurred</vt:lpstr>
      <vt:lpstr>Investigation Skill-building</vt:lpstr>
      <vt:lpstr>Part 1: Investigation Strategy</vt:lpstr>
      <vt:lpstr>Investigation Scope</vt:lpstr>
      <vt:lpstr>Creating investigation plan</vt:lpstr>
      <vt:lpstr>Collecting Evidence</vt:lpstr>
      <vt:lpstr>Types of Evidence</vt:lpstr>
      <vt:lpstr>Types of Evidence, cont. </vt:lpstr>
      <vt:lpstr>Examples of evidence</vt:lpstr>
      <vt:lpstr>Partnerships to obtain evidence</vt:lpstr>
      <vt:lpstr>Who to interview</vt:lpstr>
      <vt:lpstr>Scheduling Interviews</vt:lpstr>
      <vt:lpstr>Types of meetings and interviews</vt:lpstr>
      <vt:lpstr>Notice of Meetings</vt:lpstr>
      <vt:lpstr>Meeting structure </vt:lpstr>
      <vt:lpstr>Part 2: Strategies for managing investigation-based challenges </vt:lpstr>
      <vt:lpstr>Bias</vt:lpstr>
      <vt:lpstr>Types of Bias</vt:lpstr>
      <vt:lpstr>Sexual Violence Case Specific Biases</vt:lpstr>
      <vt:lpstr>Alcohol and Drug Use Biases</vt:lpstr>
      <vt:lpstr>Investigator-Specific Biases</vt:lpstr>
      <vt:lpstr>Bias Impact on Investigation</vt:lpstr>
      <vt:lpstr>Rape Myth vs Common Behavior for Victims of Rape</vt:lpstr>
      <vt:lpstr>Neuroscience – The Limbic System</vt:lpstr>
      <vt:lpstr>Responses of the Brain &amp; Body During Trauma</vt:lpstr>
      <vt:lpstr>Dissociation</vt:lpstr>
      <vt:lpstr>Tonic Immobility</vt:lpstr>
      <vt:lpstr>Autonomic Responses and the Body</vt:lpstr>
      <vt:lpstr>Trauma and Memory</vt:lpstr>
      <vt:lpstr>Memory phenomenon in traumatic situations</vt:lpstr>
      <vt:lpstr>Impact of Trauma on Victim/Survivor Behavior</vt:lpstr>
      <vt:lpstr>Parallel Proceedings</vt:lpstr>
      <vt:lpstr>Best Practices</vt:lpstr>
      <vt:lpstr>Part 3: Interviewing Approaches</vt:lpstr>
      <vt:lpstr>Trauma Informed and Human Centered</vt:lpstr>
      <vt:lpstr>Trauma Informed Preparation</vt:lpstr>
      <vt:lpstr>Trauma-Informed Approach</vt:lpstr>
      <vt:lpstr>Significant Time Between Incident And Report</vt:lpstr>
      <vt:lpstr>Cultural Considerations</vt:lpstr>
      <vt:lpstr>Common Practice Considerations</vt:lpstr>
      <vt:lpstr>Investigation Clarification</vt:lpstr>
      <vt:lpstr>Determine goals of questions</vt:lpstr>
      <vt:lpstr>How to structure questions</vt:lpstr>
      <vt:lpstr>Interview questions for ALL</vt:lpstr>
      <vt:lpstr>Interview questions continued...</vt:lpstr>
      <vt:lpstr>Interview Considerations For credibility</vt:lpstr>
      <vt:lpstr>Analyzing certain qualities and factors</vt:lpstr>
      <vt:lpstr>Each interview might look different</vt:lpstr>
      <vt:lpstr>Maintaining control of interview</vt:lpstr>
      <vt:lpstr>Providing empathy and validation</vt:lpstr>
      <vt:lpstr>Challenging interviewee tropes </vt:lpstr>
      <vt:lpstr>Note taking</vt:lpstr>
      <vt:lpstr>Common challenges &amp; tips</vt:lpstr>
      <vt:lpstr>Recording interviews</vt:lpstr>
      <vt:lpstr>Recording interviews, cont.</vt:lpstr>
      <vt:lpstr>Recording considerations</vt:lpstr>
      <vt:lpstr>Part 4: Components of Investigation Report </vt:lpstr>
      <vt:lpstr>Goals of Investigatory report</vt:lpstr>
      <vt:lpstr>Investigatory report components</vt:lpstr>
      <vt:lpstr>Technical writing</vt:lpstr>
      <vt:lpstr>objective writing</vt:lpstr>
      <vt:lpstr>Technical VS objective writing</vt:lpstr>
      <vt:lpstr>Assignment to Decisionmaker</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investigator training February 2025</dc:title>
  <dc:creator>Atteberry, Ashley J</dc:creator>
  <cp:keywords>Resolution personnel</cp:keywords>
  <cp:lastModifiedBy>Atteberry, Ashley J</cp:lastModifiedBy>
  <cp:revision>113</cp:revision>
  <dcterms:created xsi:type="dcterms:W3CDTF">2024-11-06T21:17:43Z</dcterms:created>
  <dcterms:modified xsi:type="dcterms:W3CDTF">2026-02-27T15:47:46Z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5720000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