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5.xml" ContentType="application/vnd.openxmlformats-officedocument.presentationml.notesSlide+xml"/>
  <Override PartName="/ppt/notesSlides/notesSlide124.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4"/>
  </p:notesMasterIdLst>
  <p:handoutMasterIdLst>
    <p:handoutMasterId r:id="rId165"/>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310" r:id="rId21"/>
    <p:sldId id="2141411293" r:id="rId22"/>
    <p:sldId id="299" r:id="rId23"/>
    <p:sldId id="588" r:id="rId24"/>
    <p:sldId id="665" r:id="rId25"/>
    <p:sldId id="664" r:id="rId26"/>
    <p:sldId id="363" r:id="rId27"/>
    <p:sldId id="2141411285" r:id="rId28"/>
    <p:sldId id="667" r:id="rId29"/>
    <p:sldId id="658" r:id="rId30"/>
    <p:sldId id="270" r:id="rId31"/>
    <p:sldId id="668" r:id="rId32"/>
    <p:sldId id="393" r:id="rId33"/>
    <p:sldId id="703" r:id="rId34"/>
    <p:sldId id="705" r:id="rId35"/>
    <p:sldId id="706" r:id="rId36"/>
    <p:sldId id="707" r:id="rId37"/>
    <p:sldId id="750" r:id="rId38"/>
    <p:sldId id="742" r:id="rId39"/>
    <p:sldId id="407" r:id="rId40"/>
    <p:sldId id="381" r:id="rId41"/>
    <p:sldId id="382" r:id="rId42"/>
    <p:sldId id="336" r:id="rId43"/>
    <p:sldId id="344" r:id="rId44"/>
    <p:sldId id="467" r:id="rId45"/>
    <p:sldId id="306" r:id="rId46"/>
    <p:sldId id="567" r:id="rId47"/>
    <p:sldId id="677" r:id="rId48"/>
    <p:sldId id="678" r:id="rId49"/>
    <p:sldId id="400" r:id="rId50"/>
    <p:sldId id="315" r:id="rId51"/>
    <p:sldId id="308" r:id="rId52"/>
    <p:sldId id="316" r:id="rId53"/>
    <p:sldId id="318" r:id="rId54"/>
    <p:sldId id="2141411341" r:id="rId55"/>
    <p:sldId id="2141411342" r:id="rId56"/>
    <p:sldId id="2141411343" r:id="rId57"/>
    <p:sldId id="2141411344" r:id="rId58"/>
    <p:sldId id="300" r:id="rId59"/>
    <p:sldId id="322" r:id="rId60"/>
    <p:sldId id="2141411279" r:id="rId61"/>
    <p:sldId id="324" r:id="rId62"/>
    <p:sldId id="326" r:id="rId63"/>
    <p:sldId id="309" r:id="rId64"/>
    <p:sldId id="329" r:id="rId65"/>
    <p:sldId id="285" r:id="rId66"/>
    <p:sldId id="394" r:id="rId67"/>
    <p:sldId id="794" r:id="rId68"/>
    <p:sldId id="389" r:id="rId69"/>
    <p:sldId id="390" r:id="rId70"/>
    <p:sldId id="2141411280" r:id="rId71"/>
    <p:sldId id="395" r:id="rId72"/>
    <p:sldId id="2141411271" r:id="rId73"/>
    <p:sldId id="2141411345" r:id="rId74"/>
    <p:sldId id="2141411272" r:id="rId75"/>
    <p:sldId id="2141411317" r:id="rId76"/>
    <p:sldId id="388" r:id="rId77"/>
    <p:sldId id="790" r:id="rId78"/>
    <p:sldId id="793" r:id="rId79"/>
    <p:sldId id="2141411318" r:id="rId80"/>
    <p:sldId id="396" r:id="rId81"/>
    <p:sldId id="353" r:id="rId82"/>
    <p:sldId id="2141411319" r:id="rId83"/>
    <p:sldId id="354" r:id="rId84"/>
    <p:sldId id="727" r:id="rId85"/>
    <p:sldId id="728" r:id="rId86"/>
    <p:sldId id="729" r:id="rId87"/>
    <p:sldId id="482" r:id="rId88"/>
    <p:sldId id="730" r:id="rId89"/>
    <p:sldId id="731" r:id="rId90"/>
    <p:sldId id="732" r:id="rId91"/>
    <p:sldId id="733" r:id="rId92"/>
    <p:sldId id="371" r:id="rId93"/>
    <p:sldId id="372" r:id="rId94"/>
    <p:sldId id="373" r:id="rId95"/>
    <p:sldId id="374" r:id="rId96"/>
    <p:sldId id="734" r:id="rId97"/>
    <p:sldId id="2141411320" r:id="rId98"/>
    <p:sldId id="384" r:id="rId99"/>
    <p:sldId id="383" r:id="rId100"/>
    <p:sldId id="350" r:id="rId101"/>
    <p:sldId id="368" r:id="rId102"/>
    <p:sldId id="401" r:id="rId103"/>
    <p:sldId id="402" r:id="rId104"/>
    <p:sldId id="403" r:id="rId105"/>
    <p:sldId id="367" r:id="rId106"/>
    <p:sldId id="2141411321" r:id="rId107"/>
    <p:sldId id="2141411322" r:id="rId108"/>
    <p:sldId id="369" r:id="rId109"/>
    <p:sldId id="357" r:id="rId110"/>
    <p:sldId id="356" r:id="rId111"/>
    <p:sldId id="370" r:id="rId112"/>
    <p:sldId id="359" r:id="rId113"/>
    <p:sldId id="405" r:id="rId114"/>
    <p:sldId id="364" r:id="rId115"/>
    <p:sldId id="2141411323" r:id="rId116"/>
    <p:sldId id="2141411324" r:id="rId117"/>
    <p:sldId id="375" r:id="rId118"/>
    <p:sldId id="2141411325" r:id="rId119"/>
    <p:sldId id="406" r:id="rId120"/>
    <p:sldId id="2141411326" r:id="rId121"/>
    <p:sldId id="365" r:id="rId122"/>
    <p:sldId id="376" r:id="rId123"/>
    <p:sldId id="377" r:id="rId124"/>
    <p:sldId id="404" r:id="rId125"/>
    <p:sldId id="361" r:id="rId126"/>
    <p:sldId id="378" r:id="rId127"/>
    <p:sldId id="379" r:id="rId128"/>
    <p:sldId id="2141411327" r:id="rId129"/>
    <p:sldId id="321" r:id="rId130"/>
    <p:sldId id="334" r:id="rId131"/>
    <p:sldId id="335" r:id="rId132"/>
    <p:sldId id="2141411328" r:id="rId133"/>
    <p:sldId id="338" r:id="rId134"/>
    <p:sldId id="345" r:id="rId135"/>
    <p:sldId id="2141411329" r:id="rId136"/>
    <p:sldId id="2141411330" r:id="rId137"/>
    <p:sldId id="342" r:id="rId138"/>
    <p:sldId id="347" r:id="rId139"/>
    <p:sldId id="348" r:id="rId140"/>
    <p:sldId id="341" r:id="rId141"/>
    <p:sldId id="340" r:id="rId142"/>
    <p:sldId id="339" r:id="rId143"/>
    <p:sldId id="349" r:id="rId144"/>
    <p:sldId id="358" r:id="rId145"/>
    <p:sldId id="2141411331" r:id="rId146"/>
    <p:sldId id="2141411332" r:id="rId147"/>
    <p:sldId id="2141411333" r:id="rId148"/>
    <p:sldId id="2141411334" r:id="rId149"/>
    <p:sldId id="352" r:id="rId150"/>
    <p:sldId id="351" r:id="rId151"/>
    <p:sldId id="2141411335" r:id="rId152"/>
    <p:sldId id="2141411336" r:id="rId153"/>
    <p:sldId id="317" r:id="rId154"/>
    <p:sldId id="2141411337" r:id="rId155"/>
    <p:sldId id="330" r:id="rId156"/>
    <p:sldId id="331" r:id="rId157"/>
    <p:sldId id="2141411338" r:id="rId158"/>
    <p:sldId id="332" r:id="rId159"/>
    <p:sldId id="2141411339" r:id="rId160"/>
    <p:sldId id="2141411340" r:id="rId161"/>
    <p:sldId id="333" r:id="rId162"/>
    <p:sldId id="273" r:id="rId1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90000"/>
    <a:srgbClr val="FC4C02"/>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67" autoAdjust="0"/>
  </p:normalViewPr>
  <p:slideViewPr>
    <p:cSldViewPr snapToGrid="0">
      <p:cViewPr varScale="1">
        <p:scale>
          <a:sx n="60" d="100"/>
          <a:sy n="60" d="100"/>
        </p:scale>
        <p:origin x="90" y="540"/>
      </p:cViewPr>
      <p:guideLst/>
    </p:cSldViewPr>
  </p:slideViewPr>
  <p:outlineViewPr>
    <p:cViewPr>
      <p:scale>
        <a:sx n="33" d="100"/>
        <a:sy n="33" d="100"/>
      </p:scale>
      <p:origin x="0" y="-145110"/>
    </p:cViewPr>
  </p:outlineViewPr>
  <p:notesTextViewPr>
    <p:cViewPr>
      <p:scale>
        <a:sx n="3" d="2"/>
        <a:sy n="3" d="2"/>
      </p:scale>
      <p:origin x="0" y="0"/>
    </p:cViewPr>
  </p:notesTextViewPr>
  <p:sorterViewPr>
    <p:cViewPr>
      <p:scale>
        <a:sx n="100" d="100"/>
        <a:sy n="100" d="100"/>
      </p:scale>
      <p:origin x="0" y="-41316"/>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customXml" Target="../customXml/item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customXml" Target="../customXml/item2.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customXml" Target="../customXml/item3.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notesMaster" Target="notesMasters/notesMaster1.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handoutMaster" Target="handoutMasters/handout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dirty="0"/>
            <a:t>1B.1 and 1B.3</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dirty="0"/>
            <a:t>Preferred Name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dirty="0"/>
            <a:t>Individuals w. Disabilities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dirty="0"/>
            <a:t>Respectful Workplace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dirty="0"/>
            <a:t>Code of Conduct</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dirty="0"/>
            <a:t>Fraud &amp; Dishonest Acts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65448" y="285285"/>
          <a:ext cx="4106932" cy="4106932"/>
        </a:xfrm>
        <a:prstGeom prst="pie">
          <a:avLst>
            <a:gd name="adj1" fmla="val 16200000"/>
            <a:gd name="adj2" fmla="val 19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1B.1 and 1B.3</a:t>
          </a:r>
        </a:p>
      </dsp:txBody>
      <dsp:txXfrm>
        <a:off x="5362917" y="725313"/>
        <a:ext cx="1197855" cy="880056"/>
      </dsp:txXfrm>
    </dsp:sp>
    <dsp:sp modelId="{FAEC103C-5EA2-4EFE-83A4-6C7149178ADE}">
      <dsp:nvSpPr>
        <dsp:cNvPr id="0" name=""/>
        <dsp:cNvSpPr/>
      </dsp:nvSpPr>
      <dsp:spPr>
        <a:xfrm>
          <a:off x="3143218" y="496987"/>
          <a:ext cx="4106932" cy="4106932"/>
        </a:xfrm>
        <a:prstGeom prst="pie">
          <a:avLst>
            <a:gd name="adj1" fmla="val 19800000"/>
            <a:gd name="adj2" fmla="val 1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Preferred Name</a:t>
          </a:r>
        </a:p>
      </dsp:txBody>
      <dsp:txXfrm>
        <a:off x="5954511" y="2134871"/>
        <a:ext cx="1241858" cy="831164"/>
      </dsp:txXfrm>
    </dsp:sp>
    <dsp:sp modelId="{1E1732BE-1E1C-44E0-9D29-1F6BD9D99807}">
      <dsp:nvSpPr>
        <dsp:cNvPr id="0" name=""/>
        <dsp:cNvSpPr/>
      </dsp:nvSpPr>
      <dsp:spPr>
        <a:xfrm>
          <a:off x="3143218" y="496987"/>
          <a:ext cx="4106932" cy="4106932"/>
        </a:xfrm>
        <a:prstGeom prst="pie">
          <a:avLst>
            <a:gd name="adj1" fmla="val 1800000"/>
            <a:gd name="adj2" fmla="val 54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Individuals w. Disabilities</a:t>
          </a:r>
        </a:p>
      </dsp:txBody>
      <dsp:txXfrm>
        <a:off x="5240687" y="3283834"/>
        <a:ext cx="1197855" cy="880056"/>
      </dsp:txXfrm>
    </dsp:sp>
    <dsp:sp modelId="{96F1D1ED-6A40-45B4-8A6D-8D5F45879CC0}">
      <dsp:nvSpPr>
        <dsp:cNvPr id="0" name=""/>
        <dsp:cNvSpPr/>
      </dsp:nvSpPr>
      <dsp:spPr>
        <a:xfrm>
          <a:off x="3143218" y="496987"/>
          <a:ext cx="4106932" cy="4106932"/>
        </a:xfrm>
        <a:prstGeom prst="pie">
          <a:avLst>
            <a:gd name="adj1" fmla="val 5400000"/>
            <a:gd name="adj2" fmla="val 90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Respectful Workplace</a:t>
          </a:r>
        </a:p>
      </dsp:txBody>
      <dsp:txXfrm>
        <a:off x="3954826" y="3283834"/>
        <a:ext cx="1197855" cy="880056"/>
      </dsp:txXfrm>
    </dsp:sp>
    <dsp:sp modelId="{8B1306FD-F7D7-49D9-952A-D4091F26F7A3}">
      <dsp:nvSpPr>
        <dsp:cNvPr id="0" name=""/>
        <dsp:cNvSpPr/>
      </dsp:nvSpPr>
      <dsp:spPr>
        <a:xfrm>
          <a:off x="3143218" y="496987"/>
          <a:ext cx="4106932" cy="4106932"/>
        </a:xfrm>
        <a:prstGeom prst="pie">
          <a:avLst>
            <a:gd name="adj1" fmla="val 9000000"/>
            <a:gd name="adj2" fmla="val 126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Code of Conduct</a:t>
          </a:r>
        </a:p>
      </dsp:txBody>
      <dsp:txXfrm>
        <a:off x="3206778" y="2134871"/>
        <a:ext cx="1241858" cy="831164"/>
      </dsp:txXfrm>
    </dsp:sp>
    <dsp:sp modelId="{D88494AA-08EE-4E6F-846F-B329AC26B616}">
      <dsp:nvSpPr>
        <dsp:cNvPr id="0" name=""/>
        <dsp:cNvSpPr/>
      </dsp:nvSpPr>
      <dsp:spPr>
        <a:xfrm>
          <a:off x="3143218" y="496987"/>
          <a:ext cx="4106932" cy="4106932"/>
        </a:xfrm>
        <a:prstGeom prst="pie">
          <a:avLst>
            <a:gd name="adj1" fmla="val 126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Fraud &amp; Dishonest Acts</a:t>
          </a:r>
        </a:p>
      </dsp:txBody>
      <dsp:txXfrm>
        <a:off x="3954826" y="937016"/>
        <a:ext cx="1197855" cy="88005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130</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131</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157</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4238780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fontAlgn="base">
              <a:spcBef>
                <a:spcPct val="30000"/>
              </a:spcBef>
              <a:spcAft>
                <a:spcPct val="0"/>
              </a:spcAft>
              <a:buFont typeface="Arial" panose="020B0604020202020204" pitchFamily="34" charset="0"/>
              <a:buNone/>
              <a:defRPr/>
            </a:pPr>
            <a:endParaRPr lang="en-US" altLang="en-US" sz="2900" dirty="0"/>
          </a:p>
        </p:txBody>
      </p:sp>
    </p:spTree>
    <p:extLst>
      <p:ext uri="{BB962C8B-B14F-4D97-AF65-F5344CB8AC3E}">
        <p14:creationId xmlns:p14="http://schemas.microsoft.com/office/powerpoint/2010/main" val="304172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30</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39</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26654317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65</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70</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72</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73</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74</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77</a:t>
            </a:fld>
            <a:endParaRPr lang="en-US"/>
          </a:p>
        </p:txBody>
      </p:sp>
    </p:spTree>
    <p:extLst>
      <p:ext uri="{BB962C8B-B14F-4D97-AF65-F5344CB8AC3E}">
        <p14:creationId xmlns:p14="http://schemas.microsoft.com/office/powerpoint/2010/main" val="38256062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99</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0820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61" r:id="rId30"/>
    <p:sldLayoutId id="2147483762" r:id="rId31"/>
    <p:sldLayoutId id="2147483765" r:id="rId32"/>
    <p:sldLayoutId id="2147483766" r:id="rId33"/>
    <p:sldLayoutId id="2147483767" r:id="rId34"/>
    <p:sldLayoutId id="2147483768" r:id="rId35"/>
    <p:sldLayoutId id="2147483769" r:id="rId36"/>
    <p:sldLayoutId id="2147483771" r:id="rId37"/>
    <p:sldLayoutId id="2147483772" r:id="rId38"/>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8.xml"/></Relationships>
</file>

<file path=ppt/slides/_rels/slide1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0.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dirty="0"/>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February 25-27,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dirty="0"/>
              <a:t>. </a:t>
            </a:r>
          </a:p>
          <a:p>
            <a:pPr marL="457200"/>
            <a:r>
              <a:rPr lang="en-US" altLang="en-US" dirty="0"/>
              <a:t>On property; off property, including online</a:t>
            </a:r>
          </a:p>
          <a:p>
            <a:pPr marL="457200"/>
            <a:r>
              <a:rPr lang="en-US" altLang="en-US" dirty="0"/>
              <a:t>1B.1 Policy implemented through 1B.1.1 Procedure</a:t>
            </a:r>
          </a:p>
          <a:p>
            <a:endParaRPr lang="en-US" dirty="0"/>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2022.</a:t>
            </a:r>
            <a:endParaRPr lang="en-US" dirty="0">
              <a:solidFill>
                <a:srgbClr val="002060"/>
              </a:solidFill>
            </a:endParaRPr>
          </a:p>
          <a:p>
            <a:r>
              <a:rPr lang="en-US" dirty="0">
                <a:solidFill>
                  <a:srgbClr val="002060"/>
                </a:solidFill>
                <a:cs typeface="Calibri"/>
              </a:rPr>
              <a:t>Revised regulations finalized on April 29, 2024 – effective August 1, 2024.  </a:t>
            </a:r>
          </a:p>
          <a:p>
            <a:r>
              <a:rPr lang="en-US" dirty="0">
                <a:solidFill>
                  <a:srgbClr val="002060"/>
                </a:solidFill>
                <a:ea typeface="Calibri"/>
                <a:cs typeface="Calibri"/>
              </a:rPr>
              <a:t>BUT -- </a:t>
            </a:r>
            <a:r>
              <a:rPr lang="en-US" i="1" dirty="0">
                <a:solidFill>
                  <a:srgbClr val="002060"/>
                </a:solidFill>
                <a:cs typeface="Calibri"/>
              </a:rPr>
              <a:t>Tennessee v. Cardona</a:t>
            </a:r>
            <a:r>
              <a:rPr lang="en-US" dirty="0">
                <a:solidFill>
                  <a:srgbClr val="002060"/>
                </a:solidFill>
                <a:cs typeface="Calibri"/>
              </a:rPr>
              <a:t> permanently vacated the 2024 regulations.  SO – 2020 regulations are in effect (See Feb. 4. 2025 DCL).    </a:t>
            </a:r>
          </a:p>
          <a:p>
            <a:pPr marL="0" indent="0">
              <a:buNone/>
            </a:pPr>
            <a:endParaRPr lang="en-US" dirty="0">
              <a:solidFill>
                <a:srgbClr val="002060"/>
              </a:solidFill>
              <a:cs typeface="Calibri"/>
            </a:endParaRPr>
          </a:p>
          <a:p>
            <a:endParaRPr lang="en-US" dirty="0">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dirty="0">
                <a:latin typeface="+mn-lt"/>
                <a:ea typeface="+mn-ea"/>
                <a:cs typeface="+mn-cs"/>
              </a:rPr>
              <a:t>Required Notices </a:t>
            </a:r>
            <a:endParaRPr kumimoji="0" lang="en-US" b="1" i="0" u="none" strike="noStrike" kern="1200" cap="none" spc="0" normalizeH="0" baseline="0" noProof="0" dirty="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dirty="0"/>
              <a:t>Notice of Title IX Coordinator.</a:t>
            </a:r>
            <a:endParaRPr lang="en-US" dirty="0">
              <a:cs typeface="Calibri"/>
            </a:endParaRPr>
          </a:p>
          <a:p>
            <a:r>
              <a:rPr lang="en-US" dirty="0"/>
              <a:t>Notice of Non-Discrimination.  </a:t>
            </a:r>
            <a:endParaRPr lang="en-US" dirty="0">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dirty="0">
                <a:solidFill>
                  <a:srgbClr val="009F4D"/>
                </a:solidFill>
              </a:rPr>
              <a:t>The elements of discrimination include:</a:t>
            </a: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pPr lvl="1"/>
            <a:r>
              <a:rPr lang="en-US" altLang="en-US" b="1" u="sng" dirty="0"/>
              <a:t>Interfered</a:t>
            </a:r>
            <a:r>
              <a:rPr lang="en-US" altLang="en-US" dirty="0"/>
              <a:t> with or </a:t>
            </a:r>
            <a:r>
              <a:rPr lang="en-US" altLang="en-US" b="1" u="sng" dirty="0"/>
              <a:t>limited</a:t>
            </a:r>
            <a:r>
              <a:rPr lang="en-US" altLang="en-US" dirty="0"/>
              <a:t> the ability of that person to participate in, or benefit from, the services, activities or privileges provided by Minnesota State </a:t>
            </a:r>
            <a:r>
              <a:rPr lang="en-US" altLang="en-US" b="1" u="sng" dirty="0"/>
              <a:t>or</a:t>
            </a:r>
          </a:p>
          <a:p>
            <a:pPr lvl="1"/>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The elements of discriminatory harassment include:</a:t>
            </a:r>
            <a:endParaRPr lang="en-US" altLang="en-US" b="1" u="sng" dirty="0"/>
          </a:p>
          <a:p>
            <a:r>
              <a:rPr lang="en-US" altLang="en-US" b="1" u="sng" dirty="0"/>
              <a:t>Unwelcome</a:t>
            </a:r>
            <a:r>
              <a:rPr lang="en-US" altLang="en-US" dirty="0"/>
              <a:t> conduct or communication;</a:t>
            </a:r>
          </a:p>
          <a:p>
            <a:r>
              <a:rPr lang="en-US" altLang="en-US" b="1" u="sng" dirty="0"/>
              <a:t>Based on</a:t>
            </a:r>
            <a:r>
              <a:rPr lang="en-US" altLang="en-US" dirty="0"/>
              <a:t> actual or perceived membership in a protected class;</a:t>
            </a:r>
          </a:p>
          <a:p>
            <a:r>
              <a:rPr lang="en-US" altLang="en-US" dirty="0"/>
              <a:t>That has a </a:t>
            </a:r>
            <a:r>
              <a:rPr lang="en-US" altLang="en-US" b="1" u="sng" dirty="0"/>
              <a:t>negative effect</a:t>
            </a:r>
            <a:r>
              <a:rPr lang="en-US" altLang="en-US" b="1" dirty="0"/>
              <a:t> </a:t>
            </a:r>
            <a:r>
              <a:rPr lang="en-US" altLang="en-US" dirty="0"/>
              <a:t>or</a:t>
            </a:r>
            <a:r>
              <a:rPr lang="en-US" altLang="en-US" b="1" dirty="0"/>
              <a:t> </a:t>
            </a:r>
            <a:r>
              <a:rPr lang="en-US" altLang="en-US" b="1" u="sng" dirty="0"/>
              <a:t>is likely to</a:t>
            </a:r>
            <a:r>
              <a:rPr lang="en-US" altLang="en-US" b="1" dirty="0"/>
              <a:t> </a:t>
            </a:r>
            <a:r>
              <a:rPr lang="en-US" altLang="en-US" dirty="0"/>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167998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dirty="0"/>
              <a:t>The examples of discriminatory harassment include:</a:t>
            </a:r>
          </a:p>
          <a:p>
            <a:pPr marL="457200"/>
            <a:r>
              <a:rPr lang="en-US" altLang="en-US" dirty="0"/>
              <a:t>Oral or written conduct such as jokes, innuendo, slurs, name calling, negative comments about cultural norms, circulating rumors;</a:t>
            </a:r>
          </a:p>
          <a:p>
            <a:pPr marL="457200"/>
            <a:r>
              <a:rPr lang="en-US" altLang="en-US" dirty="0"/>
              <a:t>Physical conduct, battery, blocking movement;</a:t>
            </a:r>
          </a:p>
          <a:p>
            <a:pPr marL="457200"/>
            <a:r>
              <a:rPr lang="en-US" altLang="en-US" dirty="0"/>
              <a:t>Non-verbal derogatory gestures, stalking, interference with work performance;</a:t>
            </a:r>
          </a:p>
          <a:p>
            <a:pPr marL="457200"/>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810747-E357-01CD-5A69-277D7A47DCF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71C725-8F6D-49D0-A394-8A45D9E9D2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1</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81DE62-22B9-0357-9ADC-78D4312B6B2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3F0C7-80EE-B699-01C5-9F4208936A8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B91D69-4BD6-7B23-AE92-48E1920D09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C977D5-5A2E-B49A-4ED6-7C8AC24C625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DACA25-7904-532F-2C62-F24363EAC69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Meeting Complainant, Respondent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5FB681-F9B0-4160-BE1E-E2E8100413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FA7F65-054C-F907-0817-DF8771DE96B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Standard</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5C2252-59C5-AEDE-DAB4-05427F2C1BD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cont.</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dirty="0">
                <a:solidFill>
                  <a:srgbClr val="009F4D"/>
                </a:solidFill>
              </a:rPr>
              <a:t>The elements of sexual harassment include:</a:t>
            </a:r>
            <a:endParaRPr lang="en-US" altLang="en-US" dirty="0"/>
          </a:p>
          <a:p>
            <a:pPr marL="457200">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marL="457200">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3091E2-3085-B5C3-05E3-A32AE0CA22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00DA27-1A84-3B5A-D2C6-152784C0AD0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F7E6F6-EA77-DF81-EC36-873878C36C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9D85F4-CDF7-7C98-31D3-9808436083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618E55-33D3-64D0-64DA-20E361EBAA8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EAAF22-81F7-41E8-BA77-7D28F02540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7A411-6A4E-BD41-921D-8DB01AFD229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Determine Appropriate Action </a:t>
            </a:r>
            <a:r>
              <a:rPr kumimoji="0" lang="en-US" sz="4400" b="1" i="0" u="none" strike="noStrike" kern="1200" cap="none" spc="0" normalizeH="0" baseline="0" noProof="0" dirty="0">
                <a:ln>
                  <a:noFill/>
                </a:ln>
                <a:solidFill>
                  <a:srgbClr val="00A353"/>
                </a:solidFill>
                <a:effectLst/>
                <a:uLnTx/>
                <a:uFillTx/>
                <a:latin typeface="+mn-lt"/>
                <a:ea typeface="+mn-ea"/>
                <a:cs typeface="+mn-cs"/>
              </a:rPr>
              <a:t>Employee</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0" indent="0">
              <a:buNone/>
            </a:pPr>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49F8AE-B93C-DEFD-7EDE-95AC20B0B6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1</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C7F5F6-2568-7169-ADC6-8A9CC97AD9C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5008A3-88EB-8371-77C4-750A18CBA73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3</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dirty="0"/>
              <a:t>The subject of the harassment and harasser may be woman, man, or nonbinary; they do not have to be different sexes.</a:t>
            </a:r>
          </a:p>
          <a:p>
            <a:pPr marL="457200"/>
            <a:r>
              <a:rPr lang="en-US" dirty="0"/>
              <a:t>The harasser may be a supervisor of the person, a supervisor in a different area, a co-worker, a student, etc.</a:t>
            </a:r>
          </a:p>
          <a:p>
            <a:pPr marL="457200"/>
            <a:r>
              <a:rPr lang="en-US" dirty="0"/>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8ED077-D734-EAF4-D601-963D32029B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2BB28-EE9B-0510-7B5B-DD4BFE047E7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Available Appeal Processes</a:t>
            </a:r>
          </a:p>
        </p:txBody>
      </p:sp>
      <p:sp>
        <p:nvSpPr>
          <p:cNvPr id="2" name="Content Placeholder 1"/>
          <p:cNvSpPr>
            <a:spLocks noGrp="1"/>
          </p:cNvSpPr>
          <p:nvPr>
            <p:ph idx="1"/>
          </p:nvPr>
        </p:nvSpPr>
        <p:spPr/>
        <p:txBody>
          <a:bodyPr>
            <a:normAutofit/>
          </a:bodyPr>
          <a:lstStyle/>
          <a:p>
            <a:r>
              <a:rPr lang="en-US" sz="2400" dirty="0">
                <a:solidFill>
                  <a:srgbClr val="002060"/>
                </a:solidFill>
              </a:rPr>
              <a:t>Procedure 1B.1.1 Part 7 Subpart C</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Collective Bargaining Agreement</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16148833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447800"/>
            <a:ext cx="10515600" cy="5233701"/>
          </a:xfrm>
        </p:spPr>
        <p:txBody>
          <a:bodyPr vert="horz" lIns="91440" tIns="45720" rIns="91440" bIns="45720" rtlCol="0" anchor="t">
            <a:normAutofit fontScale="92500" lnSpcReduction="10000"/>
          </a:bodyPr>
          <a:lstStyle/>
          <a:p>
            <a:pPr marL="0" indent="0">
              <a:buNone/>
            </a:pPr>
            <a:r>
              <a:rPr lang="en-US" dirty="0"/>
              <a:t>(see your conduct policy; Dean of Students)</a:t>
            </a:r>
          </a:p>
          <a:p>
            <a:r>
              <a:rPr lang="en-US" sz="2600" dirty="0"/>
              <a:t>Warning.</a:t>
            </a:r>
          </a:p>
          <a:p>
            <a:r>
              <a:rPr lang="en-US" sz="2600" dirty="0"/>
              <a:t>Probation.</a:t>
            </a:r>
          </a:p>
          <a:p>
            <a:r>
              <a:rPr lang="en-US" sz="2600" dirty="0"/>
              <a:t>Loss of Privileges (for example, removal from residence life; restriction from campus other than for class).</a:t>
            </a:r>
          </a:p>
          <a:p>
            <a:r>
              <a:rPr lang="en-US" sz="2600" dirty="0"/>
              <a:t>Required training.</a:t>
            </a:r>
          </a:p>
          <a:p>
            <a:r>
              <a:rPr lang="en-US" sz="2600" dirty="0"/>
              <a:t>No contact.</a:t>
            </a:r>
          </a:p>
          <a:p>
            <a:r>
              <a:rPr lang="en-US" sz="2600" dirty="0"/>
              <a:t>Suspension.</a:t>
            </a:r>
          </a:p>
          <a:p>
            <a:r>
              <a:rPr lang="en-US" sz="2600" dirty="0"/>
              <a:t>Expulsion.</a:t>
            </a:r>
          </a:p>
          <a:p>
            <a:pPr marL="0" indent="0">
              <a:buNone/>
            </a:pPr>
            <a:r>
              <a:rPr lang="en-US" sz="2600" dirty="0"/>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a:t>One system-wide Policy and Procedure.</a:t>
            </a:r>
          </a:p>
          <a:p>
            <a:pPr lvl="1"/>
            <a:r>
              <a:rPr lang="en-US"/>
              <a:t>Students and employees.</a:t>
            </a:r>
            <a:endParaRPr lang="en-US">
              <a:cs typeface="Calibri"/>
            </a:endParaRPr>
          </a:p>
          <a:p>
            <a:pPr marL="457200"/>
            <a:r>
              <a:rPr lang="en-US"/>
              <a:t>Previously the same as 1B.1.1 but now modified because of 2020 Title IX regulations.</a:t>
            </a:r>
          </a:p>
          <a:p>
            <a:r>
              <a:rPr lang="en-US"/>
              <a:t>Modified Investigator/Decision-Maker Model.  </a:t>
            </a:r>
            <a:endParaRPr lang="en-US">
              <a:cs typeface="Calibri"/>
            </a:endParaRPr>
          </a:p>
          <a:p>
            <a:pPr lvl="1"/>
            <a:r>
              <a:rPr lang="en-US"/>
              <a:t>Investigator.</a:t>
            </a:r>
            <a:endParaRPr lang="en-US">
              <a:cs typeface="Calibri"/>
            </a:endParaRPr>
          </a:p>
          <a:p>
            <a:pPr lvl="1"/>
            <a:r>
              <a:rPr lang="en-US"/>
              <a:t>Ch. 14 Hearing and then report and recommendation to Decision-Maker.  </a:t>
            </a:r>
            <a:endParaRPr lang="en-US">
              <a:cs typeface="Calibri"/>
            </a:endParaRPr>
          </a:p>
          <a:p>
            <a:pPr lvl="1"/>
            <a:r>
              <a:rPr lang="en-US"/>
              <a:t>Decision-Maker.</a:t>
            </a:r>
            <a:endParaRPr lang="en-US">
              <a:cs typeface="Calibri"/>
            </a:endParaRPr>
          </a:p>
          <a:p>
            <a:pPr lvl="1"/>
            <a:r>
              <a:rPr lang="en-US"/>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The examples of sexual harassment include:</a:t>
            </a:r>
          </a:p>
          <a:p>
            <a:r>
              <a:rPr lang="en-US" altLang="en-US" dirty="0"/>
              <a:t>Unwelcome conduct</a:t>
            </a:r>
          </a:p>
          <a:p>
            <a:pPr lvl="1"/>
            <a:r>
              <a:rPr lang="en-US" altLang="en-US" dirty="0"/>
              <a:t>Verbal, ex. sexual innuendos, suggestive comments, sounds, or propositions</a:t>
            </a:r>
          </a:p>
          <a:p>
            <a:pPr lvl="1"/>
            <a:r>
              <a:rPr lang="en-US" altLang="en-US" dirty="0"/>
              <a:t>Physical, ex. suggestive objects or pictures, obscene gestures</a:t>
            </a:r>
          </a:p>
          <a:p>
            <a:pPr lvl="1"/>
            <a:r>
              <a:rPr lang="en-US" altLang="en-US" dirty="0"/>
              <a:t>Physical contact, defined by Board Policy 1B.3 Sexual Violence</a:t>
            </a:r>
          </a:p>
          <a:p>
            <a:r>
              <a:rPr lang="en-US" altLang="en-US" dirty="0"/>
              <a:t>Preferential treatment or promises</a:t>
            </a:r>
          </a:p>
          <a:p>
            <a:r>
              <a:rPr lang="en-US" altLang="en-US" dirty="0"/>
              <a:t>Negative treatment or threats</a:t>
            </a:r>
          </a:p>
          <a:p>
            <a:pPr marL="457200"/>
            <a:r>
              <a:rPr lang="en-US" altLang="en-US" dirty="0"/>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marL="457200"/>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dirty="0">
                <a:solidFill>
                  <a:srgbClr val="009F4D"/>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 </a:t>
            </a:r>
            <a:r>
              <a:rPr lang="en-US" altLang="en-US" b="1" u="sng" dirty="0"/>
              <a:t>or</a:t>
            </a:r>
            <a:endParaRPr lang="en-US" altLang="en-US" dirty="0"/>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endParaRPr lang="en-US" altLang="en-US" dirty="0"/>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1B.1.1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Investigation and Resolution</a:t>
            </a:r>
          </a:p>
          <a:p>
            <a:pPr marL="0" indent="0">
              <a:buNone/>
            </a:pPr>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a:p>
            <a:endParaRPr lang="en-US" dirty="0"/>
          </a:p>
          <a:p>
            <a:pPr marL="0" indent="0">
              <a:buNone/>
              <a:defRPr/>
            </a:pPr>
            <a:endParaRPr lang="en-US" altLang="en-US" dirty="0">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dirty="0">
                <a:solidFill>
                  <a:srgbClr val="002060"/>
                </a:solidFill>
              </a:rPr>
              <a:t>Purpose or “why”</a:t>
            </a:r>
          </a:p>
          <a:p>
            <a:r>
              <a:rPr lang="en-US" sz="2600" dirty="0">
                <a:solidFill>
                  <a:srgbClr val="002060"/>
                </a:solidFill>
              </a:rPr>
              <a:t>Board Policies and System Procedures</a:t>
            </a:r>
            <a:endParaRPr lang="en-US" sz="2600" dirty="0">
              <a:solidFill>
                <a:srgbClr val="002060"/>
              </a:solidFill>
              <a:cs typeface="Calibri"/>
            </a:endParaRPr>
          </a:p>
          <a:p>
            <a:r>
              <a:rPr lang="en-US" sz="2600" dirty="0">
                <a:solidFill>
                  <a:srgbClr val="002060"/>
                </a:solidFill>
              </a:rPr>
              <a:t>Key elements of 1B.1 and 1B.3</a:t>
            </a:r>
          </a:p>
          <a:p>
            <a:r>
              <a:rPr lang="en-US" sz="2600" dirty="0">
                <a:solidFill>
                  <a:srgbClr val="002060"/>
                </a:solidFill>
                <a:cs typeface="Calibri"/>
              </a:rPr>
              <a:t>Other system policies and procedures</a:t>
            </a:r>
          </a:p>
          <a:p>
            <a:r>
              <a:rPr lang="en-US" sz="2600" dirty="0">
                <a:solidFill>
                  <a:srgbClr val="002060"/>
                </a:solidFill>
                <a:cs typeface="Calibri"/>
              </a:rPr>
              <a:t>Roles in the process</a:t>
            </a:r>
          </a:p>
          <a:p>
            <a:r>
              <a:rPr lang="en-US" sz="2600" dirty="0">
                <a:solidFill>
                  <a:srgbClr val="002060"/>
                </a:solidFill>
              </a:rPr>
              <a:t>Investigation reports and decision-making</a:t>
            </a:r>
            <a:endParaRPr lang="en-US" sz="2600" dirty="0">
              <a:solidFill>
                <a:srgbClr val="002060"/>
              </a:solidFill>
              <a:cs typeface="Calibri"/>
            </a:endParaRPr>
          </a:p>
          <a:p>
            <a:r>
              <a:rPr lang="en-US" sz="2600" dirty="0">
                <a:solidFill>
                  <a:srgbClr val="002060"/>
                </a:solidFill>
              </a:rPr>
              <a:t>Questions/Discussion</a:t>
            </a:r>
            <a:endParaRPr lang="en-US" sz="2600" dirty="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AE1F8-B49D-E1CD-9548-F5E2DBDA8DF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Sexual Harassment &amp; Violence as Sexual Abuse</a:t>
            </a:r>
          </a:p>
        </p:txBody>
      </p:sp>
      <p:sp>
        <p:nvSpPr>
          <p:cNvPr id="2" name="Content Placeholder 1">
            <a:extLst>
              <a:ext uri="{FF2B5EF4-FFF2-40B4-BE49-F238E27FC236}">
                <a16:creationId xmlns:a16="http://schemas.microsoft.com/office/drawing/2014/main" id="{7F259561-2E5A-DEAE-14FA-B87CD3788134}"/>
              </a:ext>
            </a:extLst>
          </p:cNvPr>
          <p:cNvSpPr>
            <a:spLocks noGrp="1"/>
          </p:cNvSpPr>
          <p:nvPr>
            <p:ph idx="1"/>
          </p:nvPr>
        </p:nvSpPr>
        <p:spPr/>
        <p:txBody>
          <a:bodyPr>
            <a:normAutofit/>
          </a:bodyPr>
          <a:lstStyle/>
          <a:p>
            <a:pPr marL="0" indent="0">
              <a:buNone/>
            </a:pPr>
            <a:r>
              <a:rPr lang="en-US" sz="2400" b="1" i="0" dirty="0">
                <a:solidFill>
                  <a:srgbClr val="003C66"/>
                </a:solidFill>
                <a:effectLst/>
                <a:latin typeface="Calibri" panose="020F0502020204030204" pitchFamily="34" charset="0"/>
                <a:cs typeface="Calibri" panose="020F0502020204030204" pitchFamily="34" charset="0"/>
              </a:rPr>
              <a:t>Mandatory reporting of abuse or neglect of children or vulnerable adults</a:t>
            </a:r>
            <a:br>
              <a:rPr lang="en-US" sz="2400" b="1" i="0" dirty="0">
                <a:solidFill>
                  <a:srgbClr val="003C66"/>
                </a:solidFill>
                <a:effectLst/>
                <a:latin typeface="Calibri" panose="020F0502020204030204" pitchFamily="34" charset="0"/>
                <a:cs typeface="Calibri" panose="020F0502020204030204" pitchFamily="34" charset="0"/>
              </a:rPr>
            </a:br>
            <a:r>
              <a:rPr lang="en-US" sz="2400" b="0" i="0" dirty="0">
                <a:solidFill>
                  <a:srgbClr val="003C66"/>
                </a:solidFill>
                <a:effectLst/>
                <a:latin typeface="Calibri" panose="020F0502020204030204" pitchFamily="34" charset="0"/>
                <a:cs typeface="Calibri" panose="020F0502020204030204" pitchFamily="34" charset="0"/>
              </a:rPr>
              <a:t>Minnesota law provides special protection for children under 18 and vulnerable adults. These laws, Minnesota Statutes sections 626.556 and 626.557, identify those who are mandated to report neglect or abuse of children under 18 and maltreatment of vulnerable adults. Faculty, student teachers or clinical participants, day care personnel, and others involved in education or services to children or vulnerable adults may be considered mandated reporters under both of these laws. Reports of abuse or neglect of a child or vulnerable adult, must be made to law enforcement or state or county social service agencies.</a:t>
            </a: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22906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fontAlgn="base">
              <a:buNone/>
            </a:pPr>
            <a:r>
              <a:rPr lang="en-US" sz="2400" b="1" dirty="0">
                <a:solidFill>
                  <a:srgbClr val="009F4D"/>
                </a:solidFill>
              </a:rPr>
              <a:t>Sexual Violence Policy</a:t>
            </a:r>
          </a:p>
          <a:p>
            <a:pPr marL="0" indent="0" fontAlgn="base">
              <a:buNone/>
            </a:pPr>
            <a:r>
              <a:rPr lang="en-US" dirty="0"/>
              <a:t>The </a:t>
            </a:r>
            <a:r>
              <a:rPr lang="en-US" b="1" u="sng" dirty="0"/>
              <a:t>1B.3 Policy </a:t>
            </a:r>
            <a:r>
              <a:rPr lang="en-US" dirty="0"/>
              <a:t>addresses:​</a:t>
            </a:r>
          </a:p>
          <a:p>
            <a:pPr fontAlgn="base"/>
            <a:r>
              <a:rPr lang="en-US" dirty="0"/>
              <a:t>Affirmative Consent​</a:t>
            </a:r>
          </a:p>
          <a:p>
            <a:pPr fontAlgn="base"/>
            <a:r>
              <a:rPr lang="en-US" dirty="0"/>
              <a:t>Sexual Violence​</a:t>
            </a:r>
          </a:p>
          <a:p>
            <a:pPr fontAlgn="base"/>
            <a:r>
              <a:rPr lang="en-US" dirty="0"/>
              <a:t>​Sexual Assault​</a:t>
            </a:r>
          </a:p>
          <a:p>
            <a:pPr fontAlgn="base"/>
            <a:r>
              <a:rPr lang="en-US" dirty="0"/>
              <a:t>Dating, intimate partner, and relationship violence </a:t>
            </a:r>
          </a:p>
          <a:p>
            <a:pPr fontAlgn="base"/>
            <a:r>
              <a:rPr lang="en-US" dirty="0"/>
              <a:t>Stalking </a:t>
            </a:r>
          </a:p>
          <a:p>
            <a:pPr fontAlgn="base"/>
            <a:r>
              <a:rPr lang="en-US" dirty="0"/>
              <a:t>Non-forcible sex acts </a:t>
            </a:r>
          </a:p>
          <a:p>
            <a:pPr fontAlgn="base"/>
            <a:r>
              <a:rPr lang="en-US" dirty="0"/>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a:bodyPr>
          <a:lstStyle/>
          <a:p>
            <a:pPr marL="0" indent="0">
              <a:buNone/>
            </a:pPr>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sz="2400" dirty="0"/>
              <a:t>An actual, attempted, or threatened sexual act with another person without that person’s affirmative consent. Sexual assault includes but is not limited to:</a:t>
            </a:r>
          </a:p>
          <a:p>
            <a:pPr marL="457200" indent="-457200" algn="l">
              <a:spcBef>
                <a:spcPts val="0"/>
              </a:spcBef>
              <a:spcAft>
                <a:spcPts val="0"/>
              </a:spcAft>
              <a:buFont typeface="+mj-lt"/>
              <a:buAutoNum type="arabicPeriod"/>
            </a:pPr>
            <a:r>
              <a:rPr lang="en-US" sz="2400" dirty="0"/>
              <a:t>Involvement without consent in any sexual act in which there is force, expressed or implied, or use of duress or deception upon the victim. </a:t>
            </a:r>
          </a:p>
          <a:p>
            <a:pPr marL="457200" indent="-457200" algn="l">
              <a:spcBef>
                <a:spcPts val="0"/>
              </a:spcBef>
              <a:spcAft>
                <a:spcPts val="0"/>
              </a:spcAft>
              <a:buFont typeface="+mj-lt"/>
              <a:buAutoNum type="arabicPeriod"/>
            </a:pPr>
            <a:r>
              <a:rPr lang="en-US" sz="2400" dirty="0"/>
              <a:t>Involvement in any sexual act when the victim is unable to give consent.</a:t>
            </a:r>
          </a:p>
          <a:p>
            <a:pPr marL="457200" indent="-457200" algn="l">
              <a:spcBef>
                <a:spcPts val="0"/>
              </a:spcBef>
              <a:spcAft>
                <a:spcPts val="0"/>
              </a:spcAft>
              <a:buFont typeface="+mj-lt"/>
              <a:buAutoNum type="arabicPeriod"/>
            </a:pPr>
            <a:r>
              <a:rPr lang="en-US" sz="2400" dirty="0"/>
              <a:t>Intentional and unwelcome touching of a person’s intimate parts (defined as primary genital area, groin, inner thigh, buttocks, or breast); or coercing, forcing, or attempting to coerce or force another to touch a person’s intimate parts.</a:t>
            </a:r>
          </a:p>
          <a:p>
            <a:pPr marL="457200" indent="-457200" algn="l">
              <a:spcBef>
                <a:spcPts val="0"/>
              </a:spcBef>
              <a:spcAft>
                <a:spcPts val="0"/>
              </a:spcAft>
              <a:buFont typeface="+mj-lt"/>
              <a:buAutoNum type="arabicPeriod"/>
            </a:pPr>
            <a:r>
              <a:rPr lang="en-US" sz="2400" dirty="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lstStyle/>
          <a:p>
            <a:pPr marL="0" indent="0">
              <a:buNone/>
            </a:pPr>
            <a:r>
              <a:rPr lang="en-US" dirty="0">
                <a:solidFill>
                  <a:srgbClr val="00B050"/>
                </a:solidFill>
              </a:rPr>
              <a:t>Dating, intimate partner, and relationship violence (DIRV)</a:t>
            </a:r>
          </a:p>
          <a:p>
            <a:r>
              <a:rPr lang="en-US" dirty="0"/>
              <a:t>Physical harm or abuse</a:t>
            </a:r>
          </a:p>
          <a:p>
            <a:r>
              <a:rPr lang="en-US" dirty="0"/>
              <a:t>Threats of physical harm or abuse</a:t>
            </a:r>
          </a:p>
          <a:p>
            <a:r>
              <a:rPr lang="en-US" dirty="0"/>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dirty="0">
                <a:solidFill>
                  <a:schemeClr val="tx2"/>
                </a:solidFill>
                <a:ea typeface="+mn-ea"/>
                <a:cs typeface="+mn-cs"/>
              </a:rPr>
              <a:t>Stalking</a:t>
            </a:r>
            <a:endParaRPr lang="en-US" sz="3200" dirty="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30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dirty="0"/>
              <a:t>Some examples: </a:t>
            </a:r>
          </a:p>
          <a:p>
            <a:r>
              <a:rPr lang="en-US" sz="2800" dirty="0"/>
              <a:t>Unwanted Phone Calls</a:t>
            </a:r>
          </a:p>
          <a:p>
            <a:r>
              <a:rPr lang="en-US" sz="2800" dirty="0"/>
              <a:t>Unwanted Voicemails</a:t>
            </a:r>
          </a:p>
          <a:p>
            <a:r>
              <a:rPr lang="en-US" sz="2800" dirty="0"/>
              <a:t>Unwanted Text Messages</a:t>
            </a:r>
          </a:p>
          <a:p>
            <a:r>
              <a:rPr lang="en-US" sz="2800" dirty="0"/>
              <a:t>Spying</a:t>
            </a:r>
          </a:p>
          <a:p>
            <a:r>
              <a:rPr lang="en-US" sz="2800" dirty="0"/>
              <a:t>Sending unwanted gifts</a:t>
            </a:r>
          </a:p>
          <a:p>
            <a:r>
              <a:rPr lang="en-US" sz="2800" dirty="0"/>
              <a:t>Letters </a:t>
            </a:r>
          </a:p>
          <a:p>
            <a:r>
              <a:rPr lang="en-US" sz="2800" dirty="0"/>
              <a:t>E-mails </a:t>
            </a:r>
          </a:p>
          <a:p>
            <a:r>
              <a:rPr lang="en-US" sz="2800" dirty="0"/>
              <a:t>Social media use</a:t>
            </a:r>
          </a:p>
          <a:p>
            <a:r>
              <a:rPr lang="en-US" sz="2800" dirty="0"/>
              <a:t>Showing up at a location</a:t>
            </a:r>
          </a:p>
          <a:p>
            <a:endParaRPr lang="en-US" dirty="0"/>
          </a:p>
          <a:p>
            <a:endParaRPr lang="en-US" dirty="0"/>
          </a:p>
        </p:txBody>
      </p:sp>
    </p:spTree>
    <p:extLst>
      <p:ext uri="{BB962C8B-B14F-4D97-AF65-F5344CB8AC3E}">
        <p14:creationId xmlns:p14="http://schemas.microsoft.com/office/powerpoint/2010/main" val="380741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dirty="0"/>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EBA872-0F37-1A3A-308B-EE02D00002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Retaliation Prohibition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Retaliation is prohibited at Minnesota State. </a:t>
            </a:r>
          </a:p>
          <a:p>
            <a:pPr marL="0" indent="0">
              <a:buNone/>
            </a:pPr>
            <a:r>
              <a:rPr lang="en-US" altLang="en-US" dirty="0"/>
              <a:t>Actions by a student or employee intended as retaliation, reprisal, or intimidation against an individual for making a complaint or participating in any way in a report or investigation under the 1B.3 policy</a:t>
            </a:r>
            <a:endParaRPr lang="en-US" dirty="0"/>
          </a:p>
        </p:txBody>
      </p:sp>
    </p:spTree>
    <p:extLst>
      <p:ext uri="{BB962C8B-B14F-4D97-AF65-F5344CB8AC3E}">
        <p14:creationId xmlns:p14="http://schemas.microsoft.com/office/powerpoint/2010/main" val="302303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1B.3.1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Response to Sexual Violence and Title IX Sexual Harassment</a:t>
            </a:r>
          </a:p>
          <a:p>
            <a:r>
              <a:rPr lang="en-US" altLang="en-US" dirty="0">
                <a:solidFill>
                  <a:schemeClr val="tx1">
                    <a:lumMod val="85000"/>
                    <a:lumOff val="15000"/>
                  </a:schemeClr>
                </a:solidFill>
              </a:rPr>
              <a:t>Reporting Sexual Violence</a:t>
            </a:r>
          </a:p>
          <a:p>
            <a:pPr lvl="1">
              <a:lnSpc>
                <a:spcPct val="90000"/>
              </a:lnSpc>
            </a:pPr>
            <a:r>
              <a:rPr lang="en-US" altLang="en-US" dirty="0"/>
              <a:t>Prompt reporting is encouraged</a:t>
            </a:r>
          </a:p>
          <a:p>
            <a:pPr lvl="1">
              <a:lnSpc>
                <a:spcPct val="90000"/>
              </a:lnSpc>
            </a:pPr>
            <a:r>
              <a:rPr lang="en-US" altLang="en-US" dirty="0"/>
              <a:t>Assistance in reporting: law enforcement, local services, campus Title IX Coordinator</a:t>
            </a:r>
          </a:p>
          <a:p>
            <a:pPr lvl="1">
              <a:lnSpc>
                <a:spcPct val="90000"/>
              </a:lnSpc>
            </a:pPr>
            <a:r>
              <a:rPr lang="en-US" altLang="en-US" dirty="0"/>
              <a:t>Campus security authorities, supervisors, advisors </a:t>
            </a:r>
            <a:r>
              <a:rPr lang="en-US" altLang="en-US" b="1" u="sng" dirty="0">
                <a:solidFill>
                  <a:schemeClr val="accent2"/>
                </a:solidFill>
              </a:rPr>
              <a:t>must</a:t>
            </a:r>
            <a:r>
              <a:rPr lang="en-US" altLang="en-US" b="1" dirty="0"/>
              <a:t> </a:t>
            </a:r>
            <a:r>
              <a:rPr lang="en-US" altLang="en-US" dirty="0"/>
              <a:t>report incidents</a:t>
            </a:r>
          </a:p>
        </p:txBody>
      </p:sp>
    </p:spTree>
    <p:extLst>
      <p:ext uri="{BB962C8B-B14F-4D97-AF65-F5344CB8AC3E}">
        <p14:creationId xmlns:p14="http://schemas.microsoft.com/office/powerpoint/2010/main" val="11110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dirty="0"/>
              <a:t>Safe and inclusive campus communities</a:t>
            </a:r>
          </a:p>
          <a:p>
            <a:r>
              <a:rPr lang="en-US" dirty="0"/>
              <a:t>Nondiscrimination and Bias Incidents</a:t>
            </a:r>
          </a:p>
          <a:p>
            <a:r>
              <a:rPr lang="en-US" dirty="0"/>
              <a:t>Confidence in the process</a:t>
            </a:r>
          </a:p>
          <a:p>
            <a:r>
              <a:rPr lang="en-US" dirty="0"/>
              <a:t>Inquiry vs. investigation</a:t>
            </a:r>
          </a:p>
          <a:p>
            <a:endParaRPr lang="en-US" dirty="0"/>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dirty="0"/>
              <a:t>All </a:t>
            </a:r>
            <a:r>
              <a:rPr lang="en-US" sz="2400" b="1" dirty="0"/>
              <a:t>students</a:t>
            </a:r>
            <a:r>
              <a:rPr lang="en-US" sz="2400" dirty="0"/>
              <a:t> (applied, admitted, or enrolled; has a continued relationship with the institution; or lives on campus)</a:t>
            </a:r>
          </a:p>
          <a:p>
            <a:pPr marL="342900" indent="-342900"/>
            <a:r>
              <a:rPr lang="en-US" sz="2400" dirty="0"/>
              <a:t>And </a:t>
            </a:r>
            <a:r>
              <a:rPr lang="en-US" sz="2400" b="1" dirty="0"/>
              <a:t>employees</a:t>
            </a:r>
            <a:r>
              <a:rPr lang="en-US" sz="2400" dirty="0"/>
              <a:t> (including student workers)</a:t>
            </a:r>
          </a:p>
          <a:p>
            <a:pPr marL="342900" indent="-342900"/>
            <a:r>
              <a:rPr lang="en-US" sz="2400" dirty="0"/>
              <a:t>On </a:t>
            </a:r>
            <a:r>
              <a:rPr lang="en-US" sz="2400" b="1" dirty="0"/>
              <a:t>campus</a:t>
            </a:r>
            <a:r>
              <a:rPr lang="en-US" sz="2400" dirty="0"/>
              <a:t> </a:t>
            </a:r>
            <a:r>
              <a:rPr lang="en-US" sz="2400" b="1" dirty="0"/>
              <a:t>property*</a:t>
            </a:r>
            <a:r>
              <a:rPr lang="en-US" sz="2400" dirty="0"/>
              <a:t> (owned, leased, or under the primary control of the institution)</a:t>
            </a:r>
          </a:p>
          <a:p>
            <a:pPr marL="342900" indent="-342900"/>
            <a:r>
              <a:rPr lang="en-US" sz="2400" dirty="0"/>
              <a:t>Within </a:t>
            </a:r>
            <a:r>
              <a:rPr lang="en-US" sz="2400" b="1" dirty="0"/>
              <a:t>educational programs and activities </a:t>
            </a:r>
            <a:r>
              <a:rPr lang="en-US" sz="2400" dirty="0"/>
              <a:t>(substantial control by institution: courses, housing, dining areas, bookstore, events, activities, etc.)</a:t>
            </a:r>
          </a:p>
          <a:p>
            <a:pPr marL="342900" indent="-342900"/>
            <a:r>
              <a:rPr lang="en-US" sz="2400" dirty="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Sex-based Harassment</a:t>
            </a:r>
          </a:p>
        </p:txBody>
      </p:sp>
      <p:sp>
        <p:nvSpPr>
          <p:cNvPr id="2" name="Content Placeholder 1"/>
          <p:cNvSpPr>
            <a:spLocks noGrp="1"/>
          </p:cNvSpPr>
          <p:nvPr>
            <p:ph idx="1"/>
          </p:nvPr>
        </p:nvSpPr>
        <p:spPr/>
        <p:txBody>
          <a:bodyPr>
            <a:normAutofit fontScale="92500"/>
          </a:bodyPr>
          <a:lstStyle/>
          <a:p>
            <a:pPr marL="457200">
              <a:buSzPct val="85000"/>
            </a:pPr>
            <a:r>
              <a:rPr lang="en-US" altLang="en-US" dirty="0"/>
              <a:t>For purposes of Title IX, sexual harassment means conduct on the basis of sex that occurs in a college or university’s program or activity in the United States that satisfies one or more of the following:</a:t>
            </a:r>
          </a:p>
          <a:p>
            <a:pPr lvl="1">
              <a:buSzPct val="85000"/>
            </a:pPr>
            <a:r>
              <a:rPr lang="en-US" altLang="en-US" dirty="0"/>
              <a:t>Quid pro quo. An employee of the college or university conditioning the provision of an aid, benefit, or service of the recipient on an individual’s participation in unwelcome sexual conduct.</a:t>
            </a:r>
          </a:p>
          <a:p>
            <a:pPr lvl="1">
              <a:buSzPct val="85000"/>
            </a:pPr>
            <a:r>
              <a:rPr lang="en-US" altLang="en-US" dirty="0"/>
              <a:t>Hostile environment. Unwelcome conduct determined by a reasonable person to be so severe, pervasive and objectively offensive that it effectively denies a person equal access to the college or university’s education program or activity; or</a:t>
            </a:r>
          </a:p>
          <a:p>
            <a:pPr lvl="1">
              <a:buSzPct val="85000"/>
            </a:pPr>
            <a:r>
              <a:rPr lang="en-US" altLang="en-US" dirty="0"/>
              <a:t>Sexual assault; dating, intimate partner, and relationship violence; and stalking as defined in Policy 1B.3</a:t>
            </a:r>
            <a:endParaRPr lang="en-US" dirty="0"/>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02060"/>
                </a:solidFill>
                <a:effectLst/>
                <a:uLnTx/>
                <a:uFillTx/>
                <a:latin typeface="+mn-lt"/>
                <a:ea typeface="+mn-ea"/>
                <a:cs typeface="+mn-cs"/>
              </a:rPr>
              <a:t>Informal Resolution</a:t>
            </a:r>
            <a:r>
              <a:rPr kumimoji="0" lang="en-US" sz="4000" b="1" i="0" u="none" strike="noStrike" kern="1200" cap="none" spc="0" normalizeH="0" noProof="0" dirty="0">
                <a:ln>
                  <a:noFill/>
                </a:ln>
                <a:solidFill>
                  <a:srgbClr val="002060"/>
                </a:solidFill>
                <a:effectLst/>
                <a:uLnTx/>
                <a:uFillTx/>
                <a:latin typeface="+mn-lt"/>
                <a:ea typeface="+mn-ea"/>
                <a:cs typeface="+mn-cs"/>
              </a:rPr>
              <a:t> (1B.3.1)</a:t>
            </a:r>
            <a:endParaRPr kumimoji="0" lang="en-US" sz="40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dirty="0"/>
              <a:t>Subpart A. </a:t>
            </a:r>
            <a:r>
              <a:rPr lang="en-US" dirty="0"/>
              <a:t>Informal resolution. A college or university may offer an informal resolution process if a formal complaint is filed and after providing both parties a notice of allegations. The parties must </a:t>
            </a:r>
            <a:r>
              <a:rPr lang="en-US" b="1" dirty="0"/>
              <a:t>voluntarily</a:t>
            </a:r>
            <a:r>
              <a:rPr lang="en-US" dirty="0"/>
              <a:t> </a:t>
            </a:r>
            <a:r>
              <a:rPr lang="en-US" b="1" dirty="0"/>
              <a:t>consent, in writing, to the informal resolution process</a:t>
            </a:r>
            <a:r>
              <a:rPr lang="en-US" dirty="0"/>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dirty="0">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767726727"/>
              </p:ext>
            </p:extLst>
          </p:nvPr>
        </p:nvGraphicFramePr>
        <p:xfrm>
          <a:off x="838200" y="1447800"/>
          <a:ext cx="10515600" cy="4889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1.B.1.2 Procedure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dirty="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1.B.4 Policy </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1.C.0.2 Procedure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1.C.0.1 Procedure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1.C.2 Policy </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dirty="0"/>
              <a:t>Federal and State </a:t>
            </a:r>
            <a:br>
              <a:rPr lang="en-US" dirty="0"/>
            </a:br>
            <a:r>
              <a:rPr lang="en-US" dirty="0"/>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dirty="0"/>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dirty="0">
                <a:solidFill>
                  <a:srgbClr val="00B050"/>
                </a:solidFill>
              </a:rPr>
              <a:t>Adopting Board Policies and System Procedures</a:t>
            </a:r>
          </a:p>
          <a:p>
            <a:pPr marL="457200"/>
            <a:r>
              <a:rPr lang="en-US" dirty="0"/>
              <a:t>Board Policy 1B.1 Equal Opportunity and Nondiscrimination in Employment and Education</a:t>
            </a:r>
          </a:p>
          <a:p>
            <a:pPr marL="457200"/>
            <a:r>
              <a:rPr lang="en-US" dirty="0"/>
              <a:t>Board Policy 1B.3 Sexual Violence </a:t>
            </a:r>
          </a:p>
          <a:p>
            <a:pPr marL="457200"/>
            <a:r>
              <a:rPr lang="en-US" dirty="0"/>
              <a:t>System Procedure 1B.1.1 Investigation and Resolution</a:t>
            </a:r>
          </a:p>
          <a:p>
            <a:pPr marL="457200"/>
            <a:r>
              <a:rPr lang="en-US" dirty="0"/>
              <a:t>System Procedure 1B.3.1 Response to Sexual Violence and Title IX Harassment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dirty="0">
                <a:solidFill>
                  <a:srgbClr val="0C2340"/>
                </a:solidFill>
                <a:latin typeface="+mn-lt"/>
                <a:ea typeface="+mn-ea"/>
                <a:cs typeface="+mn-cs"/>
              </a:rPr>
              <a:t>Roles in the Investigation Process</a:t>
            </a:r>
            <a:endParaRPr lang="en-US" sz="4000" b="1" dirty="0">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dirty="0">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dirty="0"/>
              <a:t>Completed training provided by the system office within the past three years.</a:t>
            </a:r>
          </a:p>
          <a:p>
            <a:pPr marL="457200"/>
            <a:r>
              <a:rPr lang="en-US" altLang="en-US" dirty="0"/>
              <a:t>Is designated by the president or chancellor to be primarily responsible for conducting an initial inquiry,</a:t>
            </a:r>
          </a:p>
          <a:p>
            <a:pPr marL="457200"/>
            <a:r>
              <a:rPr lang="en-US" altLang="en-US" dirty="0"/>
              <a:t>Determines whether to offer informal resolution,</a:t>
            </a:r>
          </a:p>
          <a:p>
            <a:pPr marL="457200"/>
            <a:r>
              <a:rPr lang="en-US" altLang="en-US" dirty="0"/>
              <a:t>Determines whether to proceed with an investigation under 1B.1 procedure, and</a:t>
            </a:r>
          </a:p>
          <a:p>
            <a:pPr marL="457200"/>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dirty="0"/>
              <a:t>Has completed training by the system office within the past three years for 1B.1.1 and past 12 months for 1B.3.1, </a:t>
            </a:r>
          </a:p>
          <a:p>
            <a:pPr marL="457200"/>
            <a:r>
              <a:rPr lang="en-US" dirty="0"/>
              <a:t>Is designated by the designated officer to conduct an inquiry, investigate or coordinate the investigation of reports/complaints of discrimination, harassment, and retaliation as defined by Board Policy in accordance with the procedure,</a:t>
            </a:r>
          </a:p>
          <a:p>
            <a:pPr marL="457200"/>
            <a:r>
              <a:rPr lang="en-US" dirty="0"/>
              <a:t>Determines or recommends whether to proceed with an investigation under this procedure,</a:t>
            </a:r>
          </a:p>
          <a:p>
            <a:pPr marL="457200"/>
            <a:r>
              <a:rPr lang="en-US" dirty="0"/>
              <a:t>Prepares investigation reports, and</a:t>
            </a:r>
          </a:p>
          <a:p>
            <a:pPr marL="457200"/>
            <a:r>
              <a:rPr lang="en-US" dirty="0"/>
              <a:t>May be the Designated Officer or Title IX Coordinator.</a:t>
            </a:r>
          </a:p>
          <a:p>
            <a:pPr marL="0" indent="0">
              <a:buNone/>
            </a:pPr>
            <a:endParaRPr lang="en-US" dirty="0"/>
          </a:p>
        </p:txBody>
      </p:sp>
    </p:spTree>
    <p:extLst>
      <p:ext uri="{BB962C8B-B14F-4D97-AF65-F5344CB8AC3E}">
        <p14:creationId xmlns:p14="http://schemas.microsoft.com/office/powerpoint/2010/main" val="1030668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dirty="0"/>
              <a:t>Writes investigation report with organized attachments</a:t>
            </a:r>
          </a:p>
          <a:p>
            <a:pPr marL="457200"/>
            <a:r>
              <a:rPr lang="en-US" altLang="en-US" dirty="0"/>
              <a:t>Outlines facts in the investigative report based on information collected through the interview process and review of gathered documents</a:t>
            </a:r>
          </a:p>
          <a:p>
            <a:pPr marL="457200"/>
            <a:r>
              <a:rPr lang="en-US" altLang="en-US" dirty="0"/>
              <a:t>Primary person to ensure process moves forward through the investigation steps</a:t>
            </a:r>
          </a:p>
          <a:p>
            <a:pPr marL="457200"/>
            <a:r>
              <a:rPr lang="en-US" altLang="en-US" dirty="0"/>
              <a:t>Handles all data in accordance with applicable federal and state privacy laws, </a:t>
            </a:r>
            <a:r>
              <a:rPr lang="en-US" dirty="0"/>
              <a:t>consulting with the campus Data Practices Officer when necessary</a:t>
            </a:r>
            <a:endParaRPr lang="en-US" altLang="en-US" dirty="0"/>
          </a:p>
          <a:p>
            <a:pPr marL="457200"/>
            <a:r>
              <a:rPr lang="en-US" altLang="en-US" dirty="0"/>
              <a:t>Provides all investigation materials to the Designated Officer or Title IX Coordinator for recordkeeping</a:t>
            </a:r>
          </a:p>
        </p:txBody>
      </p:sp>
    </p:spTree>
    <p:extLst>
      <p:ext uri="{BB962C8B-B14F-4D97-AF65-F5344CB8AC3E}">
        <p14:creationId xmlns:p14="http://schemas.microsoft.com/office/powerpoint/2010/main" val="17868121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dirty="0">
                <a:ln>
                  <a:noFill/>
                </a:ln>
                <a:solidFill>
                  <a:schemeClr val="tx2"/>
                </a:solidFill>
                <a:effectLst/>
                <a:uLnTx/>
                <a:uFillTx/>
                <a:latin typeface="+mn-lt"/>
                <a:ea typeface="+mn-ea"/>
                <a:cs typeface="+mn-cs"/>
              </a:rPr>
              <a:t>Role of the Process Advisor (Title IX)</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dirty="0"/>
              <a:t>Provide information by helping students understand their rights and responsibilities under the policy, procedure, and student code of conduct.</a:t>
            </a:r>
          </a:p>
          <a:p>
            <a:pPr marL="457200"/>
            <a:r>
              <a:rPr lang="en-US" dirty="0"/>
              <a:t>Provide assistance by aiding students in organizing their information to be used during an investigation and reviewing materials shared through the investigation process.</a:t>
            </a:r>
          </a:p>
          <a:p>
            <a:pPr marL="457200"/>
            <a:r>
              <a:rPr lang="en-US" dirty="0"/>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dirty="0"/>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dirty="0">
                <a:solidFill>
                  <a:srgbClr val="000000"/>
                </a:solidFill>
              </a:rPr>
              <a:t>Provides enough information for the decision-maker to make a reasoned decision about whether policy has been violated</a:t>
            </a:r>
          </a:p>
          <a:p>
            <a:pPr>
              <a:defRPr/>
            </a:pPr>
            <a:r>
              <a:rPr lang="en-US" sz="3000" dirty="0">
                <a:solidFill>
                  <a:srgbClr val="000000"/>
                </a:solidFill>
              </a:rPr>
              <a:t>Maintains integrity of process</a:t>
            </a:r>
          </a:p>
          <a:p>
            <a:pPr lvl="1">
              <a:buFont typeface="Courier New" panose="02070309020205020404" pitchFamily="49" charset="0"/>
              <a:buChar char="o"/>
              <a:defRPr/>
            </a:pPr>
            <a:r>
              <a:rPr lang="en-US" sz="2200" dirty="0">
                <a:solidFill>
                  <a:srgbClr val="000000"/>
                </a:solidFill>
              </a:rPr>
              <a:t>Timely </a:t>
            </a:r>
          </a:p>
          <a:p>
            <a:pPr lvl="1">
              <a:buFont typeface="Courier New" panose="02070309020205020404" pitchFamily="49" charset="0"/>
              <a:buChar char="o"/>
              <a:defRPr/>
            </a:pPr>
            <a:r>
              <a:rPr lang="en-US" sz="2200" dirty="0">
                <a:solidFill>
                  <a:srgbClr val="000000"/>
                </a:solidFill>
              </a:rPr>
              <a:t>Fair to both parties</a:t>
            </a:r>
          </a:p>
          <a:p>
            <a:pPr lvl="1">
              <a:buFont typeface="Courier New" panose="02070309020205020404" pitchFamily="49" charset="0"/>
              <a:buChar char="o"/>
              <a:defRPr/>
            </a:pPr>
            <a:r>
              <a:rPr lang="en-US" sz="2200" dirty="0">
                <a:solidFill>
                  <a:srgbClr val="000000"/>
                </a:solidFill>
              </a:rPr>
              <a:t>Provide confidentiality as required by law</a:t>
            </a:r>
          </a:p>
          <a:p>
            <a:pPr lvl="1">
              <a:buFont typeface="Courier New" panose="02070309020205020404" pitchFamily="49" charset="0"/>
              <a:buChar char="o"/>
              <a:defRPr/>
            </a:pPr>
            <a:r>
              <a:rPr lang="en-US" sz="2200" dirty="0">
                <a:solidFill>
                  <a:srgbClr val="000000"/>
                </a:solidFill>
              </a:rPr>
              <a:t>Thorough</a:t>
            </a:r>
          </a:p>
          <a:p>
            <a:pPr lvl="1">
              <a:buFont typeface="Courier New" panose="02070309020205020404" pitchFamily="49" charset="0"/>
              <a:buChar char="o"/>
              <a:defRPr/>
            </a:pPr>
            <a:r>
              <a:rPr lang="en-US" sz="2200" dirty="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dirty="0"/>
              <a:t>Completed decisionmaker training provided by the system office within the past three years </a:t>
            </a:r>
            <a:r>
              <a:rPr lang="en-US" dirty="0"/>
              <a:t>and past 12 months for 1B.3.1</a:t>
            </a:r>
            <a:r>
              <a:rPr lang="en-US" altLang="en-US" dirty="0"/>
              <a:t>, </a:t>
            </a:r>
          </a:p>
          <a:p>
            <a:pPr marL="457200"/>
            <a:r>
              <a:rPr lang="en-US" altLang="en-US" dirty="0"/>
              <a:t>Is designated by the president or chancellor to review investigation reports, </a:t>
            </a:r>
          </a:p>
          <a:p>
            <a:pPr marL="457200"/>
            <a:r>
              <a:rPr lang="en-US" altLang="en-US" dirty="0"/>
              <a:t>Determines whether Board Policy 1B.1 or 1B.3 has been violated based upon the investigation, and </a:t>
            </a:r>
          </a:p>
          <a:p>
            <a:pPr marL="457200"/>
            <a:r>
              <a:rPr lang="en-US" altLang="en-US" dirty="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dirty="0"/>
              <a:t>Determines whether there is any real or perceived conflict of interest</a:t>
            </a:r>
          </a:p>
          <a:p>
            <a:pPr marL="457200"/>
            <a:r>
              <a:rPr lang="en-US" dirty="0"/>
              <a:t>Makes sure the investigator has complied with Minnesota State procedures</a:t>
            </a:r>
          </a:p>
          <a:p>
            <a:pPr marL="457200"/>
            <a:r>
              <a:rPr lang="en-US" dirty="0"/>
              <a:t>Receives and reviews the investigation report</a:t>
            </a:r>
          </a:p>
          <a:p>
            <a:pPr marL="457200"/>
            <a:r>
              <a:rPr lang="en-US" dirty="0"/>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is generally considered </a:t>
            </a:r>
            <a:r>
              <a:rPr lang="en-US" b="1"/>
              <a:t>relevant</a:t>
            </a:r>
            <a:r>
              <a:rPr lang="en-US"/>
              <a:t> when it helps determine:</a:t>
            </a:r>
          </a:p>
          <a:p>
            <a:pPr lvl="1"/>
            <a:r>
              <a:rPr lang="en-US"/>
              <a:t>Whether the Respondent violated policy, and/or</a:t>
            </a:r>
          </a:p>
          <a:p>
            <a:pPr lvl="1"/>
            <a:r>
              <a:rPr lang="en-US"/>
              <a:t>The credibility of any evidence, including a party or witness statement</a:t>
            </a:r>
          </a:p>
          <a:p>
            <a:pPr marL="457200"/>
            <a:r>
              <a:rPr lang="en-US"/>
              <a:t>The Investigator initially evaluated relevance, but the DM ultimately decides</a:t>
            </a:r>
          </a:p>
          <a:p>
            <a:r>
              <a:rPr lang="en-US"/>
              <a:t>All relevant evidence must be objectively evaluated and considered</a:t>
            </a:r>
          </a:p>
          <a:p>
            <a:pPr lvl="1"/>
            <a:r>
              <a:rPr lang="en-US" b="1"/>
              <a:t>Inculpatory</a:t>
            </a:r>
            <a:r>
              <a:rPr lang="en-US"/>
              <a:t>: tending to suggest a finding of responsibility</a:t>
            </a:r>
          </a:p>
          <a:p>
            <a:pPr lvl="1"/>
            <a:r>
              <a:rPr lang="en-US" b="1"/>
              <a:t>Exculpatory</a:t>
            </a:r>
            <a:r>
              <a:rPr lang="en-US"/>
              <a:t>: tending to suggest a finding of not responsible</a:t>
            </a:r>
          </a:p>
          <a:p>
            <a:pPr marL="457200"/>
            <a:r>
              <a:rPr lang="en-US"/>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of the </a:t>
            </a:r>
            <a:r>
              <a:rPr lang="en-US" b="1"/>
              <a:t>Complainant’s sexual predisposition </a:t>
            </a:r>
            <a:r>
              <a:rPr lang="en-US"/>
              <a:t>is never relevant</a:t>
            </a:r>
          </a:p>
          <a:p>
            <a:pPr marL="457200"/>
            <a:r>
              <a:rPr lang="en-US"/>
              <a:t>Evidence of the </a:t>
            </a:r>
            <a:r>
              <a:rPr lang="en-US" b="1"/>
              <a:t>Complainant’s prior sexual behavior </a:t>
            </a:r>
            <a:r>
              <a:rPr lang="en-US"/>
              <a:t>is not relevant except:</a:t>
            </a:r>
          </a:p>
          <a:p>
            <a:pPr lvl="1"/>
            <a:r>
              <a:rPr lang="en-US"/>
              <a:t>If offered to prove that someone other than the Respondent committed the alleged conduct; or</a:t>
            </a:r>
          </a:p>
          <a:p>
            <a:pPr lvl="1"/>
            <a:r>
              <a:rPr lang="en-US"/>
              <a:t>Specific incidents of the Complainant’s prior sexual behavior with respect to the Respondent offered to prove consent</a:t>
            </a:r>
          </a:p>
          <a:p>
            <a:r>
              <a:rPr lang="en-US"/>
              <a:t>Exclusions apply even if admitted or introduced by the Complainant</a:t>
            </a:r>
          </a:p>
          <a:p>
            <a:pPr marL="457200"/>
            <a:r>
              <a:rPr lang="en-US"/>
              <a:t>Exclusions do </a:t>
            </a:r>
            <a:r>
              <a:rPr lang="en-US" b="1"/>
              <a:t>not</a:t>
            </a:r>
            <a:r>
              <a:rPr lang="en-US"/>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dirty="0"/>
              <a:t>Decisionmaker recommends discipline for a policy violation finding</a:t>
            </a:r>
          </a:p>
          <a:p>
            <a:pPr marL="457200"/>
            <a:r>
              <a:rPr lang="en-US" dirty="0"/>
              <a:t>For students: Decisionmaker may consult with student conduct folks on campus to recommend sanctions or outcomes</a:t>
            </a:r>
          </a:p>
          <a:p>
            <a:pPr marL="457200"/>
            <a:r>
              <a:rPr lang="en-US" dirty="0"/>
              <a:t>For employees: Decisionmaker informs Human Resources of finding; relevant CBA followed</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dirty="0">
                <a:solidFill>
                  <a:srgbClr val="00B050"/>
                </a:solidFill>
              </a:rPr>
              <a:t>Equal opportunity and nondiscrimination in employment and education </a:t>
            </a:r>
          </a:p>
          <a:p>
            <a:r>
              <a:rPr lang="en-US" dirty="0"/>
              <a:t>Equal opportunity for students and staff</a:t>
            </a:r>
          </a:p>
          <a:p>
            <a:r>
              <a:rPr lang="en-US" dirty="0"/>
              <a:t>Nondiscrimination</a:t>
            </a:r>
          </a:p>
          <a:p>
            <a:r>
              <a:rPr lang="en-US" dirty="0"/>
              <a:t>Protected Classes</a:t>
            </a:r>
          </a:p>
          <a:p>
            <a:r>
              <a:rPr lang="en-US" dirty="0"/>
              <a:t>Discrimination </a:t>
            </a:r>
          </a:p>
          <a:p>
            <a:r>
              <a:rPr lang="en-US" dirty="0"/>
              <a:t>Harassment</a:t>
            </a:r>
          </a:p>
          <a:p>
            <a:pPr lvl="1"/>
            <a:r>
              <a:rPr lang="en-US" dirty="0"/>
              <a:t>Discriminatory harassment</a:t>
            </a:r>
          </a:p>
          <a:p>
            <a:pPr lvl="1"/>
            <a:r>
              <a:rPr lang="en-US" dirty="0"/>
              <a:t>Sexual harassment</a:t>
            </a:r>
          </a:p>
          <a:p>
            <a:r>
              <a:rPr lang="en-US" dirty="0"/>
              <a:t>Consensual relationships</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dirty="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dirty="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dirty="0"/>
              <a:t>Prompt</a:t>
            </a:r>
          </a:p>
          <a:p>
            <a:pPr eaLnBrk="1" hangingPunct="1"/>
            <a:r>
              <a:rPr lang="en-US" altLang="en-US" dirty="0"/>
              <a:t>Equitable</a:t>
            </a:r>
          </a:p>
          <a:p>
            <a:pPr eaLnBrk="1" hangingPunct="1"/>
            <a:r>
              <a:rPr lang="en-US" altLang="en-US" dirty="0"/>
              <a:t>Stop (as well as prevent and remedy – might be more global and less-case specific pieces for the college or university to consider)</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dirty="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Process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Complainant and Respondent have right to appeal decision</a:t>
            </a:r>
          </a:p>
          <a:p>
            <a:r>
              <a:rPr lang="en-US" dirty="0"/>
              <a:t>Appeal timeframe: 10 business days</a:t>
            </a:r>
          </a:p>
          <a:p>
            <a:r>
              <a:rPr lang="en-US" dirty="0"/>
              <a:t>Grounds for appeal</a:t>
            </a:r>
          </a:p>
          <a:p>
            <a:pPr lvl="1"/>
            <a:r>
              <a:rPr lang="en-US" dirty="0"/>
              <a:t>Procedural irregularity, affected decision</a:t>
            </a:r>
          </a:p>
          <a:p>
            <a:pPr lvl="1"/>
            <a:r>
              <a:rPr lang="en-US" dirty="0"/>
              <a:t>New evidence, not reasonably available before</a:t>
            </a:r>
          </a:p>
          <a:p>
            <a:pPr lvl="1"/>
            <a:r>
              <a:rPr lang="en-US" dirty="0"/>
              <a:t>Conflict of interest or bias</a:t>
            </a:r>
          </a:p>
          <a:p>
            <a:pPr lvl="1"/>
            <a:r>
              <a:rPr lang="en-US" dirty="0"/>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dirty="0"/>
              <a:t>Appeal decision timeframe </a:t>
            </a:r>
          </a:p>
          <a:p>
            <a:pPr marL="457200"/>
            <a:r>
              <a:rPr lang="en-US" dirty="0"/>
              <a:t>Decision notification</a:t>
            </a:r>
          </a:p>
          <a:p>
            <a:pPr marL="457200"/>
            <a:r>
              <a:rPr lang="en-US" altLang="en-US" dirty="0"/>
              <a:t>The decision on appeal is final under 1B.1.1 Procedure</a:t>
            </a:r>
          </a:p>
          <a:p>
            <a:pPr marL="457200"/>
            <a:r>
              <a:rPr lang="en-US" altLang="en-US" dirty="0"/>
              <a:t>Disciplinary action imposed on a member of a collective bargaining unit is processed in accordance with that agreement</a:t>
            </a:r>
          </a:p>
          <a:p>
            <a:pPr marL="457200"/>
            <a:r>
              <a:rPr lang="en-US" dirty="0"/>
              <a:t>Filing an appeal concerning a report against a college/university president</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pPr marL="457200"/>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dirty="0"/>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dirty="0"/>
              <a:t>Harassment and discrimination are prohibited based on:</a:t>
            </a:r>
          </a:p>
          <a:p>
            <a:r>
              <a:rPr lang="en-US" altLang="en-US" sz="2400" dirty="0"/>
              <a:t>Race</a:t>
            </a:r>
          </a:p>
          <a:p>
            <a:r>
              <a:rPr lang="en-US" altLang="en-US" sz="2400" dirty="0"/>
              <a:t>Creed 	</a:t>
            </a:r>
          </a:p>
          <a:p>
            <a:r>
              <a:rPr lang="en-US" altLang="en-US" sz="2400" dirty="0"/>
              <a:t>Age</a:t>
            </a:r>
          </a:p>
          <a:p>
            <a:r>
              <a:rPr lang="en-US" altLang="en-US" sz="2400" dirty="0"/>
              <a:t>Disability</a:t>
            </a:r>
          </a:p>
          <a:p>
            <a:r>
              <a:rPr lang="en-US" altLang="en-US" sz="2400" dirty="0"/>
              <a:t>Sexual Orientation</a:t>
            </a:r>
          </a:p>
          <a:p>
            <a:r>
              <a:rPr lang="en-US" altLang="en-US" sz="2400" dirty="0"/>
              <a:t>Gender Expression </a:t>
            </a:r>
          </a:p>
          <a:p>
            <a:r>
              <a:rPr lang="en-US" altLang="en-US" sz="2400" dirty="0"/>
              <a:t>Familial Status 	</a:t>
            </a:r>
          </a:p>
          <a:p>
            <a:r>
              <a:rPr lang="en-US" altLang="en-US" sz="2400" dirty="0"/>
              <a:t>Sex </a:t>
            </a:r>
            <a:r>
              <a:rPr lang="en-US" sz="2400" dirty="0"/>
              <a:t>(including pregnancy, child birth, and related medical conditions)</a:t>
            </a:r>
            <a:endParaRPr lang="en-US" altLang="en-US" sz="2400" dirty="0"/>
          </a:p>
          <a:p>
            <a:r>
              <a:rPr lang="en-US" altLang="en-US" sz="2400" dirty="0"/>
              <a:t>Status with regard to Public Assistance</a:t>
            </a:r>
          </a:p>
          <a:p>
            <a:r>
              <a:rPr lang="en-US" altLang="en-US" sz="2400" dirty="0"/>
              <a:t>Membership or activity in a local human rights commission</a:t>
            </a:r>
            <a:endParaRPr lang="en-US" dirty="0"/>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dirty="0"/>
              <a:t>Color</a:t>
            </a:r>
          </a:p>
          <a:p>
            <a:pPr>
              <a:lnSpc>
                <a:spcPct val="80000"/>
              </a:lnSpc>
            </a:pPr>
            <a:r>
              <a:rPr lang="en-US" sz="1900" dirty="0"/>
              <a:t>Religion</a:t>
            </a:r>
          </a:p>
          <a:p>
            <a:pPr>
              <a:lnSpc>
                <a:spcPct val="80000"/>
              </a:lnSpc>
            </a:pPr>
            <a:r>
              <a:rPr lang="en-US" sz="1900" dirty="0"/>
              <a:t>National Origin</a:t>
            </a:r>
          </a:p>
          <a:p>
            <a:pPr>
              <a:lnSpc>
                <a:spcPct val="80000"/>
              </a:lnSpc>
            </a:pPr>
            <a:r>
              <a:rPr lang="en-US" sz="1900" dirty="0"/>
              <a:t>Marital Status</a:t>
            </a:r>
          </a:p>
          <a:p>
            <a:pPr>
              <a:lnSpc>
                <a:spcPct val="80000"/>
              </a:lnSpc>
            </a:pPr>
            <a:r>
              <a:rPr lang="en-US" sz="1900" dirty="0"/>
              <a:t>Gender Identity</a:t>
            </a:r>
          </a:p>
          <a:p>
            <a:pPr>
              <a:lnSpc>
                <a:spcPct val="80000"/>
              </a:lnSpc>
            </a:pPr>
            <a:r>
              <a:rPr lang="en-US" altLang="en-US" sz="1900" dirty="0"/>
              <a:t>Veteran Status</a:t>
            </a:r>
          </a:p>
          <a:p>
            <a:pPr>
              <a:lnSpc>
                <a:spcPct val="80000"/>
              </a:lnSpc>
            </a:pPr>
            <a:r>
              <a:rPr lang="en-US" altLang="en-US" sz="1900" dirty="0"/>
              <a:t>Genetic Information (employees)</a:t>
            </a:r>
            <a:endParaRPr lang="en-US" sz="1900" dirty="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dirty="0"/>
              <a:t>Selective gathering of information</a:t>
            </a:r>
          </a:p>
          <a:p>
            <a:r>
              <a:rPr lang="en-US" dirty="0"/>
              <a:t>Misinterpretation of behavior or conduct</a:t>
            </a:r>
          </a:p>
          <a:p>
            <a:r>
              <a:rPr lang="en-US" dirty="0"/>
              <a:t>Confirmation of stereotypes</a:t>
            </a:r>
          </a:p>
          <a:p>
            <a:r>
              <a:rPr lang="en-US" dirty="0"/>
              <a:t>Inadequate interventions</a:t>
            </a:r>
          </a:p>
          <a:p>
            <a:r>
              <a:rPr lang="en-US" dirty="0"/>
              <a:t>Inconsistent application of policies</a:t>
            </a:r>
          </a:p>
          <a:p>
            <a:r>
              <a:rPr lang="en-US" dirty="0"/>
              <a:t>Retaliation risks</a:t>
            </a:r>
          </a:p>
          <a:p>
            <a:r>
              <a:rPr lang="en-US" dirty="0"/>
              <a:t>Missed opportunities for prevention</a:t>
            </a:r>
          </a:p>
          <a:p>
            <a:pPr marL="0" indent="0">
              <a:buNone/>
            </a:pPr>
            <a:r>
              <a:rPr lang="en-US" dirty="0"/>
              <a:t>								</a:t>
            </a:r>
            <a:r>
              <a:rPr lang="en-US" sz="1800" dirty="0"/>
              <a:t>(Source: L Crockett)</a:t>
            </a:r>
            <a:endParaRPr lang="en-US" dirty="0"/>
          </a:p>
        </p:txBody>
      </p:sp>
    </p:spTree>
    <p:extLst>
      <p:ext uri="{BB962C8B-B14F-4D97-AF65-F5344CB8AC3E}">
        <p14:creationId xmlns:p14="http://schemas.microsoft.com/office/powerpoint/2010/main" val="11153923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2"/>
            <a:r>
              <a:rPr lang="en-US" dirty="0"/>
              <a:t>Flip it or test it (</a:t>
            </a:r>
            <a:r>
              <a:rPr lang="en-US" dirty="0">
                <a:hlinkClick r:id="rId3"/>
              </a:rPr>
              <a:t>TED Talk</a:t>
            </a:r>
            <a:r>
              <a:rPr lang="en-US" dirty="0"/>
              <a:t>)</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a:p>
            <a:pPr lvl="1"/>
            <a:r>
              <a:rPr lang="en-US" dirty="0"/>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dirty="0"/>
              <a:t>Passing judgment prematurely or without sufficiently gathering of available information or consideration</a:t>
            </a:r>
          </a:p>
          <a:p>
            <a:pPr lvl="1"/>
            <a:r>
              <a:rPr lang="en-US" dirty="0"/>
              <a:t>Prominent when alcohol or other drugs are involved</a:t>
            </a:r>
          </a:p>
          <a:p>
            <a:pPr lvl="1"/>
            <a:r>
              <a:rPr lang="en-US" dirty="0"/>
              <a:t>Social ideas or norms, such as sex stereotypes</a:t>
            </a:r>
          </a:p>
          <a:p>
            <a:r>
              <a:rPr lang="en-US" dirty="0"/>
              <a:t>Must avoid for both the Complainant and the Respondent</a:t>
            </a:r>
          </a:p>
          <a:p>
            <a:r>
              <a:rPr lang="en-US" dirty="0"/>
              <a:t>Keep an open mind throughout the entire process</a:t>
            </a:r>
          </a:p>
          <a:p>
            <a:pPr marL="457200"/>
            <a:r>
              <a:rPr lang="en-US" dirty="0"/>
              <a:t>Investigators: seek out additional facts or witnesses to avoid jumping to conclusions</a:t>
            </a:r>
          </a:p>
          <a:p>
            <a:r>
              <a:rPr lang="en-US" dirty="0"/>
              <a:t>Check assumptions, use of language and phrases</a:t>
            </a:r>
          </a:p>
          <a:p>
            <a:pPr lvl="1"/>
            <a:endParaRPr lang="en-US" dirty="0"/>
          </a:p>
        </p:txBody>
      </p:sp>
    </p:spTree>
    <p:extLst>
      <p:ext uri="{BB962C8B-B14F-4D97-AF65-F5344CB8AC3E}">
        <p14:creationId xmlns:p14="http://schemas.microsoft.com/office/powerpoint/2010/main" val="1419796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dirty="0"/>
              <a:t>Personal or private interest may compromise one’s judgement, decisions, or actions (friendships, relationships, social factors)</a:t>
            </a:r>
          </a:p>
          <a:p>
            <a:r>
              <a:rPr lang="en-US" dirty="0"/>
              <a:t>Conflicts can be actual, perceived, or potential</a:t>
            </a:r>
          </a:p>
          <a:p>
            <a:pPr lvl="1"/>
            <a:r>
              <a:rPr lang="en-US" dirty="0"/>
              <a:t>Actual</a:t>
            </a:r>
          </a:p>
          <a:p>
            <a:pPr lvl="1"/>
            <a:r>
              <a:rPr lang="en-US" dirty="0"/>
              <a:t>Perceived</a:t>
            </a:r>
          </a:p>
          <a:p>
            <a:pPr lvl="1"/>
            <a:r>
              <a:rPr lang="en-US" dirty="0"/>
              <a:t>Potential</a:t>
            </a:r>
          </a:p>
          <a:p>
            <a:r>
              <a:rPr lang="en-US" dirty="0"/>
              <a:t>Self-check</a:t>
            </a:r>
          </a:p>
          <a:p>
            <a:pPr lvl="1"/>
            <a:r>
              <a:rPr lang="en-US" dirty="0"/>
              <a:t>Personal gain or lose from the outcome?</a:t>
            </a:r>
          </a:p>
          <a:p>
            <a:pPr lvl="1"/>
            <a:r>
              <a:rPr lang="en-US" dirty="0"/>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dirty="0"/>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dirty="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dirty="0"/>
              <a:t>Transmittal letter: notice to the decision-maker from the investigator</a:t>
            </a:r>
          </a:p>
          <a:p>
            <a:pPr>
              <a:lnSpc>
                <a:spcPct val="120000"/>
              </a:lnSpc>
            </a:pPr>
            <a:r>
              <a:rPr lang="en-US" dirty="0"/>
              <a:t>Disclosure Notice</a:t>
            </a:r>
          </a:p>
          <a:p>
            <a:pPr>
              <a:lnSpc>
                <a:spcPct val="120000"/>
              </a:lnSpc>
            </a:pPr>
            <a:r>
              <a:rPr lang="en-US" dirty="0"/>
              <a:t>Investigation report cover page</a:t>
            </a:r>
          </a:p>
          <a:p>
            <a:pPr lvl="1">
              <a:lnSpc>
                <a:spcPct val="120000"/>
              </a:lnSpc>
            </a:pPr>
            <a:r>
              <a:rPr lang="en-US" dirty="0"/>
              <a:t>Date, Report for, Report by, Nature of investigation, Complainant(s), Respondent(s)</a:t>
            </a:r>
          </a:p>
          <a:p>
            <a:pPr>
              <a:lnSpc>
                <a:spcPct val="120000"/>
              </a:lnSpc>
            </a:pPr>
            <a:r>
              <a:rPr lang="en-US" dirty="0"/>
              <a:t>Table of Contents (If lengthy report or many exhibits)</a:t>
            </a:r>
          </a:p>
          <a:p>
            <a:pPr>
              <a:lnSpc>
                <a:spcPct val="120000"/>
              </a:lnSpc>
            </a:pPr>
            <a:r>
              <a:rPr lang="en-US" dirty="0"/>
              <a:t>Rationale or basis for investigation: synopsis of reported matter</a:t>
            </a:r>
          </a:p>
          <a:p>
            <a:pPr marL="457200">
              <a:lnSpc>
                <a:spcPct val="120000"/>
              </a:lnSpc>
            </a:pPr>
            <a:r>
              <a:rPr lang="en-US" dirty="0"/>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dirty="0"/>
              <a:t>Summary of complainant(s) allegation(s) &amp; evidence gathered</a:t>
            </a:r>
          </a:p>
          <a:p>
            <a:pPr marL="457200">
              <a:lnSpc>
                <a:spcPct val="120000"/>
              </a:lnSpc>
            </a:pPr>
            <a:r>
              <a:rPr lang="en-US" dirty="0"/>
              <a:t>Summary of witness statement(s) &amp; evidence gathered</a:t>
            </a:r>
          </a:p>
          <a:p>
            <a:pPr marL="457200">
              <a:lnSpc>
                <a:spcPct val="120000"/>
              </a:lnSpc>
            </a:pPr>
            <a:r>
              <a:rPr lang="en-US" dirty="0"/>
              <a:t>Summary of respondent(s) statement(s) &amp; evidence gathered</a:t>
            </a:r>
          </a:p>
          <a:p>
            <a:pPr marL="457200">
              <a:lnSpc>
                <a:spcPct val="120000"/>
              </a:lnSpc>
            </a:pPr>
            <a:r>
              <a:rPr lang="en-US" dirty="0"/>
              <a:t>Assessments of credibility</a:t>
            </a:r>
          </a:p>
          <a:p>
            <a:pPr marL="457200">
              <a:lnSpc>
                <a:spcPct val="120000"/>
              </a:lnSpc>
            </a:pPr>
            <a:r>
              <a:rPr lang="en-US" dirty="0"/>
              <a:t>Investigative analysis: findings of fact &amp; matters of dispute within the application of policy/procedure</a:t>
            </a:r>
          </a:p>
          <a:p>
            <a:pPr marL="457200">
              <a:lnSpc>
                <a:spcPct val="120000"/>
              </a:lnSpc>
            </a:pPr>
            <a:r>
              <a:rPr lang="en-US" dirty="0"/>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dirty="0"/>
              <a:t>Relevant available information gathered together</a:t>
            </a:r>
          </a:p>
          <a:p>
            <a:r>
              <a:rPr lang="en-US" dirty="0"/>
              <a:t>Official documentation</a:t>
            </a:r>
          </a:p>
          <a:p>
            <a:r>
              <a:rPr lang="en-US" dirty="0"/>
              <a:t>Audiences</a:t>
            </a:r>
          </a:p>
        </p:txBody>
      </p:sp>
    </p:spTree>
    <p:extLst>
      <p:ext uri="{BB962C8B-B14F-4D97-AF65-F5344CB8AC3E}">
        <p14:creationId xmlns:p14="http://schemas.microsoft.com/office/powerpoint/2010/main" val="15210156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dirty="0">
                <a:solidFill>
                  <a:srgbClr val="0C2340"/>
                </a:solidFill>
                <a:latin typeface="+mn-lt"/>
                <a:ea typeface="+mn-ea"/>
                <a:cs typeface="+mn-cs"/>
              </a:rPr>
              <a:t>Overview of Data Practices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dirty="0"/>
              <a:t>For Minnesota State Investigators System Procedures 1.B.1.1</a:t>
            </a:r>
            <a:endParaRPr lang="en-US" sz="2000" dirty="0">
              <a:cs typeface="Calibri"/>
            </a:endParaRP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221777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dirty="0"/>
              <a:t>Actual or perceived protected class</a:t>
            </a:r>
          </a:p>
          <a:p>
            <a:r>
              <a:rPr lang="en-US" dirty="0"/>
              <a:t>May include traits or characteristics linked to the protected class</a:t>
            </a:r>
          </a:p>
          <a:p>
            <a:r>
              <a:rPr lang="en-US" dirty="0"/>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dirty="0"/>
              <a:t>Different forms of inequality operate together and exacerbate each other (Dr. </a:t>
            </a:r>
            <a:r>
              <a:rPr lang="en-US" dirty="0" err="1"/>
              <a:t>Kimberle</a:t>
            </a:r>
            <a:r>
              <a:rPr lang="en-US" dirty="0"/>
              <a:t>’ Crenshaw)</a:t>
            </a:r>
          </a:p>
          <a:p>
            <a:pPr marL="457200"/>
            <a:r>
              <a:rPr lang="en-US" dirty="0"/>
              <a:t>Personal identities and characteristics do not exist in isolation</a:t>
            </a:r>
          </a:p>
          <a:p>
            <a:pPr marL="457200"/>
            <a:r>
              <a:rPr lang="en-US" dirty="0"/>
              <a:t>Some characteristics often fuse inextricably, made flesh in a person; they indivisibly intermingle. </a:t>
            </a:r>
          </a:p>
          <a:p>
            <a:pPr marL="457200"/>
            <a:r>
              <a:rPr lang="en-US" dirty="0"/>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88706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275DCE61-6F25-42AF-B2D6-6C6AFA1D5648}"/>
</file>

<file path=customXml/itemProps2.xml><?xml version="1.0" encoding="utf-8"?>
<ds:datastoreItem xmlns:ds="http://schemas.openxmlformats.org/officeDocument/2006/customXml" ds:itemID="{AA70F983-7AA9-4C82-9A65-A7A8F9A91FF2}"/>
</file>

<file path=customXml/itemProps3.xml><?xml version="1.0" encoding="utf-8"?>
<ds:datastoreItem xmlns:ds="http://schemas.openxmlformats.org/officeDocument/2006/customXml" ds:itemID="{AF5491EC-CB48-492A-94D9-7E13C46DD759}"/>
</file>

<file path=docProps/app.xml><?xml version="1.0" encoding="utf-8"?>
<Properties xmlns="http://schemas.openxmlformats.org/officeDocument/2006/extended-properties" xmlns:vt="http://schemas.openxmlformats.org/officeDocument/2006/docPropsVTypes">
  <Template>PowerPoint (widescreen)</Template>
  <TotalTime>2481</TotalTime>
  <Words>9569</Words>
  <Application>Microsoft Office PowerPoint</Application>
  <PresentationFormat>Widescreen</PresentationFormat>
  <Paragraphs>1075</Paragraphs>
  <Slides>162</Slides>
  <Notes>129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162</vt:i4>
      </vt:variant>
    </vt:vector>
  </HeadingPairs>
  <TitlesOfParts>
    <vt:vector size="171" baseType="lpstr">
      <vt:lpstr>Aptos</vt:lpstr>
      <vt:lpstr>Arial</vt:lpstr>
      <vt:lpstr>Arial Black</vt:lpstr>
      <vt:lpstr>Calibri</vt:lpstr>
      <vt:lpstr>Courier New</vt:lpstr>
      <vt:lpstr>Segoe UI</vt:lpstr>
      <vt:lpstr>Times New Roman</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Special Cases</vt:lpstr>
      <vt:lpstr>Sexual Harassment &amp; Violence as Sexual Abuse</vt:lpstr>
      <vt:lpstr>Board Policy 1B.3</vt:lpstr>
      <vt:lpstr>Affirmative Consent</vt:lpstr>
      <vt:lpstr>Sexual Assault</vt:lpstr>
      <vt:lpstr>Dating, intimate partner, and relationship violence</vt:lpstr>
      <vt:lpstr>Stalking</vt:lpstr>
      <vt:lpstr>Non-forcible sex acts</vt:lpstr>
      <vt:lpstr>Retaliation Prohibition</vt:lpstr>
      <vt:lpstr>System Procedure 1B.3.1 </vt:lpstr>
      <vt:lpstr>Jurisdiction</vt:lpstr>
      <vt:lpstr>Title IX Sex-based Harassment</vt:lpstr>
      <vt:lpstr>Informal Resolution (1B.3.1)</vt:lpstr>
      <vt:lpstr>Other Policies and Procedures</vt:lpstr>
      <vt:lpstr>Preferred Name</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Sexual Harassment &amp; Violence Policy</vt:lpstr>
      <vt:lpstr>Minnesota Policy 135A.15, continued</vt:lpstr>
      <vt:lpstr>Roles in the Investigation Process</vt:lpstr>
      <vt:lpstr>Designated Officer</vt:lpstr>
      <vt:lpstr>Investigator’s Role</vt:lpstr>
      <vt:lpstr>Investigator</vt:lpstr>
      <vt:lpstr>Role of the Process Advisor (Title IX)</vt:lpstr>
      <vt:lpstr>The Investigation</vt:lpstr>
      <vt:lpstr>Decision-Making Authority</vt:lpstr>
      <vt:lpstr>Role of the Decision-maker</vt:lpstr>
      <vt:lpstr>Decision Factors</vt:lpstr>
      <vt:lpstr>Relevant Evidence </vt:lpstr>
      <vt:lpstr>Relevant Evidence Exclusions</vt:lpstr>
      <vt:lpstr>Credibility Considerations</vt:lpstr>
      <vt:lpstr>Credibility: Parties and Witnesses</vt:lpstr>
      <vt:lpstr>Deciding if Misconduct Occurred</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Best Practices</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Violence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 1</vt:lpstr>
      <vt:lpstr>Analyzing the Investigation Report, 2</vt:lpstr>
      <vt:lpstr>Analyzing the Investigation Report, 3</vt:lpstr>
      <vt:lpstr>Analyzing the Investigation Report, 4</vt:lpstr>
      <vt:lpstr>Reviewing the Investigative Report</vt:lpstr>
      <vt:lpstr>Meeting Complainant, Respondent or Others</vt:lpstr>
      <vt:lpstr>Deciding if Misconduct Occurred,</vt:lpstr>
      <vt:lpstr>Deciding if Misconduct Occurred Standard</vt:lpstr>
      <vt:lpstr>Deciding if Misconduct Occurred, cont.</vt:lpstr>
      <vt:lpstr>Determining Appropriate Action, 1</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 1</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February 2025</dc:title>
  <dc:creator>Atteberry, Ashley J</dc:creator>
  <cp:keywords>Resolution personnel</cp:keywords>
  <cp:lastModifiedBy>Atteberry, Ashley J</cp:lastModifiedBy>
  <cp:revision>46</cp:revision>
  <dcterms:created xsi:type="dcterms:W3CDTF">2024-10-24T16:35:27Z</dcterms:created>
  <dcterms:modified xsi:type="dcterms:W3CDTF">2026-02-27T15:47:26Z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5719900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