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38.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01.xml" ContentType="application/vnd.openxmlformats-officedocument.presentationml.notesSlid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authors.xml" ContentType="application/vnd.ms-powerpoint.auth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14"/>
  </p:notesMasterIdLst>
  <p:handoutMasterIdLst>
    <p:handoutMasterId r:id="rId115"/>
  </p:handout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407" r:id="rId36"/>
    <p:sldId id="381" r:id="rId37"/>
    <p:sldId id="382" r:id="rId38"/>
    <p:sldId id="336" r:id="rId39"/>
    <p:sldId id="348" r:id="rId40"/>
    <p:sldId id="344" r:id="rId41"/>
    <p:sldId id="467" r:id="rId42"/>
    <p:sldId id="468" r:id="rId43"/>
    <p:sldId id="469" r:id="rId44"/>
    <p:sldId id="669" r:id="rId45"/>
    <p:sldId id="326" r:id="rId46"/>
    <p:sldId id="457" r:id="rId47"/>
    <p:sldId id="320" r:id="rId48"/>
    <p:sldId id="322" r:id="rId49"/>
    <p:sldId id="323" r:id="rId50"/>
    <p:sldId id="665" r:id="rId51"/>
    <p:sldId id="668" r:id="rId52"/>
    <p:sldId id="721" r:id="rId53"/>
    <p:sldId id="664" r:id="rId54"/>
    <p:sldId id="666" r:id="rId55"/>
    <p:sldId id="667" r:id="rId56"/>
    <p:sldId id="456" r:id="rId57"/>
    <p:sldId id="671" r:id="rId58"/>
    <p:sldId id="575" r:id="rId59"/>
    <p:sldId id="257" r:id="rId60"/>
    <p:sldId id="408" r:id="rId61"/>
    <p:sldId id="428" r:id="rId62"/>
    <p:sldId id="429" r:id="rId63"/>
    <p:sldId id="430" r:id="rId64"/>
    <p:sldId id="409" r:id="rId65"/>
    <p:sldId id="416" r:id="rId66"/>
    <p:sldId id="719" r:id="rId67"/>
    <p:sldId id="472" r:id="rId68"/>
    <p:sldId id="385" r:id="rId69"/>
    <p:sldId id="386" r:id="rId70"/>
    <p:sldId id="434" r:id="rId71"/>
    <p:sldId id="553" r:id="rId72"/>
    <p:sldId id="483" r:id="rId73"/>
    <p:sldId id="484" r:id="rId74"/>
    <p:sldId id="476" r:id="rId75"/>
    <p:sldId id="504" r:id="rId76"/>
    <p:sldId id="505" r:id="rId77"/>
    <p:sldId id="481" r:id="rId78"/>
    <p:sldId id="722" r:id="rId79"/>
    <p:sldId id="633" r:id="rId80"/>
    <p:sldId id="637" r:id="rId81"/>
    <p:sldId id="644" r:id="rId82"/>
    <p:sldId id="723" r:id="rId83"/>
    <p:sldId id="647" r:id="rId84"/>
    <p:sldId id="574" r:id="rId85"/>
    <p:sldId id="393" r:id="rId86"/>
    <p:sldId id="565" r:id="rId87"/>
    <p:sldId id="638" r:id="rId88"/>
    <p:sldId id="639" r:id="rId89"/>
    <p:sldId id="640" r:id="rId90"/>
    <p:sldId id="641" r:id="rId91"/>
    <p:sldId id="659" r:id="rId92"/>
    <p:sldId id="489" r:id="rId93"/>
    <p:sldId id="642" r:id="rId94"/>
    <p:sldId id="653" r:id="rId95"/>
    <p:sldId id="503" r:id="rId96"/>
    <p:sldId id="646" r:id="rId97"/>
    <p:sldId id="571" r:id="rId98"/>
    <p:sldId id="486" r:id="rId99"/>
    <p:sldId id="502" r:id="rId100"/>
    <p:sldId id="487" r:id="rId101"/>
    <p:sldId id="490" r:id="rId102"/>
    <p:sldId id="491" r:id="rId103"/>
    <p:sldId id="493" r:id="rId104"/>
    <p:sldId id="515" r:id="rId105"/>
    <p:sldId id="516" r:id="rId106"/>
    <p:sldId id="518" r:id="rId107"/>
    <p:sldId id="494" r:id="rId108"/>
    <p:sldId id="763" r:id="rId109"/>
    <p:sldId id="415" r:id="rId110"/>
    <p:sldId id="718" r:id="rId111"/>
    <p:sldId id="762" r:id="rId112"/>
    <p:sldId id="531" r:id="rId11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604" autoAdjust="0"/>
  </p:normalViewPr>
  <p:slideViewPr>
    <p:cSldViewPr snapToGrid="0">
      <p:cViewPr varScale="1">
        <p:scale>
          <a:sx n="78" d="100"/>
          <a:sy n="78" d="100"/>
        </p:scale>
        <p:origin x="114" y="330"/>
      </p:cViewPr>
      <p:guideLst/>
    </p:cSldViewPr>
  </p:slideViewPr>
  <p:outlineViewPr>
    <p:cViewPr>
      <p:scale>
        <a:sx n="33" d="100"/>
        <a:sy n="33" d="100"/>
      </p:scale>
      <p:origin x="0" y="-79650"/>
    </p:cViewPr>
  </p:outlineViewPr>
  <p:notesTextViewPr>
    <p:cViewPr>
      <p:scale>
        <a:sx n="1" d="1"/>
        <a:sy n="1" d="1"/>
      </p:scale>
      <p:origin x="0" y="0"/>
    </p:cViewPr>
  </p:notesTextViewPr>
  <p:sorterViewPr>
    <p:cViewPr>
      <p:scale>
        <a:sx n="100" d="100"/>
        <a:sy n="100" d="100"/>
      </p:scale>
      <p:origin x="0" y="-2034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viewProps" Target="viewProps.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customXml" Target="../customXml/item3.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theme" Target="theme/theme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notesMaster" Target="notesMasters/notesMaster1.xml"/><Relationship Id="rId119" Type="http://schemas.openxmlformats.org/officeDocument/2006/relationships/tableStyles" Target="tableStyles.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microsoft.com/office/2018/10/relationships/authors" Target="author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handoutMaster" Target="handoutMasters/handout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customXml" Target="../customXml/item1.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During trauma incident:</a:t>
          </a:r>
          <a:r>
            <a:rPr lang="en-US" sz="1400" kern="120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Immediately after: </a:t>
          </a:r>
          <a:r>
            <a:rPr lang="en-US" sz="1400" kern="120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476347"/>
                <a:satOff val="-38396"/>
                <a:lumOff val="50358"/>
                <a:alphaOff val="0"/>
                <a:shade val="51000"/>
                <a:satMod val="130000"/>
              </a:schemeClr>
            </a:gs>
            <a:gs pos="80000">
              <a:schemeClr val="accent3">
                <a:shade val="50000"/>
                <a:hueOff val="-476347"/>
                <a:satOff val="-38396"/>
                <a:lumOff val="50358"/>
                <a:alphaOff val="0"/>
                <a:shade val="93000"/>
                <a:satMod val="130000"/>
              </a:schemeClr>
            </a:gs>
            <a:gs pos="100000">
              <a:schemeClr val="accent3">
                <a:shade val="50000"/>
                <a:hueOff val="-476347"/>
                <a:satOff val="-38396"/>
                <a:lumOff val="503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After a healthy night’s sleep: </a:t>
          </a:r>
          <a:r>
            <a:rPr lang="en-US" sz="1400" kern="120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Within 72 hours: </a:t>
          </a:r>
          <a:r>
            <a:rPr lang="en-US" sz="1400" kern="120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7736B9-769F-E353-A40E-501ED8625436}"/>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2D9F1F-4B55-C622-CAB8-EE13136806DB}"/>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48B6C1E6-ACE1-8811-FDB4-4FB9ECF8D579}"/>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821AD49-3420-4EFA-63B9-C81C6B2A94D5}"/>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4D4BD59-C82F-46A8-AA5A-A243069D1D0E}" type="slidenum">
              <a:rPr lang="en-US" smtClean="0"/>
              <a:t>‹#›</a:t>
            </a:fld>
            <a:endParaRPr lang="en-US"/>
          </a:p>
        </p:txBody>
      </p:sp>
    </p:spTree>
    <p:extLst>
      <p:ext uri="{BB962C8B-B14F-4D97-AF65-F5344CB8AC3E}">
        <p14:creationId xmlns:p14="http://schemas.microsoft.com/office/powerpoint/2010/main" val="197992249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
        <p:nvSpPr>
          <p:cNvPr id="5" name="Date Placeholder 4">
            <a:extLst>
              <a:ext uri="{FF2B5EF4-FFF2-40B4-BE49-F238E27FC236}">
                <a16:creationId xmlns:a16="http://schemas.microsoft.com/office/drawing/2014/main" id="{FEF4B474-B57E-5964-6830-2F90262B57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953B0A-020D-42B5-BA0C-FCA7D1105D79}" type="slidenum">
              <a:rPr lang="en-US" smtClean="0"/>
              <a:t>101</a:t>
            </a:fld>
            <a:endParaRPr lang="en-US"/>
          </a:p>
        </p:txBody>
      </p:sp>
      <p:sp>
        <p:nvSpPr>
          <p:cNvPr id="5" name="Date Placeholder 4">
            <a:extLst>
              <a:ext uri="{FF2B5EF4-FFF2-40B4-BE49-F238E27FC236}">
                <a16:creationId xmlns:a16="http://schemas.microsoft.com/office/drawing/2014/main" id="{B3EF7793-B8E5-B790-F188-C3228C25B27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134161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102</a:t>
            </a:fld>
            <a:endParaRPr lang="en-US"/>
          </a:p>
        </p:txBody>
      </p:sp>
      <p:sp>
        <p:nvSpPr>
          <p:cNvPr id="5" name="Date Placeholder 4">
            <a:extLst>
              <a:ext uri="{FF2B5EF4-FFF2-40B4-BE49-F238E27FC236}">
                <a16:creationId xmlns:a16="http://schemas.microsoft.com/office/drawing/2014/main" id="{87B4331E-9984-515C-3CC4-626EE82978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8066177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103</a:t>
            </a:fld>
            <a:endParaRPr lang="en-US"/>
          </a:p>
        </p:txBody>
      </p:sp>
      <p:sp>
        <p:nvSpPr>
          <p:cNvPr id="5" name="Date Placeholder 4">
            <a:extLst>
              <a:ext uri="{FF2B5EF4-FFF2-40B4-BE49-F238E27FC236}">
                <a16:creationId xmlns:a16="http://schemas.microsoft.com/office/drawing/2014/main" id="{B05524B9-8BE3-1B9C-B5D9-BC027E3204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365295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104</a:t>
            </a:fld>
            <a:endParaRPr lang="en-US"/>
          </a:p>
        </p:txBody>
      </p:sp>
      <p:sp>
        <p:nvSpPr>
          <p:cNvPr id="5" name="Date Placeholder 4">
            <a:extLst>
              <a:ext uri="{FF2B5EF4-FFF2-40B4-BE49-F238E27FC236}">
                <a16:creationId xmlns:a16="http://schemas.microsoft.com/office/drawing/2014/main" id="{47DB6064-6E5B-1330-F530-C8BA075109B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5024862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105</a:t>
            </a:fld>
            <a:endParaRPr lang="en-US"/>
          </a:p>
        </p:txBody>
      </p:sp>
      <p:sp>
        <p:nvSpPr>
          <p:cNvPr id="5" name="Date Placeholder 4">
            <a:extLst>
              <a:ext uri="{FF2B5EF4-FFF2-40B4-BE49-F238E27FC236}">
                <a16:creationId xmlns:a16="http://schemas.microsoft.com/office/drawing/2014/main" id="{FB9D1715-D54F-31E0-948E-35D27889BE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2168837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106</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a:defRPr/>
            </a:pPr>
            <a:fld id="{FAC03085-113D-4031-BEE6-D9A57953EDFC}" type="slidenum">
              <a:rPr lang="en-US" smtClean="0"/>
              <a:pPr>
                <a:defRPr/>
              </a:pPr>
              <a:t>107</a:t>
            </a:fld>
            <a:endParaRPr lang="en-US"/>
          </a:p>
        </p:txBody>
      </p:sp>
    </p:spTree>
    <p:extLst>
      <p:ext uri="{BB962C8B-B14F-4D97-AF65-F5344CB8AC3E}">
        <p14:creationId xmlns:p14="http://schemas.microsoft.com/office/powerpoint/2010/main" val="350772292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110</a:t>
            </a:fld>
            <a:endParaRPr lang="en-US"/>
          </a:p>
        </p:txBody>
      </p:sp>
      <p:sp>
        <p:nvSpPr>
          <p:cNvPr id="5" name="Date Placeholder 4">
            <a:extLst>
              <a:ext uri="{FF2B5EF4-FFF2-40B4-BE49-F238E27FC236}">
                <a16:creationId xmlns:a16="http://schemas.microsoft.com/office/drawing/2014/main" id="{C692DE4B-3B68-201F-B527-58F6A4544B4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61384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39</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
        <p:nvSpPr>
          <p:cNvPr id="5" name="Date Placeholder 4">
            <a:extLst>
              <a:ext uri="{FF2B5EF4-FFF2-40B4-BE49-F238E27FC236}">
                <a16:creationId xmlns:a16="http://schemas.microsoft.com/office/drawing/2014/main" id="{4D51B44C-5028-9D7D-77BF-4A446053D88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41</a:t>
            </a:fld>
            <a:endParaRPr lang="en-US"/>
          </a:p>
        </p:txBody>
      </p:sp>
      <p:sp>
        <p:nvSpPr>
          <p:cNvPr id="5" name="Date Placeholder 4">
            <a:extLst>
              <a:ext uri="{FF2B5EF4-FFF2-40B4-BE49-F238E27FC236}">
                <a16:creationId xmlns:a16="http://schemas.microsoft.com/office/drawing/2014/main" id="{71E40172-7C44-FE00-24B7-0707129A3B0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42</a:t>
            </a:fld>
            <a:endParaRPr lang="en-US"/>
          </a:p>
        </p:txBody>
      </p:sp>
    </p:spTree>
    <p:extLst>
      <p:ext uri="{BB962C8B-B14F-4D97-AF65-F5344CB8AC3E}">
        <p14:creationId xmlns:p14="http://schemas.microsoft.com/office/powerpoint/2010/main" val="14854581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
        <p:nvSpPr>
          <p:cNvPr id="5" name="Date Placeholder 4">
            <a:extLst>
              <a:ext uri="{FF2B5EF4-FFF2-40B4-BE49-F238E27FC236}">
                <a16:creationId xmlns:a16="http://schemas.microsoft.com/office/drawing/2014/main" id="{D593EA65-B5A6-2955-1489-DED53B81A0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44</a:t>
            </a:fld>
            <a:endParaRPr lang="en-US"/>
          </a:p>
        </p:txBody>
      </p:sp>
      <p:sp>
        <p:nvSpPr>
          <p:cNvPr id="5" name="Date Placeholder 4">
            <a:extLst>
              <a:ext uri="{FF2B5EF4-FFF2-40B4-BE49-F238E27FC236}">
                <a16:creationId xmlns:a16="http://schemas.microsoft.com/office/drawing/2014/main" id="{7673B2D3-4814-16EB-EA9B-936126E4933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
        <p:nvSpPr>
          <p:cNvPr id="5" name="Date Placeholder 4">
            <a:extLst>
              <a:ext uri="{FF2B5EF4-FFF2-40B4-BE49-F238E27FC236}">
                <a16:creationId xmlns:a16="http://schemas.microsoft.com/office/drawing/2014/main" id="{89C22076-BB60-A060-5915-C26AEEF54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
        <p:nvSpPr>
          <p:cNvPr id="5" name="Date Placeholder 4">
            <a:extLst>
              <a:ext uri="{FF2B5EF4-FFF2-40B4-BE49-F238E27FC236}">
                <a16:creationId xmlns:a16="http://schemas.microsoft.com/office/drawing/2014/main" id="{3B55E32E-74F0-365F-D65B-E4D0345F87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
        <p:nvSpPr>
          <p:cNvPr id="5" name="Date Placeholder 4">
            <a:extLst>
              <a:ext uri="{FF2B5EF4-FFF2-40B4-BE49-F238E27FC236}">
                <a16:creationId xmlns:a16="http://schemas.microsoft.com/office/drawing/2014/main" id="{6AC4F724-4AEF-3B42-C8A8-97FDF9B931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17280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a:p>
        </p:txBody>
      </p:sp>
      <p:sp>
        <p:nvSpPr>
          <p:cNvPr id="5" name="Date Placeholder 4">
            <a:extLst>
              <a:ext uri="{FF2B5EF4-FFF2-40B4-BE49-F238E27FC236}">
                <a16:creationId xmlns:a16="http://schemas.microsoft.com/office/drawing/2014/main" id="{4E185F3E-9C74-B920-525E-DA8254D93E8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5543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56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96807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299526A-4D05-4399-AD9E-6053138227E7}" type="slidenum">
              <a:rPr lang="en-US" smtClean="0"/>
              <a:t>57</a:t>
            </a:fld>
            <a:endParaRPr lang="en-US"/>
          </a:p>
        </p:txBody>
      </p:sp>
    </p:spTree>
    <p:extLst>
      <p:ext uri="{BB962C8B-B14F-4D97-AF65-F5344CB8AC3E}">
        <p14:creationId xmlns:p14="http://schemas.microsoft.com/office/powerpoint/2010/main" val="22832413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58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18DD763-6BA0-F7EE-34B3-86D286DBA0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41882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59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74664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60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07753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defTabSz="966612">
              <a:defRPr/>
            </a:pPr>
            <a:fld id="{8C800963-7C5E-4039-9846-3F2DC660D621}" type="slidenum">
              <a:rPr lang="en-US" altLang="en-US" sz="1300">
                <a:solidFill>
                  <a:prstClr val="black"/>
                </a:solidFill>
              </a:rPr>
              <a:pPr defTabSz="966612">
                <a:defRPr/>
              </a:pPr>
              <a:t>61</a:t>
            </a:fld>
            <a:endParaRPr lang="en-US" altLang="en-US" sz="1300">
              <a:solidFill>
                <a:prstClr val="black"/>
              </a:solidFill>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10614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62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98838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63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A4F24CB-78DC-917D-5450-1065F8D6581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314249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64</a:t>
            </a:fld>
            <a:endParaRPr lang="en-US"/>
          </a:p>
        </p:txBody>
      </p:sp>
    </p:spTree>
    <p:extLst>
      <p:ext uri="{BB962C8B-B14F-4D97-AF65-F5344CB8AC3E}">
        <p14:creationId xmlns:p14="http://schemas.microsoft.com/office/powerpoint/2010/main" val="254596407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
        <p:nvSpPr>
          <p:cNvPr id="5" name="Date Placeholder 4">
            <a:extLst>
              <a:ext uri="{FF2B5EF4-FFF2-40B4-BE49-F238E27FC236}">
                <a16:creationId xmlns:a16="http://schemas.microsoft.com/office/drawing/2014/main" id="{720AA932-7C74-FF9C-AD89-C69D1EA23A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7826" name="Notes Placeholder 2"/>
          <p:cNvSpPr>
            <a:spLocks noGrp="1"/>
          </p:cNvSpPr>
          <p:nvPr>
            <p:ph type="body" idx="1"/>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77827"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fld id="{562A8C07-3C64-4B71-9D2A-A2E88D35CAB4}" type="slidenum">
              <a:rPr lang="en-US">
                <a:latin typeface="Calibri" pitchFamily="34" charset="0"/>
              </a:rPr>
              <a:pPr eaLnBrk="1" hangingPunct="1"/>
              <a:t>67</a:t>
            </a:fld>
            <a:endParaRPr lang="en-US">
              <a:latin typeface="Calibri" pitchFamily="34" charset="0"/>
            </a:endParaRPr>
          </a:p>
        </p:txBody>
      </p:sp>
      <p:sp>
        <p:nvSpPr>
          <p:cNvPr id="2" name="Date Placeholder 1">
            <a:extLst>
              <a:ext uri="{FF2B5EF4-FFF2-40B4-BE49-F238E27FC236}">
                <a16:creationId xmlns:a16="http://schemas.microsoft.com/office/drawing/2014/main" id="{513F38D7-C542-2962-409C-3EB5C0055D6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377220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08573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
        <p:nvSpPr>
          <p:cNvPr id="5" name="Date Placeholder 4">
            <a:extLst>
              <a:ext uri="{FF2B5EF4-FFF2-40B4-BE49-F238E27FC236}">
                <a16:creationId xmlns:a16="http://schemas.microsoft.com/office/drawing/2014/main" id="{7C4D0C68-D8C2-6B36-688C-1498DE59739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70</a:t>
            </a:fld>
            <a:endParaRPr lang="en-US"/>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63232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6151258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a:p>
        </p:txBody>
      </p:sp>
      <p:sp>
        <p:nvSpPr>
          <p:cNvPr id="5" name="Date Placeholder 4">
            <a:extLst>
              <a:ext uri="{FF2B5EF4-FFF2-40B4-BE49-F238E27FC236}">
                <a16:creationId xmlns:a16="http://schemas.microsoft.com/office/drawing/2014/main" id="{7E9B4D41-956A-F38B-3433-0F5CF009611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4085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76</a:t>
            </a:fld>
            <a:endParaRPr lang="en-US"/>
          </a:p>
        </p:txBody>
      </p:sp>
    </p:spTree>
    <p:extLst>
      <p:ext uri="{BB962C8B-B14F-4D97-AF65-F5344CB8AC3E}">
        <p14:creationId xmlns:p14="http://schemas.microsoft.com/office/powerpoint/2010/main" val="28802319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4707600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6909160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3044705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5250" marR="0" lvl="0" indent="0" algn="l" defTabSz="914400" rtl="0" eaLnBrk="1" fontAlgn="auto" latinLnBrk="0" hangingPunct="1">
              <a:lnSpc>
                <a:spcPct val="100000"/>
              </a:lnSpc>
              <a:spcBef>
                <a:spcPts val="0"/>
              </a:spcBef>
              <a:spcAft>
                <a:spcPts val="0"/>
              </a:spcAft>
              <a:buClr>
                <a:srgbClr val="002060"/>
              </a:buClr>
              <a:buSzPts val="2100"/>
              <a:buFont typeface="Trebuchet MS"/>
              <a:buNone/>
              <a:tabLst/>
              <a:defRP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80</a:t>
            </a:fld>
            <a:endParaRPr lang="en-US"/>
          </a:p>
        </p:txBody>
      </p:sp>
    </p:spTree>
    <p:extLst>
      <p:ext uri="{BB962C8B-B14F-4D97-AF65-F5344CB8AC3E}">
        <p14:creationId xmlns:p14="http://schemas.microsoft.com/office/powerpoint/2010/main" val="2637487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15235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53960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83</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84</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85</a:t>
            </a:fld>
            <a:endParaRPr lang="en-US"/>
          </a:p>
        </p:txBody>
      </p:sp>
    </p:spTree>
    <p:extLst>
      <p:ext uri="{BB962C8B-B14F-4D97-AF65-F5344CB8AC3E}">
        <p14:creationId xmlns:p14="http://schemas.microsoft.com/office/powerpoint/2010/main" val="335266581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282967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11927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1993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89</a:t>
            </a:fld>
            <a:endParaRPr lang="en-US"/>
          </a:p>
        </p:txBody>
      </p:sp>
    </p:spTree>
    <p:extLst>
      <p:ext uri="{BB962C8B-B14F-4D97-AF65-F5344CB8AC3E}">
        <p14:creationId xmlns:p14="http://schemas.microsoft.com/office/powerpoint/2010/main" val="29632183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7778943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a:p>
        </p:txBody>
      </p:sp>
    </p:spTree>
    <p:extLst>
      <p:ext uri="{BB962C8B-B14F-4D97-AF65-F5344CB8AC3E}">
        <p14:creationId xmlns:p14="http://schemas.microsoft.com/office/powerpoint/2010/main" val="362366512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1365762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r>
              <a:rPr lang="en-US" altLang="en-US" sz="1300">
                <a:solidFill>
                  <a:prstClr val="black"/>
                </a:solidFill>
              </a:rPr>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fld id="{C6E434E5-68DF-4731-9EE2-20F5121EEBC1}" type="slidenum">
              <a:rPr lang="en-US" altLang="en-US" sz="1300">
                <a:solidFill>
                  <a:prstClr val="black"/>
                </a:solidFill>
              </a:rPr>
              <a:pPr defTabSz="966612" eaLnBrk="1" hangingPunct="1">
                <a:defRPr/>
              </a:pPr>
              <a:t>95</a:t>
            </a:fld>
            <a:endParaRPr lang="en-US" altLang="en-US" sz="1300">
              <a:solidFill>
                <a:prstClr val="black"/>
              </a:solidFill>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Date Placeholder 1">
            <a:extLst>
              <a:ext uri="{FF2B5EF4-FFF2-40B4-BE49-F238E27FC236}">
                <a16:creationId xmlns:a16="http://schemas.microsoft.com/office/drawing/2014/main" id="{2DEB530E-068B-E1C8-9798-2C0AD3FF7C3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783318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96</a:t>
            </a:fld>
            <a:endParaRPr lang="en-US"/>
          </a:p>
        </p:txBody>
      </p:sp>
      <p:sp>
        <p:nvSpPr>
          <p:cNvPr id="5" name="Date Placeholder 4">
            <a:extLst>
              <a:ext uri="{FF2B5EF4-FFF2-40B4-BE49-F238E27FC236}">
                <a16:creationId xmlns:a16="http://schemas.microsoft.com/office/drawing/2014/main" id="{C687944A-4A4A-E941-B1C1-FC0D7D1CB5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5996955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97</a:t>
            </a:fld>
            <a:endParaRPr lang="en-US"/>
          </a:p>
        </p:txBody>
      </p:sp>
      <p:sp>
        <p:nvSpPr>
          <p:cNvPr id="5" name="Date Placeholder 4">
            <a:extLst>
              <a:ext uri="{FF2B5EF4-FFF2-40B4-BE49-F238E27FC236}">
                <a16:creationId xmlns:a16="http://schemas.microsoft.com/office/drawing/2014/main" id="{E45AA547-3878-A8BD-30A3-2207732579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98</a:t>
            </a:fld>
            <a:endParaRPr lang="en-US"/>
          </a:p>
        </p:txBody>
      </p:sp>
      <p:sp>
        <p:nvSpPr>
          <p:cNvPr id="5" name="Date Placeholder 4">
            <a:extLst>
              <a:ext uri="{FF2B5EF4-FFF2-40B4-BE49-F238E27FC236}">
                <a16:creationId xmlns:a16="http://schemas.microsoft.com/office/drawing/2014/main" id="{6999B3AC-71BE-E6F3-FE50-DD3E7B3926A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570136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99</a:t>
            </a:fld>
            <a:endParaRPr lang="en-US"/>
          </a:p>
        </p:txBody>
      </p:sp>
      <p:sp>
        <p:nvSpPr>
          <p:cNvPr id="5" name="Date Placeholder 4">
            <a:extLst>
              <a:ext uri="{FF2B5EF4-FFF2-40B4-BE49-F238E27FC236}">
                <a16:creationId xmlns:a16="http://schemas.microsoft.com/office/drawing/2014/main" id="{EE3C077C-1756-7CAF-5A5F-52EB94F7405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572158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100</a:t>
            </a:fld>
            <a:endParaRPr lang="en-US"/>
          </a:p>
        </p:txBody>
      </p:sp>
      <p:sp>
        <p:nvSpPr>
          <p:cNvPr id="5" name="Date Placeholder 4">
            <a:extLst>
              <a:ext uri="{FF2B5EF4-FFF2-40B4-BE49-F238E27FC236}">
                <a16:creationId xmlns:a16="http://schemas.microsoft.com/office/drawing/2014/main" id="{ECF0DC5B-9BD3-DA72-C7CB-1220251B3F0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96822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4962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096591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8484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2" r:id="rId15"/>
    <p:sldLayoutId id="2147483713" r:id="rId16"/>
    <p:sldLayoutId id="2147483714" r:id="rId17"/>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9.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9.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9.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9.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3" Type="http://schemas.openxmlformats.org/officeDocument/2006/relationships/hyperlink" Target="mailto:desiree.clark@minnstate.edu" TargetMode="External"/><Relationship Id="rId2" Type="http://schemas.openxmlformats.org/officeDocument/2006/relationships/notesSlide" Target="../notesSlides/notesSlide109.xml"/><Relationship Id="rId1" Type="http://schemas.openxmlformats.org/officeDocument/2006/relationships/slideLayout" Target="../slideLayouts/slideLayout29.xml"/><Relationship Id="rId5" Type="http://schemas.openxmlformats.org/officeDocument/2006/relationships/hyperlink" Target="http://www.minnstate.edu/system/equity/" TargetMode="External"/><Relationship Id="rId4" Type="http://schemas.openxmlformats.org/officeDocument/2006/relationships/hyperlink" Target="mailto:ashley.atteberry@minnstate.edu"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5.xml"/><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6.xml"/><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0.xml"/><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August 8, 2024</a:t>
            </a:r>
            <a:endParaRPr lang="en-US" dirty="0"/>
          </a:p>
        </p:txBody>
      </p:sp>
      <p:sp>
        <p:nvSpPr>
          <p:cNvPr id="3" name="Text Placeholder 2"/>
          <p:cNvSpPr>
            <a:spLocks noGrp="1"/>
          </p:cNvSpPr>
          <p:nvPr>
            <p:ph type="body" sz="quarter" idx="11"/>
          </p:nvPr>
        </p:nvSpPr>
        <p:spPr>
          <a:xfrm>
            <a:off x="4619501" y="3468688"/>
            <a:ext cx="6150099" cy="417512"/>
          </a:xfrm>
        </p:spPr>
        <p:txBody>
          <a:bodyPr/>
          <a:lstStyle/>
          <a:p>
            <a:r>
              <a:rPr lang="en-US" dirty="0"/>
              <a:t>Offices of Equity and Inclusion and General Counsel</a:t>
            </a:r>
          </a:p>
        </p:txBody>
      </p:sp>
      <p:sp>
        <p:nvSpPr>
          <p:cNvPr id="8" name="TextBox 7">
            <a:extLst>
              <a:ext uri="{FF2B5EF4-FFF2-40B4-BE49-F238E27FC236}">
                <a16:creationId xmlns:a16="http://schemas.microsoft.com/office/drawing/2014/main" id="{6D77FF85-1E3E-4D5E-89E2-8B0BB4283244}"/>
              </a:ext>
            </a:extLst>
          </p:cNvPr>
          <p:cNvSpPr txBox="1"/>
          <p:nvPr/>
        </p:nvSpPr>
        <p:spPr>
          <a:xfrm>
            <a:off x="1411395" y="5033918"/>
            <a:ext cx="1789005" cy="600164"/>
          </a:xfrm>
          <a:prstGeom prst="rect">
            <a:avLst/>
          </a:prstGeom>
          <a:noFill/>
        </p:spPr>
        <p:txBody>
          <a:bodyPr wrap="square" rtlCol="0">
            <a:spAutoFit/>
          </a:bodyPr>
          <a:lstStyle/>
          <a:p>
            <a:r>
              <a:rPr lang="en-US" sz="1100" b="1" dirty="0">
                <a:solidFill>
                  <a:srgbClr val="139445"/>
                </a:solidFill>
              </a:rPr>
              <a:t>Scott Goings</a:t>
            </a:r>
            <a:br>
              <a:rPr lang="en-US" sz="1100" b="1" dirty="0">
                <a:solidFill>
                  <a:srgbClr val="139445"/>
                </a:solidFill>
              </a:rPr>
            </a:br>
            <a:r>
              <a:rPr lang="en-US" sz="1100" b="1" dirty="0">
                <a:solidFill>
                  <a:srgbClr val="139445"/>
                </a:solidFill>
              </a:rPr>
              <a:t>General Counsel</a:t>
            </a:r>
          </a:p>
          <a:p>
            <a:r>
              <a:rPr lang="en-US" sz="1100" b="1" dirty="0">
                <a:solidFill>
                  <a:srgbClr val="139445"/>
                </a:solidFill>
              </a:rPr>
              <a:t>Office of General Counsel</a:t>
            </a:r>
          </a:p>
        </p:txBody>
      </p:sp>
      <p:sp>
        <p:nvSpPr>
          <p:cNvPr id="5" name="Text Placeholder 4"/>
          <p:cNvSpPr>
            <a:spLocks noGrp="1"/>
          </p:cNvSpPr>
          <p:nvPr>
            <p:ph type="body" sz="quarter" idx="13"/>
          </p:nvPr>
        </p:nvSpPr>
        <p:spPr>
          <a:xfrm>
            <a:off x="3448027" y="5048076"/>
            <a:ext cx="2562061" cy="571847"/>
          </a:xfrm>
        </p:spPr>
        <p:txBody>
          <a:bodyPr>
            <a:noAutofit/>
          </a:bodyPr>
          <a:lstStyle/>
          <a:p>
            <a:pPr lvl="0">
              <a:lnSpc>
                <a:spcPct val="100000"/>
              </a:lnSpc>
              <a:spcBef>
                <a:spcPct val="20000"/>
              </a:spcBef>
              <a:buClr>
                <a:srgbClr val="009F4D"/>
              </a:buClr>
            </a:pPr>
            <a:r>
              <a:rPr lang="en-US" sz="1100" dirty="0">
                <a:solidFill>
                  <a:srgbClr val="139445"/>
                </a:solidFill>
              </a:rPr>
              <a:t>Desiree’ Clark</a:t>
            </a:r>
            <a:br>
              <a:rPr lang="en-US" sz="1100" dirty="0">
                <a:solidFill>
                  <a:srgbClr val="139445"/>
                </a:solidFill>
              </a:rPr>
            </a:br>
            <a:r>
              <a:rPr lang="en-US" sz="1100" dirty="0">
                <a:solidFill>
                  <a:srgbClr val="139445"/>
                </a:solidFill>
              </a:rPr>
              <a:t>Civil Rights, Title IX/Compliance Officer</a:t>
            </a:r>
            <a:br>
              <a:rPr lang="en-US" sz="1100" dirty="0">
                <a:solidFill>
                  <a:srgbClr val="139445"/>
                </a:solidFill>
              </a:rPr>
            </a:br>
            <a:r>
              <a:rPr lang="en-US" sz="1100" dirty="0">
                <a:solidFill>
                  <a:srgbClr val="139445"/>
                </a:solidFill>
              </a:rPr>
              <a:t>Office of Equity &amp; Inclusion</a:t>
            </a:r>
          </a:p>
        </p:txBody>
      </p:sp>
      <p:sp>
        <p:nvSpPr>
          <p:cNvPr id="10" name="TextBox 9">
            <a:extLst>
              <a:ext uri="{FF2B5EF4-FFF2-40B4-BE49-F238E27FC236}">
                <a16:creationId xmlns:a16="http://schemas.microsoft.com/office/drawing/2014/main" id="{AAFEE25F-02A2-493A-864C-F522D52DB06D}"/>
              </a:ext>
            </a:extLst>
          </p:cNvPr>
          <p:cNvSpPr txBox="1"/>
          <p:nvPr/>
        </p:nvSpPr>
        <p:spPr>
          <a:xfrm>
            <a:off x="6257715" y="5061238"/>
            <a:ext cx="1980626" cy="600164"/>
          </a:xfrm>
          <a:prstGeom prst="rect">
            <a:avLst/>
          </a:prstGeom>
          <a:noFill/>
        </p:spPr>
        <p:txBody>
          <a:bodyPr wrap="square" rtlCol="0">
            <a:spAutoFit/>
          </a:bodyPr>
          <a:lstStyle/>
          <a:p>
            <a:r>
              <a:rPr lang="en-US" sz="1100" b="1">
                <a:solidFill>
                  <a:srgbClr val="139445"/>
                </a:solidFill>
              </a:rPr>
              <a:t>Ashley Atteberry</a:t>
            </a:r>
            <a:br>
              <a:rPr lang="en-US" sz="1100" b="1">
                <a:solidFill>
                  <a:srgbClr val="139445"/>
                </a:solidFill>
              </a:rPr>
            </a:br>
            <a:r>
              <a:rPr lang="en-US" sz="1100" b="1">
                <a:solidFill>
                  <a:srgbClr val="139445"/>
                </a:solidFill>
              </a:rPr>
              <a:t>Associate Compliance Officer</a:t>
            </a:r>
          </a:p>
          <a:p>
            <a:r>
              <a:rPr lang="en-US" sz="1100" b="1">
                <a:solidFill>
                  <a:srgbClr val="139445"/>
                </a:solidFill>
              </a:rPr>
              <a:t>Office of Equity &amp; Inclusion</a:t>
            </a:r>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t>What are you evaluating?</a:t>
            </a:r>
          </a:p>
        </p:txBody>
      </p:sp>
      <p:sp>
        <p:nvSpPr>
          <p:cNvPr id="3" name="Content Placeholder 2"/>
          <p:cNvSpPr>
            <a:spLocks noGrp="1"/>
          </p:cNvSpPr>
          <p:nvPr>
            <p:ph idx="1"/>
          </p:nvPr>
        </p:nvSpPr>
        <p:spPr>
          <a:xfrm>
            <a:off x="857250" y="1600201"/>
            <a:ext cx="8801100" cy="4343400"/>
          </a:xfrm>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13495651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Areas of Inquiry</a:t>
            </a:r>
          </a:p>
        </p:txBody>
      </p:sp>
      <p:sp>
        <p:nvSpPr>
          <p:cNvPr id="3" name="Content Placeholder 2"/>
          <p:cNvSpPr>
            <a:spLocks noGrp="1"/>
          </p:cNvSpPr>
          <p:nvPr>
            <p:ph idx="1"/>
          </p:nvPr>
        </p:nvSpPr>
        <p:spPr/>
        <p:txBody>
          <a:bodyPr>
            <a:normAutofit/>
          </a:bodyPr>
          <a:lstStyle/>
          <a:p>
            <a:pPr lvl="1"/>
            <a:r>
              <a:rPr lang="en-US"/>
              <a:t>Body weight, height and size;</a:t>
            </a:r>
          </a:p>
          <a:p>
            <a:pPr lvl="1"/>
            <a:r>
              <a:rPr lang="en-US"/>
              <a:t>Tolerance for alcohol and other drugs; </a:t>
            </a:r>
          </a:p>
          <a:p>
            <a:pPr lvl="1"/>
            <a:r>
              <a:rPr lang="en-US"/>
              <a:t>Gender</a:t>
            </a:r>
          </a:p>
          <a:p>
            <a:pPr lvl="1"/>
            <a:r>
              <a:rPr lang="en-US"/>
              <a:t>Amount, pace and type of alcohol or other drugs consumed</a:t>
            </a:r>
          </a:p>
          <a:p>
            <a:pPr lvl="1"/>
            <a:r>
              <a:rPr lang="en-US"/>
              <a:t>Signs of intoxication</a:t>
            </a:r>
          </a:p>
          <a:p>
            <a:pPr lvl="1"/>
            <a:r>
              <a:rPr lang="en-US"/>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a:t>
            </a:r>
          </a:p>
        </p:txBody>
      </p:sp>
      <p:sp>
        <p:nvSpPr>
          <p:cNvPr id="3" name="Content Placeholder 2"/>
          <p:cNvSpPr>
            <a:spLocks noGrp="1"/>
          </p:cNvSpPr>
          <p:nvPr>
            <p:ph idx="1"/>
          </p:nvPr>
        </p:nvSpPr>
        <p:spPr/>
        <p:txBody>
          <a:bodyPr/>
          <a:lstStyle/>
          <a:p>
            <a:r>
              <a:rPr lang="en-US"/>
              <a:t>Obvious indicators</a:t>
            </a:r>
          </a:p>
          <a:p>
            <a:pPr lvl="1"/>
            <a:r>
              <a:rPr lang="en-US"/>
              <a:t>Physically helpless?</a:t>
            </a:r>
          </a:p>
          <a:p>
            <a:pPr lvl="2"/>
            <a:r>
              <a:rPr lang="en-US"/>
              <a:t>Difficulty with motor skills, like walking</a:t>
            </a:r>
          </a:p>
          <a:p>
            <a:pPr lvl="1"/>
            <a:r>
              <a:rPr lang="en-US"/>
              <a:t>Unable to communicate?</a:t>
            </a:r>
          </a:p>
          <a:p>
            <a:pPr lvl="2"/>
            <a:r>
              <a:rPr lang="en-US"/>
              <a:t>Cannot communicate consent to sexual activity</a:t>
            </a:r>
          </a:p>
          <a:p>
            <a:pPr lvl="2"/>
            <a:r>
              <a:rPr lang="en-US"/>
              <a:t>Cannot communicate unwillingness to engage in sexual activity</a:t>
            </a:r>
          </a:p>
          <a:p>
            <a:pPr lvl="2"/>
            <a:endParaRPr lang="en-US"/>
          </a:p>
          <a:p>
            <a:pPr marL="914400" lvl="2" indent="0">
              <a:buNone/>
            </a:pPr>
            <a:r>
              <a:rPr lang="en-US"/>
              <a:t>			--Keith </a:t>
            </a:r>
            <a:r>
              <a:rPr lang="en-US" err="1"/>
              <a:t>Rohman</a:t>
            </a:r>
            <a:r>
              <a:rPr lang="en-US"/>
              <a:t>, 2017</a:t>
            </a:r>
          </a:p>
        </p:txBody>
      </p:sp>
    </p:spTree>
    <p:extLst>
      <p:ext uri="{BB962C8B-B14F-4D97-AF65-F5344CB8AC3E}">
        <p14:creationId xmlns:p14="http://schemas.microsoft.com/office/powerpoint/2010/main" val="4009396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 continued</a:t>
            </a:r>
          </a:p>
        </p:txBody>
      </p:sp>
      <p:sp>
        <p:nvSpPr>
          <p:cNvPr id="3" name="Content Placeholder 2"/>
          <p:cNvSpPr>
            <a:spLocks noGrp="1"/>
          </p:cNvSpPr>
          <p:nvPr>
            <p:ph idx="1"/>
          </p:nvPr>
        </p:nvSpPr>
        <p:spPr/>
        <p:txBody>
          <a:bodyPr>
            <a:normAutofit/>
          </a:bodyPr>
          <a:lstStyle/>
          <a:p>
            <a:r>
              <a:rPr lang="en-US"/>
              <a:t>Other indicators:</a:t>
            </a:r>
          </a:p>
          <a:p>
            <a:pPr lvl="1"/>
            <a:r>
              <a:rPr lang="en-US"/>
              <a:t>Does the person know where they are or how they got there?</a:t>
            </a:r>
          </a:p>
          <a:p>
            <a:pPr lvl="1"/>
            <a:r>
              <a:rPr lang="en-US"/>
              <a:t>Did the person do things in public that were out of character?</a:t>
            </a:r>
          </a:p>
          <a:p>
            <a:pPr lvl="1"/>
            <a:r>
              <a:rPr lang="en-US"/>
              <a:t>Possible memory blackout</a:t>
            </a:r>
          </a:p>
          <a:p>
            <a:pPr lvl="1"/>
            <a:r>
              <a:rPr lang="en-US"/>
              <a:t>Cannot verbalize coherently</a:t>
            </a:r>
          </a:p>
          <a:p>
            <a:pPr lvl="1"/>
            <a:r>
              <a:rPr lang="en-US"/>
              <a:t>Bizarre or risky action</a:t>
            </a:r>
          </a:p>
          <a:p>
            <a:pPr marL="1828800" lvl="4" indent="0">
              <a:buNone/>
            </a:pPr>
            <a:r>
              <a:rPr lang="en-US"/>
              <a:t>		--Keith </a:t>
            </a:r>
            <a:r>
              <a:rPr lang="en-US" err="1"/>
              <a:t>Rohman</a:t>
            </a:r>
            <a:r>
              <a:rPr lang="en-US"/>
              <a:t>, 2017</a:t>
            </a:r>
          </a:p>
        </p:txBody>
      </p:sp>
    </p:spTree>
    <p:extLst>
      <p:ext uri="{BB962C8B-B14F-4D97-AF65-F5344CB8AC3E}">
        <p14:creationId xmlns:p14="http://schemas.microsoft.com/office/powerpoint/2010/main" val="26459818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a:t>
            </a:r>
            <a:r>
              <a:rPr lang="en-US" sz="2000" err="1"/>
              <a:t>Rohman</a:t>
            </a:r>
            <a:r>
              <a:rPr lang="en-US" sz="2000"/>
              <a:t>, 2017</a:t>
            </a:r>
          </a:p>
        </p:txBody>
      </p:sp>
    </p:spTree>
    <p:extLst>
      <p:ext uri="{BB962C8B-B14F-4D97-AF65-F5344CB8AC3E}">
        <p14:creationId xmlns:p14="http://schemas.microsoft.com/office/powerpoint/2010/main" val="7151281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vert="horz" lIns="91440" tIns="45720" rIns="91440" bIns="45720" rtlCol="0" anchor="t">
            <a:normAutofit/>
          </a:bodyPr>
          <a:lstStyle/>
          <a:p>
            <a:r>
              <a:rPr lang="en-US"/>
              <a:t>What is the evidence that the complainant was under the influence of alcohol and/or drugs?</a:t>
            </a:r>
          </a:p>
          <a:p>
            <a:r>
              <a:rPr lang="en-US"/>
              <a:t>Did the alcohol and/or drugs cause the complainant to be incapacitated?</a:t>
            </a:r>
            <a:endParaRPr lang="en-US">
              <a:cs typeface="Calibri"/>
            </a:endParaRPr>
          </a:p>
          <a:p>
            <a:r>
              <a:rPr lang="en-US"/>
              <a:t>What did the respondent know, or what should the respondent have known, about the complainant’s level of intoxication and/or incapacitation?</a:t>
            </a:r>
            <a:endParaRPr lang="en-US">
              <a:cs typeface="Calibri"/>
            </a:endParaRPr>
          </a:p>
          <a:p>
            <a:endParaRPr lang="en-US"/>
          </a:p>
        </p:txBody>
      </p:sp>
    </p:spTree>
    <p:extLst>
      <p:ext uri="{BB962C8B-B14F-4D97-AF65-F5344CB8AC3E}">
        <p14:creationId xmlns:p14="http://schemas.microsoft.com/office/powerpoint/2010/main" val="6234261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5D0FF27A-444B-AB20-E806-C9B1B28CB270}"/>
              </a:ext>
            </a:extLst>
          </p:cNvPr>
          <p:cNvSpPr>
            <a:spLocks noGrp="1" noChangeArrowheads="1"/>
          </p:cNvSpPr>
          <p:nvPr>
            <p:ph type="title"/>
          </p:nvPr>
        </p:nvSpPr>
        <p:spPr/>
        <p:txBody>
          <a:bodyPr>
            <a:normAutofit/>
          </a:bodyPr>
          <a:lstStyle/>
          <a:p>
            <a:pPr>
              <a:defRPr/>
            </a:pPr>
            <a:r>
              <a:rPr lang="en-US" altLang="en-US" i="1"/>
              <a:t>Analyzing certain qualities and factors</a:t>
            </a:r>
            <a:endParaRPr lang="en-US" altLang="en-US" b="1" i="1"/>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a:xfrm>
            <a:off x="1259174" y="1600201"/>
            <a:ext cx="9518754" cy="4613987"/>
          </a:xfrm>
        </p:spPr>
        <p:txBody>
          <a:bodyPr rtlCol="0">
            <a:normAutofit/>
          </a:bodyPr>
          <a:lstStyle/>
          <a:p>
            <a:pPr marL="182880" indent="-182880">
              <a:defRPr/>
            </a:pPr>
            <a:r>
              <a:rPr lang="en-US" altLang="en-US" sz="2600"/>
              <a:t>Demeanor: noted reactions to allegations or information shared; behaviors or feelings shared with others</a:t>
            </a:r>
          </a:p>
          <a:p>
            <a:pPr marL="182880" indent="-182880">
              <a:defRPr/>
            </a:pPr>
            <a:r>
              <a:rPr lang="en-US" altLang="en-US" sz="2600"/>
              <a:t>Logic and consistency: consistency with what others shared (including possible witnesses); plausible explanations</a:t>
            </a:r>
          </a:p>
          <a:p>
            <a:pPr marL="182880" indent="-182880">
              <a:defRPr/>
            </a:pPr>
            <a:r>
              <a:rPr lang="en-US" altLang="en-US" sz="2600"/>
              <a:t>Corroborating evidence: any admission or rationalizing of conduct; specific denial; witnesses with the opportunity to observe, recognize, or understand the situation</a:t>
            </a:r>
          </a:p>
          <a:p>
            <a:pPr marL="182880" indent="-182880">
              <a:defRPr/>
            </a:pPr>
            <a:r>
              <a:rPr lang="en-US" altLang="en-US" sz="2600"/>
              <a:t>Circumstantial evidence: statements or behavior in other situations that support or refute alleged conduct</a:t>
            </a:r>
          </a:p>
          <a:p>
            <a:pPr marL="182880" indent="-182880">
              <a:defRPr/>
            </a:pPr>
            <a:r>
              <a:rPr lang="en-US" altLang="en-US" sz="2600"/>
              <a:t>Note: trauma-informed approach</a:t>
            </a:r>
          </a:p>
        </p:txBody>
      </p:sp>
    </p:spTree>
    <p:extLst>
      <p:ext uri="{BB962C8B-B14F-4D97-AF65-F5344CB8AC3E}">
        <p14:creationId xmlns:p14="http://schemas.microsoft.com/office/powerpoint/2010/main" val="1038921106"/>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1123C2-B432-B974-AD61-1126EDD1C29E}"/>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a:t>Brief reminders about report writing</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1100138" y="1320801"/>
            <a:ext cx="9110662" cy="4622801"/>
          </a:xfrm>
        </p:spPr>
        <p:txBody>
          <a:bodyPr/>
          <a:lstStyle/>
          <a:p>
            <a:pPr marL="0" indent="0" algn="ctr">
              <a:buNone/>
            </a:pPr>
            <a:r>
              <a:rPr lang="en-US" b="1"/>
              <a:t>NOTE: 1B.1 and 1B.3 Report Conclusions</a:t>
            </a:r>
          </a:p>
          <a:p>
            <a:r>
              <a:rPr lang="en-US"/>
              <a:t>No policy violation findings</a:t>
            </a:r>
          </a:p>
          <a:p>
            <a:r>
              <a:rPr lang="en-US"/>
              <a:t>No references to laws or illegal behavior</a:t>
            </a:r>
          </a:p>
          <a:p>
            <a:r>
              <a:rPr lang="en-US"/>
              <a:t>No recommendations</a:t>
            </a:r>
          </a:p>
          <a:p>
            <a:r>
              <a:rPr lang="en-US"/>
              <a:t>No decisions for outcomes</a:t>
            </a:r>
          </a:p>
        </p:txBody>
      </p:sp>
    </p:spTree>
    <p:extLst>
      <p:ext uri="{BB962C8B-B14F-4D97-AF65-F5344CB8AC3E}">
        <p14:creationId xmlns:p14="http://schemas.microsoft.com/office/powerpoint/2010/main" val="40303203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B532BA-B4EB-5A4F-18EA-A2A2C53951C8}"/>
              </a:ext>
            </a:extLst>
          </p:cNvPr>
          <p:cNvSpPr>
            <a:spLocks noGrp="1"/>
          </p:cNvSpPr>
          <p:nvPr>
            <p:ph type="title" idx="4294967295"/>
          </p:nvPr>
        </p:nvSpPr>
        <p:spPr>
          <a:xfrm>
            <a:off x="2149475" y="-885825"/>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1400" b="1" i="0" u="none" strike="noStrike" kern="1200" cap="all" spc="0" normalizeH="0" baseline="0" noProof="0" dirty="0">
                <a:ln>
                  <a:noFill/>
                </a:ln>
                <a:solidFill>
                  <a:srgbClr val="0C2340"/>
                </a:solidFill>
                <a:effectLst/>
                <a:uLnTx/>
                <a:uFillTx/>
                <a:latin typeface="+mn-lt"/>
                <a:ea typeface="+mn-ea"/>
                <a:cs typeface="+mn-cs"/>
              </a:rPr>
              <a:t>Examples of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1063256" y="1143001"/>
            <a:ext cx="10100930" cy="5181599"/>
          </a:xfrm>
        </p:spPr>
        <p:txBody>
          <a:bodyPr>
            <a:normAutofit/>
          </a:bodyPr>
          <a:lstStyle/>
          <a:p>
            <a:pPr marL="0" indent="0" algn="ctr">
              <a:buNone/>
            </a:pPr>
            <a:r>
              <a:rPr lang="en-US" b="1"/>
              <a:t>NOTE: Findings of fact are not findings of policy</a:t>
            </a:r>
          </a:p>
          <a:p>
            <a:r>
              <a:rPr lang="en-US"/>
              <a:t>The </a:t>
            </a:r>
            <a:r>
              <a:rPr lang="en-US" b="1"/>
              <a:t>Respondent</a:t>
            </a:r>
            <a:r>
              <a:rPr lang="en-US"/>
              <a:t> admitted to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p>
          <a:p>
            <a:r>
              <a:rPr lang="en-US" b="1"/>
              <a:t>Witness 2</a:t>
            </a:r>
            <a:r>
              <a:rPr lang="en-US"/>
              <a:t> stated they observed the Complainant and the Respondent…</a:t>
            </a:r>
          </a:p>
        </p:txBody>
      </p:sp>
    </p:spTree>
    <p:extLst>
      <p:ext uri="{BB962C8B-B14F-4D97-AF65-F5344CB8AC3E}">
        <p14:creationId xmlns:p14="http://schemas.microsoft.com/office/powerpoint/2010/main" val="2220882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609600"/>
            <a:ext cx="109728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graphicFrame>
        <p:nvGraphicFramePr>
          <p:cNvPr id="9" name="Content Placeholder 8">
            <a:extLst>
              <a:ext uri="{FF2B5EF4-FFF2-40B4-BE49-F238E27FC236}">
                <a16:creationId xmlns:a16="http://schemas.microsoft.com/office/drawing/2014/main" id="{A567FE3C-3139-4512-9AE9-83E606954835}"/>
              </a:ext>
            </a:extLst>
          </p:cNvPr>
          <p:cNvGraphicFramePr>
            <a:graphicFrameLocks noGrp="1"/>
          </p:cNvGraphicFramePr>
          <p:nvPr>
            <p:ph idx="1"/>
            <p:extLst>
              <p:ext uri="{D42A27DB-BD31-4B8C-83A1-F6EECF244321}">
                <p14:modId xmlns:p14="http://schemas.microsoft.com/office/powerpoint/2010/main" val="530599807"/>
              </p:ext>
            </p:extLst>
          </p:nvPr>
        </p:nvGraphicFramePr>
        <p:xfrm>
          <a:off x="838200" y="1844040"/>
          <a:ext cx="10112037" cy="2705535"/>
        </p:xfrm>
        <a:graphic>
          <a:graphicData uri="http://schemas.openxmlformats.org/drawingml/2006/table">
            <a:tbl>
              <a:tblPr firstRow="1">
                <a:tableStyleId>{5C22544A-7EE6-4342-B048-85BDC9FD1C3A}</a:tableStyleId>
              </a:tblPr>
              <a:tblGrid>
                <a:gridCol w="5075712">
                  <a:extLst>
                    <a:ext uri="{9D8B030D-6E8A-4147-A177-3AD203B41FA5}">
                      <a16:colId xmlns:a16="http://schemas.microsoft.com/office/drawing/2014/main" val="4034574121"/>
                    </a:ext>
                  </a:extLst>
                </a:gridCol>
                <a:gridCol w="5036325">
                  <a:extLst>
                    <a:ext uri="{9D8B030D-6E8A-4147-A177-3AD203B41FA5}">
                      <a16:colId xmlns:a16="http://schemas.microsoft.com/office/drawing/2014/main" val="3868703923"/>
                    </a:ext>
                  </a:extLst>
                </a:gridCol>
              </a:tblGrid>
              <a:tr h="2705535">
                <a:tc>
                  <a:txBody>
                    <a:bodyPr/>
                    <a:lstStyle/>
                    <a:p>
                      <a:pPr algn="ctr" fontAlgn="ctr"/>
                      <a:r>
                        <a:rPr lang="en-US" sz="1800" b="1" u="none" strike="noStrike" dirty="0">
                          <a:solidFill>
                            <a:schemeClr val="tx1"/>
                          </a:solidFill>
                          <a:effectLst/>
                        </a:rPr>
                        <a:t>Desiree’ Clark, M.S.</a:t>
                      </a:r>
                      <a:br>
                        <a:rPr lang="en-US" sz="1800" b="1" u="none" strike="noStrike" dirty="0">
                          <a:solidFill>
                            <a:schemeClr val="tx1"/>
                          </a:solidFill>
                          <a:effectLst/>
                        </a:rPr>
                      </a:br>
                      <a:r>
                        <a:rPr lang="en-US" sz="1800" b="1" u="none" strike="noStrike" dirty="0">
                          <a:solidFill>
                            <a:schemeClr val="tx1"/>
                          </a:solidFill>
                          <a:effectLst/>
                        </a:rPr>
                        <a:t>Civil Rights, Title IX, Affirmative Action &amp;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3">
                            <a:extLst>
                              <a:ext uri="{A12FA001-AC4F-418D-AE19-62706E023703}">
                                <ahyp:hlinkClr xmlns:ahyp="http://schemas.microsoft.com/office/drawing/2018/hyperlinkcolor" val="tx"/>
                              </a:ext>
                            </a:extLst>
                          </a:hlinkClick>
                        </a:rPr>
                        <a:t>desiree.clark@minnstate.edu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800" b="1" u="none" strike="noStrike" dirty="0">
                          <a:solidFill>
                            <a:schemeClr val="tx1"/>
                          </a:solidFill>
                          <a:effectLst/>
                        </a:rPr>
                        <a:t>Ashley Atteberry, </a:t>
                      </a:r>
                      <a:r>
                        <a:rPr lang="en-US" sz="1800" b="1" u="none" strike="noStrike" dirty="0" err="1">
                          <a:solidFill>
                            <a:schemeClr val="tx1"/>
                          </a:solidFill>
                          <a:effectLst/>
                        </a:rPr>
                        <a:t>Ph.D</a:t>
                      </a:r>
                      <a:br>
                        <a:rPr lang="en-US" sz="1800" b="1" u="none" strike="noStrike" dirty="0">
                          <a:solidFill>
                            <a:schemeClr val="tx1"/>
                          </a:solidFill>
                          <a:effectLst/>
                        </a:rPr>
                      </a:br>
                      <a:r>
                        <a:rPr lang="en-US" sz="1800" b="1" u="none" strike="noStrike" dirty="0">
                          <a:solidFill>
                            <a:schemeClr val="tx1"/>
                          </a:solidFill>
                          <a:effectLst/>
                        </a:rPr>
                        <a:t>Associate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4">
                            <a:extLst>
                              <a:ext uri="{A12FA001-AC4F-418D-AE19-62706E023703}">
                                <ahyp:hlinkClr xmlns:ahyp="http://schemas.microsoft.com/office/drawing/2018/hyperlinkcolor" val="tx"/>
                              </a:ext>
                            </a:extLst>
                          </a:hlinkClick>
                        </a:rPr>
                        <a:t>ashley.atteberry@minnstate.edu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9236217"/>
                  </a:ext>
                </a:extLst>
              </a:tr>
            </a:tbl>
          </a:graphicData>
        </a:graphic>
      </p:graphicFrame>
      <p:sp>
        <p:nvSpPr>
          <p:cNvPr id="4" name="TextBox 3">
            <a:extLst>
              <a:ext uri="{FF2B5EF4-FFF2-40B4-BE49-F238E27FC236}">
                <a16:creationId xmlns:a16="http://schemas.microsoft.com/office/drawing/2014/main" id="{C3CDF168-E02A-E2E0-0200-689525F9988B}"/>
              </a:ext>
            </a:extLst>
          </p:cNvPr>
          <p:cNvSpPr txBox="1"/>
          <p:nvPr/>
        </p:nvSpPr>
        <p:spPr>
          <a:xfrm>
            <a:off x="3114675" y="5098215"/>
            <a:ext cx="6096000" cy="646331"/>
          </a:xfrm>
          <a:prstGeom prst="rect">
            <a:avLst/>
          </a:prstGeom>
          <a:noFill/>
        </p:spPr>
        <p:txBody>
          <a:bodyPr wrap="square">
            <a:spAutoFit/>
          </a:bodyPr>
          <a:lstStyle/>
          <a:p>
            <a:pPr algn="ctr" fontAlgn="b"/>
            <a:r>
              <a:rPr lang="en-US" sz="1800" u="none" strike="noStrike" dirty="0">
                <a:effectLst/>
              </a:rPr>
              <a:t>Office of Equity and Inclusion (OEI)</a:t>
            </a:r>
            <a:br>
              <a:rPr lang="en-US" sz="1800" u="none" strike="noStrike" dirty="0">
                <a:effectLst/>
              </a:rPr>
            </a:br>
            <a:r>
              <a:rPr lang="en-US" sz="1800" u="none" strike="noStrike" dirty="0">
                <a:effectLst/>
                <a:hlinkClick r:id="rId5"/>
              </a:rPr>
              <a:t>http://www.minnstate.edu/system/equity/</a:t>
            </a:r>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39131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a:xfrm>
            <a:off x="609600" y="1600201"/>
            <a:ext cx="10972800" cy="4326037"/>
          </a:xfrm>
        </p:spPr>
        <p:txBody>
          <a:bodyPr vert="horz" lIns="91440" tIns="45720" rIns="91440" bIns="45720" rtlCol="0" anchor="t">
            <a:normAutofit lnSpcReduction="10000"/>
          </a:bodyPr>
          <a:lstStyle/>
          <a:p>
            <a:r>
              <a:rPr lang="en-US" sz="2600">
                <a:solidFill>
                  <a:srgbClr val="002060"/>
                </a:solidFill>
              </a:rPr>
              <a:t>Review System Procedure 1B.3.1 </a:t>
            </a:r>
          </a:p>
          <a:p>
            <a:r>
              <a:rPr lang="en-US" sz="2600">
                <a:solidFill>
                  <a:srgbClr val="002060"/>
                </a:solidFill>
              </a:rPr>
              <a:t>Laws and Policies</a:t>
            </a:r>
            <a:endParaRPr lang="en-US" sz="2600">
              <a:solidFill>
                <a:srgbClr val="002060"/>
              </a:solidFill>
              <a:cs typeface="Calibri"/>
            </a:endParaRPr>
          </a:p>
          <a:p>
            <a:r>
              <a:rPr lang="en-US" sz="2600">
                <a:solidFill>
                  <a:srgbClr val="002060"/>
                </a:solidFill>
              </a:rPr>
              <a:t>Forms of Discrimination</a:t>
            </a:r>
            <a:endParaRPr lang="en-US" sz="2600">
              <a:solidFill>
                <a:srgbClr val="002060"/>
              </a:solidFill>
              <a:cs typeface="Calibri"/>
            </a:endParaRPr>
          </a:p>
          <a:p>
            <a:r>
              <a:rPr lang="en-US" sz="2600">
                <a:solidFill>
                  <a:srgbClr val="002060"/>
                </a:solidFill>
              </a:rPr>
              <a:t>Sexual Violence Background</a:t>
            </a:r>
            <a:endParaRPr lang="en-US" sz="2600">
              <a:solidFill>
                <a:srgbClr val="002060"/>
              </a:solidFill>
              <a:cs typeface="Calibri"/>
            </a:endParaRPr>
          </a:p>
          <a:p>
            <a:r>
              <a:rPr lang="en-US" sz="2600">
                <a:solidFill>
                  <a:srgbClr val="002060"/>
                </a:solidFill>
              </a:rPr>
              <a:t>Pre-Investigation Planning</a:t>
            </a:r>
            <a:endParaRPr lang="en-US" sz="2600">
              <a:solidFill>
                <a:srgbClr val="002060"/>
              </a:solidFill>
              <a:cs typeface="Calibri"/>
            </a:endParaRPr>
          </a:p>
          <a:p>
            <a:r>
              <a:rPr lang="en-US" sz="2600">
                <a:solidFill>
                  <a:srgbClr val="002060"/>
                </a:solidFill>
              </a:rPr>
              <a:t>Conducting Interviews and Trauma Informed Care</a:t>
            </a:r>
            <a:endParaRPr lang="en-US" sz="2600">
              <a:solidFill>
                <a:srgbClr val="002060"/>
              </a:solidFill>
              <a:cs typeface="Calibri"/>
            </a:endParaRPr>
          </a:p>
          <a:p>
            <a:r>
              <a:rPr lang="en-US" sz="2600">
                <a:solidFill>
                  <a:srgbClr val="002060"/>
                </a:solidFill>
              </a:rPr>
              <a:t>Affirmative Consent, Intoxication verses Incapacitation and Informal Resolution</a:t>
            </a:r>
            <a:endParaRPr lang="en-US" sz="2600">
              <a:solidFill>
                <a:srgbClr val="002060"/>
              </a:solidFill>
              <a:cs typeface="Calibri"/>
            </a:endParaRPr>
          </a:p>
          <a:p>
            <a:r>
              <a:rPr lang="en-US" sz="2600">
                <a:solidFill>
                  <a:srgbClr val="002060"/>
                </a:solidFill>
              </a:rPr>
              <a:t>Resources</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a:t>Federal and State </a:t>
            </a:r>
            <a:br>
              <a:rPr lang="en-US"/>
            </a:br>
            <a:r>
              <a:rPr lang="en-US"/>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fontScale="92500" lnSpcReduction="2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lnSpcReduction="10000"/>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850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785611" y="1825625"/>
            <a:ext cx="10380372" cy="4498975"/>
          </a:xfrm>
        </p:spPr>
        <p:txBody>
          <a:bodyPr>
            <a:normAutofit fontScale="92500" lnSpcReduction="10000"/>
          </a:bodyPr>
          <a:lstStyle/>
          <a:p>
            <a:pPr marL="0" indent="0">
              <a:buNone/>
            </a:pPr>
            <a:r>
              <a:rPr lang="en-US" b="1">
                <a:solidFill>
                  <a:srgbClr val="009F4D"/>
                </a:solidFill>
              </a:rPr>
              <a:t>Reauthorized and effective Oct. 2022</a:t>
            </a:r>
          </a:p>
          <a:p>
            <a:pPr marL="457200" indent="-457200"/>
            <a:r>
              <a:rPr lang="en-US"/>
              <a:t>Revised and expanded definitions, including domestic violence</a:t>
            </a:r>
          </a:p>
          <a:p>
            <a:pPr marL="457200" indent="-457200"/>
            <a:r>
              <a:rPr lang="en-US"/>
              <a:t>Funding for increased services and support for survivors from underserved and marginalized communities, including LGBTQIA+ survivors</a:t>
            </a:r>
          </a:p>
          <a:p>
            <a:pPr marL="457200" indent="-457200"/>
            <a:r>
              <a:rPr lang="en-US"/>
              <a:t>Funding for pilot program: Sexual violence restorative practices</a:t>
            </a:r>
          </a:p>
          <a:p>
            <a:pPr marL="457200" indent="-457200"/>
            <a:r>
              <a:rPr lang="en-US"/>
              <a:t>Task Force on Sexual Violence in Education</a:t>
            </a:r>
          </a:p>
          <a:p>
            <a:pPr marL="457200" indent="-457200"/>
            <a:r>
              <a:rPr lang="en-US"/>
              <a:t>Mandated interpersonal violence campus climate survey</a:t>
            </a:r>
          </a:p>
          <a:p>
            <a:pPr marL="457200" indent="-457200"/>
            <a:r>
              <a:rPr lang="en-US"/>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a:t>
            </a:r>
          </a:p>
        </p:txBody>
      </p:sp>
      <p:sp>
        <p:nvSpPr>
          <p:cNvPr id="2" name="Content Placeholder 1"/>
          <p:cNvSpPr>
            <a:spLocks noGrp="1"/>
          </p:cNvSpPr>
          <p:nvPr>
            <p:ph idx="1"/>
          </p:nvPr>
        </p:nvSpPr>
        <p:spPr/>
        <p:txBody>
          <a:bodyPr>
            <a:normAutofit/>
          </a:bodyPr>
          <a:lstStyle/>
          <a:p>
            <a:pPr marL="457200" indent="-457200"/>
            <a:r>
              <a:rPr lang="en-US"/>
              <a:t>Board Policy 1B.1 Equal Opportunity and Nondiscrimination in Employment and Education</a:t>
            </a:r>
          </a:p>
          <a:p>
            <a:pPr marL="457200" indent="-457200"/>
            <a:r>
              <a:rPr lang="en-US"/>
              <a:t>Board Policy 1B.3 Sexual Violence </a:t>
            </a:r>
          </a:p>
          <a:p>
            <a:pPr marL="457200" indent="-457200"/>
            <a:r>
              <a:rPr lang="en-US"/>
              <a:t>System Procedure 1B.1.1 Investigation and Resolution</a:t>
            </a:r>
          </a:p>
          <a:p>
            <a:pPr marL="457200" indent="-457200"/>
            <a:r>
              <a:rPr lang="en-US"/>
              <a:t>System Procedure 1B.3.1 Response to Sexual Violence and Title IX Harassment</a:t>
            </a:r>
          </a:p>
        </p:txBody>
      </p:sp>
    </p:spTree>
    <p:extLst>
      <p:ext uri="{BB962C8B-B14F-4D97-AF65-F5344CB8AC3E}">
        <p14:creationId xmlns:p14="http://schemas.microsoft.com/office/powerpoint/2010/main" val="306197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1B.1</a:t>
            </a:r>
          </a:p>
        </p:txBody>
      </p:sp>
      <p:sp>
        <p:nvSpPr>
          <p:cNvPr id="3" name="Content Placeholder 2"/>
          <p:cNvSpPr>
            <a:spLocks noGrp="1"/>
          </p:cNvSpPr>
          <p:nvPr>
            <p:ph idx="1"/>
          </p:nvPr>
        </p:nvSpPr>
        <p:spPr/>
        <p:txBody>
          <a:bodyPr>
            <a:normAutofit lnSpcReduction="10000"/>
          </a:bodyPr>
          <a:lstStyle/>
          <a:p>
            <a:pPr marL="0" indent="0">
              <a:buNone/>
            </a:pPr>
            <a:r>
              <a:rPr lang="en-US"/>
              <a:t>The </a:t>
            </a:r>
            <a:r>
              <a:rPr lang="en-US" u="sng"/>
              <a:t>Equal Opportunity &amp; Nondiscrimination in Employment &amp; Education Policy</a:t>
            </a:r>
            <a:r>
              <a:rPr lang="en-US" b="1" u="sng"/>
              <a:t>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C21639-875C-2B22-02AB-B01E3382E4E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per 1B.1</a:t>
            </a:r>
          </a:p>
        </p:txBody>
      </p:sp>
      <p:sp>
        <p:nvSpPr>
          <p:cNvPr id="2" name="Content Placeholder 1">
            <a:extLst>
              <a:ext uri="{FF2B5EF4-FFF2-40B4-BE49-F238E27FC236}">
                <a16:creationId xmlns:a16="http://schemas.microsoft.com/office/drawing/2014/main" id="{21A89A23-21AF-99DD-4562-5B2940C9DBDB}"/>
              </a:ext>
            </a:extLst>
          </p:cNvPr>
          <p:cNvSpPr>
            <a:spLocks noGrp="1"/>
          </p:cNvSpPr>
          <p:nvPr>
            <p:ph idx="1"/>
          </p:nvPr>
        </p:nvSpPr>
        <p:spPr/>
        <p:txBody>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835838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a:t>TO CONSTITUTE SEXUAL HARASSMENT, THE CONDUCT:</a:t>
            </a:r>
            <a:endParaRPr lang="en-US"/>
          </a:p>
          <a:p>
            <a:r>
              <a:rPr lang="en-US"/>
              <a:t>DOES NOT have to include an intent to harm</a:t>
            </a:r>
          </a:p>
          <a:p>
            <a:r>
              <a:rPr lang="en-US"/>
              <a:t>DOES NOT need to involve repeated incidents</a:t>
            </a:r>
          </a:p>
          <a:p>
            <a:r>
              <a:rPr lang="en-US"/>
              <a:t>DOES NOT need to be directed at a specific target</a:t>
            </a:r>
          </a:p>
          <a:p>
            <a:r>
              <a:rPr lang="en-US"/>
              <a:t>DOES NOT have to be by a member of the opposite sex </a:t>
            </a:r>
          </a:p>
          <a:p>
            <a:endParaRPr lang="en-US"/>
          </a:p>
        </p:txBody>
      </p:sp>
    </p:spTree>
    <p:extLst>
      <p:ext uri="{BB962C8B-B14F-4D97-AF65-F5344CB8AC3E}">
        <p14:creationId xmlns:p14="http://schemas.microsoft.com/office/powerpoint/2010/main" val="273401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1B.3</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a:ea typeface="+mn-lt"/>
                <a:cs typeface="+mn-lt"/>
              </a:rPr>
              <a:t>The </a:t>
            </a:r>
            <a:r>
              <a:rPr lang="en-US" u="sng">
                <a:ea typeface="+mn-lt"/>
                <a:cs typeface="+mn-lt"/>
              </a:rPr>
              <a:t>Sexual Violence Policy </a:t>
            </a:r>
            <a:r>
              <a:rPr lang="en-US">
                <a:ea typeface="+mn-lt"/>
                <a:cs typeface="+mn-lt"/>
              </a:rPr>
              <a:t>addresses:</a:t>
            </a:r>
          </a:p>
          <a:p>
            <a:pPr>
              <a:buFont typeface="Arial"/>
              <a:buChar char="•"/>
            </a:pPr>
            <a:r>
              <a:rPr lang="en-US">
                <a:ea typeface="+mn-lt"/>
                <a:cs typeface="+mn-lt"/>
              </a:rPr>
              <a:t>Affirmative Consent</a:t>
            </a:r>
          </a:p>
          <a:p>
            <a:pPr>
              <a:buFont typeface="Arial"/>
              <a:buChar char="•"/>
            </a:pPr>
            <a:r>
              <a:rPr lang="en-US">
                <a:ea typeface="+mn-lt"/>
                <a:cs typeface="+mn-lt"/>
              </a:rPr>
              <a:t>Sexual Violence</a:t>
            </a:r>
          </a:p>
          <a:p>
            <a:pPr marL="1028700" lvl="1">
              <a:buFont typeface="Arial"/>
              <a:buChar char="–"/>
            </a:pPr>
            <a:r>
              <a:rPr lang="en-US">
                <a:ea typeface="+mn-lt"/>
                <a:cs typeface="+mn-lt"/>
              </a:rPr>
              <a:t>Dating, intimate partner, and relationship violence</a:t>
            </a:r>
          </a:p>
          <a:p>
            <a:pPr marL="1028700" lvl="1">
              <a:buFont typeface="Arial"/>
              <a:buChar char="–"/>
            </a:pPr>
            <a:r>
              <a:rPr lang="en-US">
                <a:ea typeface="+mn-lt"/>
                <a:cs typeface="+mn-lt"/>
              </a:rPr>
              <a:t>Non-forcible sex acts</a:t>
            </a:r>
          </a:p>
          <a:p>
            <a:pPr marL="1028700" lvl="1">
              <a:buFont typeface="Arial"/>
              <a:buChar char="–"/>
            </a:pPr>
            <a:r>
              <a:rPr lang="en-US">
                <a:ea typeface="+mn-lt"/>
                <a:cs typeface="+mn-lt"/>
              </a:rPr>
              <a:t>Sexual Assault</a:t>
            </a:r>
          </a:p>
          <a:p>
            <a:pPr marL="1028700" lvl="1">
              <a:buFont typeface="Arial"/>
              <a:buChar char="–"/>
            </a:pPr>
            <a:r>
              <a:rPr lang="en-US">
                <a:ea typeface="+mn-lt"/>
                <a:cs typeface="+mn-lt"/>
              </a:rPr>
              <a:t>Stalking </a:t>
            </a:r>
            <a:endParaRPr lang="en-US"/>
          </a:p>
        </p:txBody>
      </p:sp>
    </p:spTree>
    <p:extLst>
      <p:ext uri="{BB962C8B-B14F-4D97-AF65-F5344CB8AC3E}">
        <p14:creationId xmlns:p14="http://schemas.microsoft.com/office/powerpoint/2010/main" val="6215009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a:xfrm>
            <a:off x="609600" y="1600201"/>
            <a:ext cx="10972800" cy="4543022"/>
          </a:xfrm>
        </p:spPr>
        <p:txBody>
          <a:bodyPr>
            <a:normAutofit/>
          </a:bodyPr>
          <a:lstStyle/>
          <a:p>
            <a:pPr marL="457200" indent="-457200">
              <a:buFont typeface="Arial" panose="020B0604020202020204" pitchFamily="34" charset="0"/>
              <a:buChar char="•"/>
            </a:pPr>
            <a:r>
              <a:rPr lang="en-US"/>
              <a:t>Conduct on the basis of sex</a:t>
            </a:r>
          </a:p>
          <a:p>
            <a:pPr marL="1143000" lvl="1" indent="-457200"/>
            <a:r>
              <a:rPr lang="en-US"/>
              <a:t>Employee conditioning the provision of an aid, benefit, or service of the institution on an individual's participation in unwelcome sexual conduct [</a:t>
            </a:r>
            <a:r>
              <a:rPr lang="en-US" i="1"/>
              <a:t>Quid pro quo</a:t>
            </a:r>
            <a:r>
              <a:rPr lang="en-US"/>
              <a:t>]</a:t>
            </a:r>
            <a:r>
              <a:rPr lang="en-US" i="1"/>
              <a:t> </a:t>
            </a:r>
            <a:endParaRPr lang="en-US"/>
          </a:p>
          <a:p>
            <a:pPr marL="1143000" lvl="1" indent="-457200"/>
            <a:r>
              <a:rPr lang="en-US"/>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a:t>Sexual assault; dating, intimate partner, and relationship violence; and stalking [1B.3 conduct, Clery crimes]</a:t>
            </a:r>
          </a:p>
          <a:p>
            <a:endParaRPr lang="en-US"/>
          </a:p>
        </p:txBody>
      </p:sp>
    </p:spTree>
    <p:extLst>
      <p:ext uri="{BB962C8B-B14F-4D97-AF65-F5344CB8AC3E}">
        <p14:creationId xmlns:p14="http://schemas.microsoft.com/office/powerpoint/2010/main" val="1016572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1" u="none" strike="noStrike" kern="1200" cap="none" spc="0" normalizeH="0" baseline="0" noProof="0">
                <a:ln>
                  <a:noFill/>
                </a:ln>
                <a:solidFill>
                  <a:schemeClr val="tx2"/>
                </a:solidFill>
                <a:effectLst/>
                <a:uLnTx/>
                <a:uFillTx/>
                <a:latin typeface="+mn-lt"/>
                <a:ea typeface="+mn-ea"/>
                <a:cs typeface="+mn-cs"/>
              </a:rPr>
              <a:t>Quid Pro Quo</a:t>
            </a:r>
          </a:p>
        </p:txBody>
      </p:sp>
      <p:sp>
        <p:nvSpPr>
          <p:cNvPr id="2" name="Content Placeholder 1"/>
          <p:cNvSpPr>
            <a:spLocks noGrp="1"/>
          </p:cNvSpPr>
          <p:nvPr>
            <p:ph idx="1"/>
          </p:nvPr>
        </p:nvSpPr>
        <p:spPr/>
        <p:txBody>
          <a:bodyPr>
            <a:normAutofit/>
          </a:bodyPr>
          <a:lstStyle/>
          <a:p>
            <a:r>
              <a:rPr lang="en-US"/>
              <a:t>Accused harasser or Respondent: must be an employee (e.g. an instructor, administrator, or staff member)</a:t>
            </a:r>
          </a:p>
          <a:p>
            <a:pPr marL="457200" lvl="1" indent="0">
              <a:buNone/>
            </a:pPr>
            <a:endParaRPr lang="en-US"/>
          </a:p>
          <a:p>
            <a:r>
              <a:rPr lang="en-US" b="1"/>
              <a:t>Evaluating elements</a:t>
            </a:r>
            <a:r>
              <a:rPr lang="en-US"/>
              <a:t>:</a:t>
            </a:r>
          </a:p>
          <a:p>
            <a:pPr marL="914400" lvl="1" indent="-457200">
              <a:buFont typeface="+mj-lt"/>
              <a:buAutoNum type="arabicPeriod"/>
            </a:pPr>
            <a:r>
              <a:rPr lang="en-US"/>
              <a:t>Explicitly or implicitly conditioning the provision of an aid, benefit, or service of the college or university</a:t>
            </a:r>
          </a:p>
          <a:p>
            <a:pPr marL="914400" lvl="1" indent="-457200">
              <a:buFont typeface="+mj-lt"/>
              <a:buAutoNum type="arabicPeriod"/>
            </a:pPr>
            <a:r>
              <a:rPr lang="en-US"/>
              <a:t>Upon the Complainant’s submission to, or rejection of, unwelcome sexual advances, requests for sexual favors, or other verbal or physical sexual conduct</a:t>
            </a:r>
          </a:p>
        </p:txBody>
      </p:sp>
    </p:spTree>
    <p:extLst>
      <p:ext uri="{BB962C8B-B14F-4D97-AF65-F5344CB8AC3E}">
        <p14:creationId xmlns:p14="http://schemas.microsoft.com/office/powerpoint/2010/main" val="2074404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76300" y="381000"/>
            <a:ext cx="106045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Hostile Environment</a:t>
            </a:r>
          </a:p>
        </p:txBody>
      </p:sp>
      <p:sp>
        <p:nvSpPr>
          <p:cNvPr id="2" name="Content Placeholder 1"/>
          <p:cNvSpPr>
            <a:spLocks noGrp="1"/>
          </p:cNvSpPr>
          <p:nvPr>
            <p:ph idx="1"/>
          </p:nvPr>
        </p:nvSpPr>
        <p:spPr>
          <a:xfrm>
            <a:off x="875762" y="1600201"/>
            <a:ext cx="10706638" cy="4343400"/>
          </a:xfrm>
        </p:spPr>
        <p:txBody>
          <a:bodyPr>
            <a:normAutofit/>
          </a:bodyPr>
          <a:lstStyle/>
          <a:p>
            <a:r>
              <a:rPr lang="en-US"/>
              <a:t>Occurs when harassment is sufficiently severe, pervasive, and objectionably offensive that it effectively denies a person equal access to the college’s or university’s education program or activity</a:t>
            </a:r>
          </a:p>
          <a:p>
            <a:r>
              <a:rPr lang="en-US"/>
              <a:t>Can be created by instructors/faculty, administrators, staff members, other students</a:t>
            </a:r>
          </a:p>
          <a:p>
            <a:r>
              <a:rPr lang="en-US"/>
              <a:t>Verbal conduct or behavior</a:t>
            </a:r>
          </a:p>
          <a:p>
            <a:r>
              <a:rPr lang="en-US"/>
              <a:t>Under 1B.3.1: must occur within programs or activities, in the US</a:t>
            </a:r>
          </a:p>
          <a:p>
            <a:endParaRPr lang="en-US"/>
          </a:p>
        </p:txBody>
      </p:sp>
    </p:spTree>
    <p:extLst>
      <p:ext uri="{BB962C8B-B14F-4D97-AF65-F5344CB8AC3E}">
        <p14:creationId xmlns:p14="http://schemas.microsoft.com/office/powerpoint/2010/main" val="1756379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27100" y="381000"/>
            <a:ext cx="105537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Assault</a:t>
            </a:r>
          </a:p>
        </p:txBody>
      </p:sp>
      <p:sp>
        <p:nvSpPr>
          <p:cNvPr id="2" name="Content Placeholder 1"/>
          <p:cNvSpPr>
            <a:spLocks noGrp="1"/>
          </p:cNvSpPr>
          <p:nvPr>
            <p:ph idx="1"/>
          </p:nvPr>
        </p:nvSpPr>
        <p:spPr>
          <a:xfrm>
            <a:off x="927279" y="1600200"/>
            <a:ext cx="10200067" cy="4646053"/>
          </a:xfrm>
        </p:spPr>
        <p:txBody>
          <a:bodyPr>
            <a:noAutofit/>
          </a:bodyPr>
          <a:lstStyle/>
          <a:p>
            <a:r>
              <a:rPr lang="en-US"/>
              <a:t>An actual, attempted, or threatened sexual act with another person without that person’s affirmative consent. </a:t>
            </a:r>
          </a:p>
          <a:p>
            <a:r>
              <a:rPr lang="en-US"/>
              <a:t>Sexual assault includes but is not limited to:</a:t>
            </a:r>
          </a:p>
          <a:p>
            <a:pPr lvl="1">
              <a:buFont typeface="+mj-lt"/>
              <a:buAutoNum type="arabicPeriod"/>
            </a:pPr>
            <a:r>
              <a:rPr lang="en-US" sz="2200"/>
              <a:t>Involvement without consent in any sexual act in which there is force, expressed or implied, or use of duress or deception upon the victim. </a:t>
            </a:r>
          </a:p>
          <a:p>
            <a:pPr lvl="1">
              <a:buFont typeface="+mj-lt"/>
              <a:buAutoNum type="arabicPeriod"/>
            </a:pPr>
            <a:r>
              <a:rPr lang="en-US" sz="2200"/>
              <a:t>Involvement in any sexual act when the victim is unable to give consent.</a:t>
            </a:r>
          </a:p>
          <a:p>
            <a:pPr lvl="1">
              <a:buFont typeface="+mj-lt"/>
              <a:buAutoNum type="arabicPeriod"/>
            </a:pPr>
            <a:r>
              <a:rPr lang="en-US" sz="2200"/>
              <a:t>Intentional and unwelcome touching of a person’s intimate parts (defined as primary genital area, groin, inner thigh, buttocks, or breast); or coercing, forcing, or attempting to coerce or force another to touch a person’s intimate parts.</a:t>
            </a:r>
          </a:p>
          <a:p>
            <a:pPr lvl="1">
              <a:buFont typeface="+mj-lt"/>
              <a:buAutoNum type="arabicPeriod"/>
            </a:pPr>
            <a:r>
              <a:rPr lang="en-US" sz="220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8641" y="274638"/>
            <a:ext cx="9160793" cy="1143000"/>
          </a:xfrm>
        </p:spPr>
        <p:txBody>
          <a:bodyPr>
            <a:normAutofit/>
          </a:bodyPr>
          <a:lstStyle/>
          <a:p>
            <a:pPr algn="l"/>
            <a:r>
              <a:rPr lang="en-US" sz="3600" dirty="0"/>
              <a:t>Affirmative Consent</a:t>
            </a:r>
            <a:endParaRPr lang="en-US" sz="3600" b="0" dirty="0"/>
          </a:p>
        </p:txBody>
      </p:sp>
      <p:sp>
        <p:nvSpPr>
          <p:cNvPr id="4" name="Content Placeholder 3"/>
          <p:cNvSpPr>
            <a:spLocks noGrp="1"/>
          </p:cNvSpPr>
          <p:nvPr>
            <p:ph idx="1"/>
          </p:nvPr>
        </p:nvSpPr>
        <p:spPr>
          <a:xfrm>
            <a:off x="888642" y="1775013"/>
            <a:ext cx="10238704" cy="4679575"/>
          </a:xfrm>
        </p:spPr>
        <p:txBody>
          <a:bodyPr>
            <a:normAutofit fontScale="85000" lnSpcReduction="10000"/>
          </a:bodyPr>
          <a:lstStyle/>
          <a:p>
            <a:pPr marL="0" indent="0">
              <a:buNone/>
            </a:pPr>
            <a:r>
              <a:rPr lang="en-US" sz="2800"/>
              <a:t>Consent is </a:t>
            </a:r>
            <a:r>
              <a:rPr lang="en-US" sz="2800" b="1"/>
              <a:t>informed</a:t>
            </a:r>
            <a:r>
              <a:rPr lang="en-US" sz="2800"/>
              <a:t>, </a:t>
            </a:r>
            <a:r>
              <a:rPr lang="en-US" sz="2800" b="1"/>
              <a:t>freely given</a:t>
            </a:r>
            <a:r>
              <a:rPr lang="en-US" sz="2800"/>
              <a:t>, and </a:t>
            </a:r>
            <a:r>
              <a:rPr lang="en-US" sz="2800" b="1"/>
              <a:t>mutually understood </a:t>
            </a:r>
            <a:r>
              <a:rPr lang="en-US" sz="2800"/>
              <a:t>willingness to participate in sexual activity that is expressed by </a:t>
            </a:r>
            <a:r>
              <a:rPr lang="en-US" sz="2800" b="1"/>
              <a:t>clear</a:t>
            </a:r>
            <a:r>
              <a:rPr lang="en-US" sz="2800"/>
              <a:t>, </a:t>
            </a:r>
            <a:r>
              <a:rPr lang="en-US" sz="2800" b="1"/>
              <a:t>unambiguous</a:t>
            </a:r>
            <a:r>
              <a:rPr lang="en-US" sz="2800"/>
              <a:t>, and </a:t>
            </a:r>
            <a:r>
              <a:rPr lang="en-US" sz="2800" b="1"/>
              <a:t>affirmative words or actions</a:t>
            </a:r>
            <a:r>
              <a:rPr lang="en-US" sz="2800"/>
              <a:t>. </a:t>
            </a:r>
          </a:p>
          <a:p>
            <a:pPr marL="0" indent="0">
              <a:buNone/>
            </a:pPr>
            <a:r>
              <a:rPr lang="en-US" sz="2800"/>
              <a:t>It is the responsibility of the person who wants to engage in sexual activity to ensure that the other person has consented to engage in the sexual activity. </a:t>
            </a:r>
          </a:p>
          <a:p>
            <a:pPr marL="0" indent="0">
              <a:buNone/>
            </a:pPr>
            <a:r>
              <a:rPr lang="en-US" sz="2800"/>
              <a:t>Consent must be present throughout the entire sexual activity and can be revoked at any time. </a:t>
            </a:r>
          </a:p>
          <a:p>
            <a:pPr marL="0" indent="0">
              <a:buNone/>
            </a:pPr>
            <a:r>
              <a:rPr lang="en-US" sz="2800"/>
              <a:t>If coercion, intimidation, threats, and/or physical force are used, there is no consent. </a:t>
            </a:r>
          </a:p>
          <a:p>
            <a:pPr marL="0" indent="0">
              <a:buNone/>
            </a:pPr>
            <a:r>
              <a:rPr lang="en-US" sz="2800"/>
              <a:t>If the complainant is mentally or physically incapacitated or impaired so that the complainant cannot understand the fact, nature, or extent of the sexual situation, there is no consent; this includes conditions due to alcohol or drug consumption, or being asleep or unconscious. </a:t>
            </a:r>
          </a:p>
        </p:txBody>
      </p:sp>
    </p:spTree>
    <p:extLst>
      <p:ext uri="{BB962C8B-B14F-4D97-AF65-F5344CB8AC3E}">
        <p14:creationId xmlns:p14="http://schemas.microsoft.com/office/powerpoint/2010/main" val="239134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on June 23, 2022.</a:t>
            </a:r>
            <a:endParaRPr lang="en-US">
              <a:solidFill>
                <a:srgbClr val="002060"/>
              </a:solidFill>
            </a:endParaRPr>
          </a:p>
          <a:p>
            <a:r>
              <a:rPr lang="en-US">
                <a:solidFill>
                  <a:srgbClr val="002060"/>
                </a:solidFill>
                <a:cs typeface="Calibri"/>
              </a:rPr>
              <a:t>Comment period closed on September 12, 2022 (approximately 240,000 comments).  </a:t>
            </a:r>
            <a:endParaRPr lang="en-US">
              <a:solidFill>
                <a:srgbClr val="002060"/>
              </a:solidFill>
            </a:endParaRPr>
          </a:p>
          <a:p>
            <a:r>
              <a:rPr lang="en-US">
                <a:solidFill>
                  <a:srgbClr val="002060"/>
                </a:solidFill>
                <a:cs typeface="Calibri"/>
              </a:rPr>
              <a:t>Revised regulations released on April 29, 2024 – effective August 1, 2024.  Task force readied necessary revisions.  BUT – litigation and injunctions.  </a:t>
            </a:r>
          </a:p>
          <a:p>
            <a:pPr marL="0" indent="0">
              <a:buNone/>
            </a:pPr>
            <a:endParaRPr lang="en-US">
              <a:solidFill>
                <a:srgbClr val="002060"/>
              </a:solidFill>
              <a:cs typeface="Calibri"/>
            </a:endParaRPr>
          </a:p>
          <a:p>
            <a:endParaRPr lang="en-US">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9AE7D-AC92-D911-9120-94E6BF1704A7}"/>
              </a:ext>
            </a:extLst>
          </p:cNvPr>
          <p:cNvSpPr>
            <a:spLocks noGrp="1"/>
          </p:cNvSpPr>
          <p:nvPr>
            <p:ph type="title"/>
          </p:nvPr>
        </p:nvSpPr>
        <p:spPr/>
        <p:txBody>
          <a:bodyPr/>
          <a:lstStyle/>
          <a:p>
            <a:pPr algn="l"/>
            <a:r>
              <a:rPr lang="en-US" dirty="0"/>
              <a:t>Affirmative Consent, cont.</a:t>
            </a:r>
          </a:p>
        </p:txBody>
      </p:sp>
      <p:sp>
        <p:nvSpPr>
          <p:cNvPr id="3" name="Content Placeholder 2">
            <a:extLst>
              <a:ext uri="{FF2B5EF4-FFF2-40B4-BE49-F238E27FC236}">
                <a16:creationId xmlns:a16="http://schemas.microsoft.com/office/drawing/2014/main" id="{B48299A6-DA93-0070-E383-3E460098461D}"/>
              </a:ext>
            </a:extLst>
          </p:cNvPr>
          <p:cNvSpPr>
            <a:spLocks noGrp="1"/>
          </p:cNvSpPr>
          <p:nvPr>
            <p:ph idx="1"/>
          </p:nvPr>
        </p:nvSpPr>
        <p:spPr/>
        <p:txBody>
          <a:bodyPr>
            <a:normAutofit lnSpcReduction="10000"/>
          </a:bodyPr>
          <a:lstStyle/>
          <a:p>
            <a:pPr marL="0" indent="0">
              <a:buNone/>
            </a:pPr>
            <a:r>
              <a:rPr lang="en-US" sz="3200"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a:t>
            </a:r>
          </a:p>
          <a:p>
            <a:pPr marL="0" indent="0">
              <a:buNone/>
            </a:pPr>
            <a:r>
              <a:rPr lang="en-US" sz="3200" dirty="0"/>
              <a:t>Whether the respondent has taken advantage of a position of influence over the complainant may be a factor in determining consent.</a:t>
            </a:r>
            <a:endParaRPr lang="en-US" dirty="0"/>
          </a:p>
        </p:txBody>
      </p:sp>
    </p:spTree>
    <p:extLst>
      <p:ext uri="{BB962C8B-B14F-4D97-AF65-F5344CB8AC3E}">
        <p14:creationId xmlns:p14="http://schemas.microsoft.com/office/powerpoint/2010/main" val="4270525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52500" y="381000"/>
            <a:ext cx="10186988" cy="15827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Dating, intimate partner, and relationship violence</a:t>
            </a:r>
          </a:p>
        </p:txBody>
      </p:sp>
      <p:sp>
        <p:nvSpPr>
          <p:cNvPr id="2" name="Content Placeholder 1"/>
          <p:cNvSpPr>
            <a:spLocks noGrp="1"/>
          </p:cNvSpPr>
          <p:nvPr>
            <p:ph idx="1"/>
          </p:nvPr>
        </p:nvSpPr>
        <p:spPr>
          <a:xfrm>
            <a:off x="837127" y="1963710"/>
            <a:ext cx="9373673" cy="3979891"/>
          </a:xfrm>
        </p:spPr>
        <p:txBody>
          <a:bodyPr/>
          <a:lstStyle/>
          <a:p>
            <a:r>
              <a:rPr lang="en-US"/>
              <a:t>Physical harm or abuse</a:t>
            </a:r>
          </a:p>
          <a:p>
            <a:r>
              <a:rPr lang="en-US"/>
              <a:t>Threats of physical harm or abuse</a:t>
            </a:r>
          </a:p>
          <a:p>
            <a:r>
              <a:rPr lang="en-US"/>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49313" y="381000"/>
            <a:ext cx="10631487"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a:xfrm>
            <a:off x="850006" y="1600201"/>
            <a:ext cx="4546242" cy="4680678"/>
          </a:xfrm>
        </p:spPr>
        <p:txBody>
          <a:bodyPr>
            <a:normAutofit/>
          </a:bodyPr>
          <a:lstStyle/>
          <a:p>
            <a:pPr marL="0" indent="0">
              <a:buNone/>
            </a:pPr>
            <a:r>
              <a:rPr lang="en-US" sz="2400">
                <a:solidFill>
                  <a:schemeClr val="tx1"/>
                </a:solidFill>
              </a:rPr>
              <a:t>Conduct directed at a specific person based on sex that is unwanted, unwelcome, or unreciprocated and that would cause reasonable people to fear for their safety or the safety of others or to suffer substantial emotional distress</a:t>
            </a:r>
          </a:p>
          <a:p>
            <a:pPr marL="0" indent="0">
              <a:buNone/>
            </a:pPr>
            <a:endParaRPr lang="en-US"/>
          </a:p>
        </p:txBody>
      </p:sp>
      <p:sp>
        <p:nvSpPr>
          <p:cNvPr id="4" name="Content Placeholder 1">
            <a:extLst>
              <a:ext uri="{FF2B5EF4-FFF2-40B4-BE49-F238E27FC236}">
                <a16:creationId xmlns:a16="http://schemas.microsoft.com/office/drawing/2014/main" id="{9233FA04-73AB-2A85-9C08-22FCA1BCFF9D}"/>
              </a:ext>
            </a:extLst>
          </p:cNvPr>
          <p:cNvSpPr txBox="1">
            <a:spLocks/>
          </p:cNvSpPr>
          <p:nvPr/>
        </p:nvSpPr>
        <p:spPr>
          <a:xfrm>
            <a:off x="6057900" y="1600201"/>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a:t>Some examples: </a:t>
            </a:r>
          </a:p>
          <a:p>
            <a:r>
              <a:rPr lang="en-US" sz="2400"/>
              <a:t>Unwanted Phone Calls</a:t>
            </a:r>
          </a:p>
          <a:p>
            <a:r>
              <a:rPr lang="en-US" sz="2400"/>
              <a:t>Unwanted Voicemails</a:t>
            </a:r>
          </a:p>
          <a:p>
            <a:r>
              <a:rPr lang="en-US" sz="2400"/>
              <a:t>Unwanted Text Messages</a:t>
            </a:r>
          </a:p>
          <a:p>
            <a:r>
              <a:rPr lang="en-US" sz="2400"/>
              <a:t>Spying</a:t>
            </a:r>
          </a:p>
          <a:p>
            <a:r>
              <a:rPr lang="en-US" sz="2400"/>
              <a:t>Sending unwanted gifts</a:t>
            </a:r>
          </a:p>
          <a:p>
            <a:r>
              <a:rPr lang="en-US" sz="2400"/>
              <a:t>Letters </a:t>
            </a:r>
          </a:p>
          <a:p>
            <a:r>
              <a:rPr lang="en-US" sz="2400"/>
              <a:t>E-mails </a:t>
            </a:r>
          </a:p>
          <a:p>
            <a:r>
              <a:rPr lang="en-US" sz="2400"/>
              <a:t>Social media use</a:t>
            </a:r>
          </a:p>
          <a:p>
            <a:r>
              <a:rPr lang="en-US" sz="2400"/>
              <a:t>Showing up at a location</a:t>
            </a:r>
          </a:p>
          <a:p>
            <a:endParaRPr lang="en-US"/>
          </a:p>
        </p:txBody>
      </p:sp>
    </p:spTree>
    <p:extLst>
      <p:ext uri="{BB962C8B-B14F-4D97-AF65-F5344CB8AC3E}">
        <p14:creationId xmlns:p14="http://schemas.microsoft.com/office/powerpoint/2010/main" val="1749175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17588" y="533400"/>
            <a:ext cx="8431212" cy="844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1043188" y="1600201"/>
            <a:ext cx="10539211" cy="4343400"/>
          </a:xfrm>
        </p:spPr>
        <p:txBody>
          <a:bodyPr>
            <a:normAutofit/>
          </a:bodyPr>
          <a:lstStyle/>
          <a:p>
            <a:pPr marL="0" indent="0">
              <a:buNone/>
            </a:pPr>
            <a:r>
              <a:rPr lang="en-US" altLang="en-US" b="1">
                <a:solidFill>
                  <a:srgbClr val="009F4D"/>
                </a:solidFill>
              </a:rPr>
              <a:t>Retaliation is prohibited at Minnesota State. </a:t>
            </a:r>
          </a:p>
          <a:p>
            <a:pPr marL="0" indent="0">
              <a:buNone/>
            </a:pPr>
            <a:r>
              <a:rPr lang="en-US" altLang="en-US"/>
              <a:t>Actions by a student or employee intended as retaliation, reprisal, or intimidation against an individual for making a complaint or participating in any way in a report or investigation under the 1B.3 policy</a:t>
            </a:r>
            <a:endParaRPr lang="en-US"/>
          </a:p>
        </p:txBody>
      </p:sp>
    </p:spTree>
    <p:extLst>
      <p:ext uri="{BB962C8B-B14F-4D97-AF65-F5344CB8AC3E}">
        <p14:creationId xmlns:p14="http://schemas.microsoft.com/office/powerpoint/2010/main" val="30230323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Know the Policies and Procedures</a:t>
            </a:r>
          </a:p>
        </p:txBody>
      </p:sp>
      <p:sp>
        <p:nvSpPr>
          <p:cNvPr id="2" name="Content Placeholder 1"/>
          <p:cNvSpPr>
            <a:spLocks noGrp="1"/>
          </p:cNvSpPr>
          <p:nvPr>
            <p:ph idx="1"/>
          </p:nvPr>
        </p:nvSpPr>
        <p:spPr/>
        <p:txBody>
          <a:bodyPr>
            <a:normAutofit fontScale="92500"/>
          </a:bodyPr>
          <a:lstStyle/>
          <a:p>
            <a:pPr marL="0" indent="0">
              <a:buNone/>
            </a:pPr>
            <a:r>
              <a:rPr lang="en-US"/>
              <a:t>-It helps you determine if an investigation is appropriate </a:t>
            </a:r>
          </a:p>
          <a:p>
            <a:pPr marL="0" indent="0">
              <a:buNone/>
            </a:pPr>
            <a:r>
              <a:rPr lang="en-US"/>
              <a:t>	*Who does the policy apply to?</a:t>
            </a:r>
          </a:p>
          <a:p>
            <a:pPr marL="0" indent="0">
              <a:buNone/>
            </a:pPr>
            <a:r>
              <a:rPr lang="en-US"/>
              <a:t>	*What do the terms refer to? </a:t>
            </a:r>
          </a:p>
          <a:p>
            <a:pPr marL="0" indent="0">
              <a:buNone/>
            </a:pPr>
            <a:r>
              <a:rPr lang="en-US"/>
              <a:t>-It helps you frame the ultimate investigative questions in issue</a:t>
            </a:r>
          </a:p>
          <a:p>
            <a:pPr marL="0" indent="0">
              <a:buNone/>
            </a:pPr>
            <a:r>
              <a:rPr lang="en-US"/>
              <a:t>-You understand the elements of a claim</a:t>
            </a:r>
          </a:p>
          <a:p>
            <a:pPr marL="0" indent="0">
              <a:buNone/>
            </a:pPr>
            <a:r>
              <a:rPr lang="en-US"/>
              <a:t>-You have time to seek guidance, if needed</a:t>
            </a:r>
          </a:p>
          <a:p>
            <a:pPr marL="0" indent="0">
              <a:buNone/>
            </a:pPr>
            <a:r>
              <a:rPr lang="en-US"/>
              <a:t>-You prepare for and conduct thorough interviews and minimize any unnecessary re-interviews</a:t>
            </a:r>
          </a:p>
          <a:p>
            <a:pPr marL="0" indent="0">
              <a:buNone/>
            </a:pPr>
            <a:r>
              <a:rPr lang="en-US"/>
              <a:t>-You provide the decisionmaker with necessary information to make a decision</a:t>
            </a:r>
          </a:p>
        </p:txBody>
      </p:sp>
    </p:spTree>
    <p:extLst>
      <p:ext uri="{BB962C8B-B14F-4D97-AF65-F5344CB8AC3E}">
        <p14:creationId xmlns:p14="http://schemas.microsoft.com/office/powerpoint/2010/main" val="3783874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971800"/>
            <a:ext cx="10629900" cy="1447800"/>
          </a:xfrm>
        </p:spPr>
        <p:txBody>
          <a:bodyPr>
            <a:normAutofit/>
          </a:bodyPr>
          <a:lstStyle/>
          <a:p>
            <a:r>
              <a:rPr lang="en-US" i="0">
                <a:solidFill>
                  <a:srgbClr val="000000"/>
                </a:solidFill>
                <a:effectLst/>
                <a:latin typeface="Calibri" panose="020F0502020204030204" pitchFamily="34" charset="0"/>
              </a:rPr>
              <a:t>neurobiological responses to trauma</a:t>
            </a:r>
            <a:endParaRPr lang="en-US" sz="7200"/>
          </a:p>
        </p:txBody>
      </p:sp>
    </p:spTree>
    <p:extLst>
      <p:ext uri="{BB962C8B-B14F-4D97-AF65-F5344CB8AC3E}">
        <p14:creationId xmlns:p14="http://schemas.microsoft.com/office/powerpoint/2010/main" val="41596092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652887" y="617921"/>
            <a:ext cx="3482041" cy="3988585"/>
          </a:xfrm>
        </p:spPr>
        <p:txBody>
          <a:bodyPr vert="horz" lIns="91440" tIns="45720" rIns="91440" bIns="45720" rtlCol="0" anchor="ctr">
            <a:normAutofit/>
          </a:bodyPr>
          <a:lstStyle/>
          <a:p>
            <a:r>
              <a:rPr kumimoji="0" lang="en-US" altLang="en-US" b="1" i="0" u="none" strike="noStrike" kern="1200" cap="none" spc="0" normalizeH="0" baseline="0" noProof="0" dirty="0">
                <a:ln>
                  <a:noFill/>
                </a:ln>
                <a:solidFill>
                  <a:schemeClr val="tx1"/>
                </a:solidFill>
                <a:effectLst/>
                <a:uLnTx/>
                <a:uFillTx/>
                <a:latin typeface="+mj-lt"/>
                <a:ea typeface="+mj-ea"/>
                <a:cs typeface="+mj-cs"/>
              </a:rPr>
              <a:t>Responses of the Brain &amp; Body During Trauma</a:t>
            </a:r>
            <a:endParaRPr lang="en-US" kern="1200" dirty="0">
              <a:solidFill>
                <a:schemeClr val="tx1"/>
              </a:solidFill>
              <a:latin typeface="+mj-lt"/>
              <a:ea typeface="+mj-ea"/>
              <a:cs typeface="+mj-cs"/>
            </a:endParaRPr>
          </a:p>
        </p:txBody>
      </p:sp>
      <p:pic>
        <p:nvPicPr>
          <p:cNvPr id="4" name="Picture 2" descr="Trauma responses outlined in 5 sections (clockwise): fight, flight, fawn, flop, and freeze. Image from Reflectio">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683" y="262711"/>
            <a:ext cx="6691717" cy="6332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endParaRPr lang="en-US"/>
          </a:p>
        </p:txBody>
      </p:sp>
    </p:spTree>
    <p:extLst>
      <p:ext uri="{BB962C8B-B14F-4D97-AF65-F5344CB8AC3E}">
        <p14:creationId xmlns:p14="http://schemas.microsoft.com/office/powerpoint/2010/main" val="20702007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ＭＳ Ｐゴシック" charset="0"/>
                <a:cs typeface="ＭＳ Ｐゴシック" charset="0"/>
              </a:rPr>
              <a:t>Trauma and Memory</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The body and brain react to and record trauma in a different way than we believed traditionally</a:t>
            </a:r>
          </a:p>
          <a:p>
            <a:r>
              <a:rPr lang="en-US"/>
              <a:t>Many professionals were trained to believe that even when a person experiences a traumatic event, the pre-frontal cortex records the vast majority of the event including: Who, What, When, Where, Why, and How</a:t>
            </a:r>
          </a:p>
          <a:p>
            <a:pPr marL="0" indent="0">
              <a:buNone/>
            </a:pPr>
            <a:endParaRPr lang="en-US"/>
          </a:p>
          <a:p>
            <a:endParaRPr lang="en-US"/>
          </a:p>
          <a:p>
            <a:pPr marL="0" indent="0">
              <a:buNone/>
            </a:pPr>
            <a:r>
              <a:rPr lang="en-US" sz="1200" u="sng"/>
              <a:t>The Forensic Experiential Trauma Interview</a:t>
            </a:r>
            <a:r>
              <a:rPr lang="en-US" sz="1200"/>
              <a:t>, Strand &amp; Heitman</a:t>
            </a:r>
          </a:p>
        </p:txBody>
      </p:sp>
    </p:spTree>
    <p:extLst>
      <p:ext uri="{BB962C8B-B14F-4D97-AF65-F5344CB8AC3E}">
        <p14:creationId xmlns:p14="http://schemas.microsoft.com/office/powerpoint/2010/main" val="3254265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3821815720"/>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a:ea typeface="ＭＳ Ｐゴシック" panose="020B0600070205080204" pitchFamily="34" charset="-128"/>
            </a:endParaRPr>
          </a:p>
          <a:p>
            <a:pPr algn="r" eaLnBrk="1" hangingPunct="1">
              <a:buFont typeface="Wingdings 2" panose="05020102010507070707" pitchFamily="18" charset="2"/>
              <a:buNone/>
            </a:pPr>
            <a:r>
              <a:rPr lang="en-US" altLang="en-US" sz="1000">
                <a:ea typeface="ＭＳ Ｐゴシック" panose="020B0600070205080204" pitchFamily="34" charset="-128"/>
              </a:rPr>
              <a:t>By Lt. Col. Dave Grossman &amp; Bruce K. </a:t>
            </a:r>
            <a:r>
              <a:rPr lang="en-US" altLang="en-US" sz="1000" err="1">
                <a:ea typeface="ＭＳ Ｐゴシック" panose="020B0600070205080204" pitchFamily="34" charset="-128"/>
              </a:rPr>
              <a:t>Siddle</a:t>
            </a:r>
            <a:br>
              <a:rPr lang="en-US" altLang="en-US" sz="1000">
                <a:ea typeface="ＭＳ Ｐゴシック" panose="020B0600070205080204" pitchFamily="34" charset="-128"/>
              </a:rPr>
            </a:br>
            <a:r>
              <a:rPr lang="en-US" altLang="en-US" sz="1000" i="1">
                <a:ea typeface="ＭＳ Ｐゴシック" panose="020B0600070205080204" pitchFamily="34" charset="-128"/>
              </a:rPr>
              <a:t>The Firearms Instructor: The Official Journal of the International Association of Law Enforcement Firearms Instructors</a:t>
            </a:r>
            <a:br>
              <a:rPr lang="en-US" altLang="en-US" sz="1000">
                <a:ea typeface="ＭＳ Ｐゴシック" panose="020B0600070205080204" pitchFamily="34" charset="-128"/>
              </a:rPr>
            </a:br>
            <a:r>
              <a:rPr lang="en-US" altLang="en-US" sz="100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80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a:ea typeface="ＭＳ Ｐゴシック" panose="020B0600070205080204" pitchFamily="34" charset="-128"/>
              </a:rPr>
              <a:t>Most investigators and decisionmakers believe when a victim/survivor experiences trauma, the brain records most of the event including the “</a:t>
            </a:r>
            <a:r>
              <a:rPr lang="en-US" altLang="en-US" u="sng">
                <a:ea typeface="ＭＳ Ｐゴシック" panose="020B0600070205080204" pitchFamily="34" charset="-128"/>
              </a:rPr>
              <a:t>Who</a:t>
            </a:r>
            <a:r>
              <a:rPr lang="en-US" altLang="en-US">
                <a:ea typeface="ＭＳ Ｐゴシック" panose="020B0600070205080204" pitchFamily="34" charset="-128"/>
              </a:rPr>
              <a:t>, </a:t>
            </a:r>
            <a:r>
              <a:rPr lang="en-US" altLang="en-US" u="sng">
                <a:ea typeface="ＭＳ Ｐゴシック" panose="020B0600070205080204" pitchFamily="34" charset="-128"/>
              </a:rPr>
              <a:t>What</a:t>
            </a:r>
            <a:r>
              <a:rPr lang="en-US" altLang="en-US">
                <a:ea typeface="ＭＳ Ｐゴシック" panose="020B0600070205080204" pitchFamily="34" charset="-128"/>
              </a:rPr>
              <a:t>, </a:t>
            </a:r>
            <a:r>
              <a:rPr lang="en-US" altLang="en-US" u="sng">
                <a:ea typeface="ＭＳ Ｐゴシック" panose="020B0600070205080204" pitchFamily="34" charset="-128"/>
              </a:rPr>
              <a:t>Where</a:t>
            </a:r>
            <a:r>
              <a:rPr lang="en-US" altLang="en-US">
                <a:ea typeface="ＭＳ Ｐゴシック" panose="020B0600070205080204" pitchFamily="34" charset="-128"/>
              </a:rPr>
              <a:t>, </a:t>
            </a:r>
            <a:r>
              <a:rPr lang="en-US" altLang="en-US" u="sng">
                <a:ea typeface="ＭＳ Ｐゴシック" panose="020B0600070205080204" pitchFamily="34" charset="-128"/>
              </a:rPr>
              <a:t>Why</a:t>
            </a:r>
            <a:r>
              <a:rPr lang="en-US" altLang="en-US">
                <a:ea typeface="ＭＳ Ｐゴシック" panose="020B0600070205080204" pitchFamily="34" charset="-128"/>
              </a:rPr>
              <a:t>, </a:t>
            </a:r>
            <a:r>
              <a:rPr lang="en-US" altLang="en-US" u="sng">
                <a:ea typeface="ＭＳ Ｐゴシック" panose="020B0600070205080204" pitchFamily="34" charset="-128"/>
              </a:rPr>
              <a:t>When</a:t>
            </a:r>
            <a:r>
              <a:rPr lang="en-US" altLang="en-US">
                <a:ea typeface="ＭＳ Ｐゴシック" panose="020B0600070205080204" pitchFamily="34" charset="-128"/>
              </a:rPr>
              <a:t> and </a:t>
            </a:r>
            <a:r>
              <a:rPr lang="en-US" altLang="en-US" u="sng">
                <a:ea typeface="ＭＳ Ｐゴシック" panose="020B0600070205080204" pitchFamily="34" charset="-128"/>
              </a:rPr>
              <a:t>How</a:t>
            </a:r>
            <a:r>
              <a:rPr lang="en-US" altLang="en-US">
                <a:ea typeface="ＭＳ Ｐゴシック" panose="020B0600070205080204" pitchFamily="34" charset="-128"/>
              </a:rPr>
              <a:t>," as well as other details of the event</a:t>
            </a:r>
          </a:p>
          <a:p>
            <a:r>
              <a:rPr lang="en-US" altLang="en-US">
                <a:ea typeface="ＭＳ Ｐゴシック" panose="020B0600070205080204" pitchFamily="34" charset="-128"/>
              </a:rPr>
              <a:t>Most investigators are trained to obtain this type of information in interviews with victim/survivors</a:t>
            </a:r>
          </a:p>
          <a:p>
            <a:r>
              <a:rPr lang="en-US" altLang="en-US">
                <a:ea typeface="ＭＳ Ｐゴシック" panose="020B0600070205080204" pitchFamily="34" charset="-128"/>
              </a:rPr>
              <a:t>High-stress situations can result in a trauma response on the part of the victim</a:t>
            </a:r>
          </a:p>
          <a:p>
            <a:endParaRPr lang="en-US"/>
          </a:p>
          <a:p>
            <a:endParaRPr lang="en-US"/>
          </a:p>
          <a:p>
            <a:pPr marL="0" indent="0">
              <a:buNone/>
            </a:pPr>
            <a:r>
              <a:rPr lang="en-US" sz="1100">
                <a:latin typeface="Arial" charset="0"/>
                <a:ea typeface="ＭＳ Ｐゴシック" charset="-128"/>
              </a:rPr>
              <a:t>Source: http://www.army.mil/article/72055/Army_expert_receives_national_recognition_for_combating_sexual_assault</a:t>
            </a:r>
            <a:endParaRPr lang="en-US" sz="1100"/>
          </a:p>
        </p:txBody>
      </p:sp>
    </p:spTree>
    <p:extLst>
      <p:ext uri="{BB962C8B-B14F-4D97-AF65-F5344CB8AC3E}">
        <p14:creationId xmlns:p14="http://schemas.microsoft.com/office/powerpoint/2010/main" val="39746886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295D18-A9ED-E825-25A9-38AE0B50045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609600" y="1600200"/>
            <a:ext cx="10972800" cy="4574457"/>
          </a:xfrm>
        </p:spPr>
        <p:txBody>
          <a:bodyPr>
            <a:normAutofit/>
          </a:bodyPr>
          <a:lstStyle/>
          <a:p>
            <a:r>
              <a:rPr lang="en-US" dirty="0"/>
              <a:t>Framing and phrasing meeting invitations, email communications</a:t>
            </a:r>
          </a:p>
          <a:p>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a:t>Prevalence of Sexual Violence</a:t>
            </a:r>
          </a:p>
        </p:txBody>
      </p:sp>
    </p:spTree>
    <p:extLst>
      <p:ext uri="{BB962C8B-B14F-4D97-AF65-F5344CB8AC3E}">
        <p14:creationId xmlns:p14="http://schemas.microsoft.com/office/powerpoint/2010/main" val="15179457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a:solidFill>
                  <a:srgbClr val="0D0D0D"/>
                </a:solidFill>
                <a:effectLst>
                  <a:outerShdw blurRad="38100" dist="38100" dir="2700000" algn="tl">
                    <a:srgbClr val="FFFFFF"/>
                  </a:outerShdw>
                </a:effectLst>
                <a:latin typeface="Calibri" pitchFamily="34" charset="0"/>
              </a:rPr>
              <a:t>The victim/survivor wanted it</a:t>
            </a:r>
          </a:p>
          <a:p>
            <a:pPr lvl="1"/>
            <a:r>
              <a:rPr lang="en-US">
                <a:solidFill>
                  <a:srgbClr val="0D0D0D"/>
                </a:solidFill>
                <a:effectLst>
                  <a:outerShdw blurRad="38100" dist="38100" dir="2700000" algn="tl">
                    <a:srgbClr val="FFFFFF"/>
                  </a:outerShdw>
                </a:effectLst>
                <a:latin typeface="Calibri" pitchFamily="34" charset="0"/>
              </a:rPr>
              <a:t>The person causing the harm didn't</a:t>
            </a:r>
            <a:r>
              <a:rPr lang="en-US" altLang="ja-JP">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a:solidFill>
                  <a:srgbClr val="0D0D0D"/>
                </a:solidFill>
                <a:effectLst>
                  <a:outerShdw blurRad="38100" dist="38100" dir="2700000" algn="tl">
                    <a:srgbClr val="FFFFFF"/>
                  </a:outerShdw>
                </a:effectLst>
                <a:latin typeface="Calibri" pitchFamily="34" charset="0"/>
              </a:rPr>
              <a:t>Clothing</a:t>
            </a:r>
          </a:p>
          <a:p>
            <a:pPr lvl="1"/>
            <a:r>
              <a:rPr lang="en-US">
                <a:solidFill>
                  <a:srgbClr val="0D0D0D"/>
                </a:solidFill>
                <a:effectLst>
                  <a:outerShdw blurRad="38100" dist="38100" dir="2700000" algn="tl">
                    <a:srgbClr val="FFFFFF"/>
                  </a:outerShdw>
                </a:effectLst>
                <a:latin typeface="Calibri" pitchFamily="34" charset="0"/>
              </a:rPr>
              <a:t>Alcohol</a:t>
            </a:r>
          </a:p>
          <a:p>
            <a:pPr marL="0" indent="0">
              <a:buNone/>
            </a:pPr>
            <a:endParaRPr lang="en-US"/>
          </a:p>
        </p:txBody>
      </p:sp>
    </p:spTree>
    <p:extLst>
      <p:ext uri="{BB962C8B-B14F-4D97-AF65-F5344CB8AC3E}">
        <p14:creationId xmlns:p14="http://schemas.microsoft.com/office/powerpoint/2010/main" val="25848056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Common Behavior for Victims of Rape</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a:solidFill>
                  <a:srgbClr val="0D0D0D"/>
                </a:solidFill>
                <a:effectLst>
                  <a:outerShdw blurRad="38100" dist="38100" dir="2700000" algn="tl">
                    <a:srgbClr val="FFFFFF"/>
                  </a:outerShdw>
                </a:effectLst>
                <a:latin typeface="Calibri" pitchFamily="34" charset="0"/>
              </a:rPr>
              <a:t>Delay in reporting</a:t>
            </a:r>
          </a:p>
          <a:p>
            <a:pPr eaLnBrk="1" hangingPunct="1"/>
            <a:r>
              <a:rPr lang="en-US">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a:solidFill>
                  <a:srgbClr val="0D0D0D"/>
                </a:solidFill>
                <a:effectLst>
                  <a:outerShdw blurRad="38100" dist="38100" dir="2700000" algn="tl">
                    <a:srgbClr val="FFFFFF"/>
                  </a:outerShdw>
                </a:effectLst>
                <a:latin typeface="Calibri" pitchFamily="34" charset="0"/>
              </a:rPr>
              <a:t>Desire to resume “normal” routine</a:t>
            </a:r>
          </a:p>
          <a:p>
            <a:pPr lvl="1" eaLnBrk="1" hangingPunct="1"/>
            <a:r>
              <a:rPr lang="en-US">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a:p>
            <a:pPr marL="0" indent="0">
              <a:buNone/>
            </a:pPr>
            <a:endParaRPr lang="en-US">
              <a:solidFill>
                <a:srgbClr val="0D0D0D"/>
              </a:solidFill>
              <a:effectLst>
                <a:outerShdw blurRad="38100" dist="38100" dir="2700000" algn="tl">
                  <a:srgbClr val="FFFFFF"/>
                </a:outerShdw>
              </a:effectLst>
              <a:latin typeface="Calibri" pitchFamily="34" charset="0"/>
            </a:endParaRPr>
          </a:p>
        </p:txBody>
      </p:sp>
    </p:spTree>
    <p:extLst>
      <p:ext uri="{BB962C8B-B14F-4D97-AF65-F5344CB8AC3E}">
        <p14:creationId xmlns:p14="http://schemas.microsoft.com/office/powerpoint/2010/main" val="32053287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800">
                <a:ea typeface="ＭＳ Ｐゴシック" panose="020B0600070205080204" pitchFamily="34" charset="-128"/>
              </a:rPr>
              <a:t>They fear repercussions</a:t>
            </a:r>
          </a:p>
          <a:p>
            <a:pPr lvl="1"/>
            <a:r>
              <a:rPr lang="en-US" altLang="en-US" sz="2800">
                <a:ea typeface="ＭＳ Ｐゴシック" panose="020B0600070205080204" pitchFamily="34" charset="-128"/>
              </a:rPr>
              <a:t>They are pressured by others not to report</a:t>
            </a:r>
          </a:p>
          <a:p>
            <a:pPr lvl="1"/>
            <a:r>
              <a:rPr lang="en-US" altLang="en-US" sz="2800">
                <a:ea typeface="ＭＳ Ｐゴシック" panose="020B0600070205080204" pitchFamily="34" charset="-128"/>
              </a:rPr>
              <a:t>They feel shame, embarrassment</a:t>
            </a:r>
          </a:p>
          <a:p>
            <a:pPr lvl="1"/>
            <a:r>
              <a:rPr lang="en-US" altLang="en-US" sz="2800">
                <a:ea typeface="ＭＳ Ｐゴシック" panose="020B0600070205080204" pitchFamily="34" charset="-128"/>
              </a:rPr>
              <a:t>They are afraid of the person who caused the harm</a:t>
            </a:r>
          </a:p>
          <a:p>
            <a:pPr lvl="1"/>
            <a:r>
              <a:rPr lang="en-US" altLang="en-US" sz="2800">
                <a:ea typeface="ＭＳ Ｐゴシック" panose="020B0600070205080204" pitchFamily="34" charset="-128"/>
              </a:rPr>
              <a:t>They are afraid of not being believed</a:t>
            </a:r>
          </a:p>
          <a:p>
            <a:pPr lvl="1"/>
            <a:r>
              <a:rPr lang="en-US" altLang="en-US" sz="28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a:p>
          <a:p>
            <a:pPr marL="0" indent="0" algn="ctr">
              <a:buNone/>
            </a:pPr>
            <a:r>
              <a:rPr lang="en-US"/>
              <a:t>Title IX requires a college or university to conduct a “prompt, thorough and impartial inquiry.” </a:t>
            </a:r>
          </a:p>
          <a:p>
            <a:pPr marL="0" indent="0" algn="ctr">
              <a:buNone/>
            </a:pPr>
            <a:endParaRPr lang="en-US"/>
          </a:p>
          <a:p>
            <a:pPr marL="0" indent="0" algn="ctr">
              <a:buNone/>
            </a:pPr>
            <a:r>
              <a:rPr lang="en-US"/>
              <a:t>Bias is defined as “to feel or show inclination or prejudice for or against someone or something.”</a:t>
            </a:r>
          </a:p>
          <a:p>
            <a:pPr marL="0" indent="0">
              <a:buNone/>
            </a:pPr>
            <a:endParaRPr lang="en-US"/>
          </a:p>
          <a:p>
            <a:pPr marL="0" indent="0">
              <a:buNone/>
            </a:pPr>
            <a:endParaRPr lang="en-US"/>
          </a:p>
        </p:txBody>
      </p:sp>
    </p:spTree>
    <p:extLst>
      <p:ext uri="{BB962C8B-B14F-4D97-AF65-F5344CB8AC3E}">
        <p14:creationId xmlns:p14="http://schemas.microsoft.com/office/powerpoint/2010/main" val="4179199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ct val="20000"/>
              </a:spcBef>
              <a:buClr>
                <a:srgbClr val="009F4D"/>
              </a:buClr>
              <a:defRPr/>
            </a:pPr>
            <a:r>
              <a:rPr kumimoji="0" lang="en-US" sz="3600" b="1" i="0" u="none" strike="noStrike" kern="1200" cap="none" spc="0" normalizeH="0" baseline="0" noProof="0">
                <a:ln>
                  <a:noFill/>
                </a:ln>
                <a:solidFill>
                  <a:schemeClr val="tx2"/>
                </a:solidFill>
                <a:effectLst/>
                <a:uLnTx/>
                <a:uFillTx/>
                <a:latin typeface="+mn-lt"/>
                <a:ea typeface="+mn-ea"/>
                <a:cs typeface="+mn-cs"/>
              </a:rPr>
              <a:t>Three </a:t>
            </a:r>
            <a:r>
              <a:rPr lang="en-US" sz="3600">
                <a:solidFill>
                  <a:schemeClr val="tx2"/>
                </a:solidFill>
                <a:latin typeface="+mn-lt"/>
                <a:ea typeface="+mn-ea"/>
                <a:cs typeface="+mn-cs"/>
              </a:rPr>
              <a:t>Basic Deliverables </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Update your web-sites and information to the new System Procedure 1B.3.1.</a:t>
            </a:r>
          </a:p>
          <a:p>
            <a:r>
              <a:rPr lang="en-US"/>
              <a:t>Notice of Title IX Coordinator.</a:t>
            </a:r>
          </a:p>
          <a:p>
            <a:r>
              <a:rPr lang="en-US"/>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lnSpcReduction="10000"/>
          </a:bodyPr>
          <a:lstStyle/>
          <a:p>
            <a:r>
              <a:rPr lang="en-US"/>
              <a:t>The subject matter of these cases is often personal and very intimate</a:t>
            </a:r>
          </a:p>
          <a:p>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3657600" lvl="8" indent="0">
              <a:buNone/>
            </a:pPr>
            <a:r>
              <a:rPr lang="en-US" sz="1300"/>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Investigation Impact</a:t>
            </a:r>
          </a:p>
        </p:txBody>
      </p:sp>
      <p:sp>
        <p:nvSpPr>
          <p:cNvPr id="3" name="Content Placeholder 2"/>
          <p:cNvSpPr>
            <a:spLocks noGrp="1"/>
          </p:cNvSpPr>
          <p:nvPr>
            <p:ph idx="1"/>
          </p:nvPr>
        </p:nvSpPr>
        <p:spPr/>
        <p:txBody>
          <a:bodyPr>
            <a:normAutofit/>
          </a:bodyPr>
          <a:lstStyle/>
          <a:p>
            <a:r>
              <a:rPr lang="en-US"/>
              <a:t>Establishing rapport</a:t>
            </a:r>
          </a:p>
          <a:p>
            <a:r>
              <a:rPr lang="en-US"/>
              <a:t>Language may need to be altered</a:t>
            </a:r>
          </a:p>
          <a:p>
            <a:r>
              <a:rPr lang="en-US"/>
              <a:t>Storytelling style may need to be accommodated</a:t>
            </a:r>
          </a:p>
          <a:p>
            <a:pPr lvl="1"/>
            <a:r>
              <a:rPr lang="en-US"/>
              <a:t>Linear versus circular styles</a:t>
            </a:r>
          </a:p>
          <a:p>
            <a:r>
              <a:rPr lang="en-US"/>
              <a:t>Recognize ethnocentric behaviors</a:t>
            </a:r>
          </a:p>
          <a:p>
            <a:pPr lvl="1"/>
            <a:r>
              <a:rPr lang="en-US"/>
              <a:t>Assumption that own culture is “right” while others are “wrong”</a:t>
            </a:r>
          </a:p>
          <a:p>
            <a:r>
              <a:rPr lang="en-US"/>
              <a:t>Avoid stereotyping and assumptions</a:t>
            </a:r>
          </a:p>
          <a:p>
            <a:pPr marL="2286000" lvl="5" indent="0">
              <a:buNone/>
            </a:pPr>
            <a:r>
              <a:rPr lang="en-US"/>
              <a:t>			</a:t>
            </a:r>
            <a:r>
              <a:rPr lang="en-US" sz="1500"/>
              <a:t>--Sue Ann Van </a:t>
            </a:r>
            <a:r>
              <a:rPr lang="en-US" sz="1500" err="1"/>
              <a:t>Dermyden</a:t>
            </a:r>
            <a:r>
              <a:rPr lang="en-US" sz="1500"/>
              <a:t>, 2017</a:t>
            </a:r>
          </a:p>
          <a:p>
            <a:pPr marL="2286000" lvl="5" indent="0">
              <a:buNone/>
            </a:pPr>
            <a:endParaRPr lang="en-US"/>
          </a:p>
        </p:txBody>
      </p:sp>
    </p:spTree>
    <p:extLst>
      <p:ext uri="{BB962C8B-B14F-4D97-AF65-F5344CB8AC3E}">
        <p14:creationId xmlns:p14="http://schemas.microsoft.com/office/powerpoint/2010/main" val="30299663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t>What other role might bias play in an Investigation?</a:t>
            </a:r>
          </a:p>
        </p:txBody>
      </p:sp>
      <p:sp>
        <p:nvSpPr>
          <p:cNvPr id="3" name="Content Placeholder 2"/>
          <p:cNvSpPr>
            <a:spLocks noGrp="1"/>
          </p:cNvSpPr>
          <p:nvPr>
            <p:ph idx="1"/>
          </p:nvPr>
        </p:nvSpPr>
        <p:spPr/>
        <p:txBody>
          <a:bodyPr>
            <a:normAutofit/>
          </a:bodyPr>
          <a:lstStyle/>
          <a:p>
            <a:r>
              <a:rPr lang="en-US" dirty="0"/>
              <a:t>Priming – Your pre-investigation or mid-investigation thoughts about the case</a:t>
            </a:r>
          </a:p>
          <a:p>
            <a:r>
              <a:rPr lang="en-US" dirty="0"/>
              <a:t>Phrasing – The way you ask a question can influence the answer – The misinformation effect</a:t>
            </a:r>
          </a:p>
        </p:txBody>
      </p:sp>
    </p:spTree>
    <p:extLst>
      <p:ext uri="{BB962C8B-B14F-4D97-AF65-F5344CB8AC3E}">
        <p14:creationId xmlns:p14="http://schemas.microsoft.com/office/powerpoint/2010/main" val="20912560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a:xfrm>
            <a:off x="2016912" y="3429000"/>
            <a:ext cx="7248144" cy="1447800"/>
          </a:xfrm>
        </p:spPr>
        <p:txBody>
          <a:bodyPr>
            <a:normAutofit fontScale="90000"/>
          </a:bodyPr>
          <a:lstStyle/>
          <a:p>
            <a:r>
              <a:rPr lang="en-US"/>
              <a:t>Pre-Investigation Steps</a:t>
            </a:r>
            <a:br>
              <a:rPr lang="en-US" i="1"/>
            </a:br>
            <a:br>
              <a:rPr lang="en-US" i="1"/>
            </a:br>
            <a:r>
              <a:rPr lang="en-US" sz="2800" i="1"/>
              <a:t>Title IX Coordinator Role</a:t>
            </a:r>
            <a:endParaRPr lang="en-US" i="1"/>
          </a:p>
        </p:txBody>
      </p:sp>
    </p:spTree>
    <p:extLst>
      <p:ext uri="{BB962C8B-B14F-4D97-AF65-F5344CB8AC3E}">
        <p14:creationId xmlns:p14="http://schemas.microsoft.com/office/powerpoint/2010/main" val="30299237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BB99ED-5AF6-15A3-6194-1A372464A735}"/>
              </a:ext>
            </a:extLst>
          </p:cNvPr>
          <p:cNvSpPr>
            <a:spLocks noGrp="1"/>
          </p:cNvSpPr>
          <p:nvPr>
            <p:ph type="title" idx="4294967295"/>
          </p:nvPr>
        </p:nvSpPr>
        <p:spPr>
          <a:xfrm>
            <a:off x="1139687" y="445477"/>
            <a:ext cx="9071113" cy="1143000"/>
          </a:xfrm>
        </p:spPr>
        <p:txBody>
          <a:bodyPr>
            <a:normAutofit/>
          </a:bodyPr>
          <a:lstStyle/>
          <a:p>
            <a:pPr algn="l"/>
            <a:r>
              <a:rPr lang="en-US">
                <a:solidFill>
                  <a:srgbClr val="009F4D"/>
                </a:solidFill>
              </a:rPr>
              <a:t>Prior to investigation</a:t>
            </a:r>
            <a:endParaRPr lang="en-US"/>
          </a:p>
        </p:txBody>
      </p:sp>
      <p:sp>
        <p:nvSpPr>
          <p:cNvPr id="2" name="Content Placeholder 1">
            <a:extLst>
              <a:ext uri="{FF2B5EF4-FFF2-40B4-BE49-F238E27FC236}">
                <a16:creationId xmlns:a16="http://schemas.microsoft.com/office/drawing/2014/main" id="{9A96F995-C965-46C8-9729-238038CB083D}"/>
              </a:ext>
            </a:extLst>
          </p:cNvPr>
          <p:cNvSpPr>
            <a:spLocks noGrp="1"/>
          </p:cNvSpPr>
          <p:nvPr>
            <p:ph idx="1"/>
          </p:nvPr>
        </p:nvSpPr>
        <p:spPr>
          <a:xfrm>
            <a:off x="1139687" y="1600201"/>
            <a:ext cx="9289774" cy="4812322"/>
          </a:xfrm>
        </p:spPr>
        <p:txBody>
          <a:bodyPr>
            <a:normAutofit/>
          </a:bodyPr>
          <a:lstStyle/>
          <a:p>
            <a:r>
              <a:rPr lang="en-US"/>
              <a:t>Review of report, complaint</a:t>
            </a:r>
          </a:p>
          <a:p>
            <a:r>
              <a:rPr lang="en-US"/>
              <a:t>Evaluate based on elements of policy (resolution options)</a:t>
            </a:r>
          </a:p>
          <a:p>
            <a:r>
              <a:rPr lang="en-US"/>
              <a:t>Assess immediate needs and safety concerns</a:t>
            </a:r>
          </a:p>
          <a:p>
            <a:r>
              <a:rPr lang="en-US"/>
              <a:t>Notice of options and rights to Complainant (Title IX)</a:t>
            </a:r>
          </a:p>
          <a:p>
            <a:pPr lvl="1"/>
            <a:r>
              <a:rPr lang="en-US"/>
              <a:t>Medical assistance and preservation of evidence</a:t>
            </a:r>
          </a:p>
          <a:p>
            <a:pPr lvl="1"/>
            <a:r>
              <a:rPr lang="en-US"/>
              <a:t>Reporting assistance to law enforcement</a:t>
            </a:r>
          </a:p>
          <a:p>
            <a:pPr lvl="1"/>
            <a:r>
              <a:rPr lang="en-US"/>
              <a:t>Referrals to on- and off- campus resources</a:t>
            </a:r>
          </a:p>
          <a:p>
            <a:pPr lvl="1"/>
            <a:endParaRPr lang="en-US"/>
          </a:p>
          <a:p>
            <a:endParaRPr lang="en-US"/>
          </a:p>
          <a:p>
            <a:endParaRPr lang="en-US"/>
          </a:p>
        </p:txBody>
      </p:sp>
    </p:spTree>
    <p:extLst>
      <p:ext uri="{BB962C8B-B14F-4D97-AF65-F5344CB8AC3E}">
        <p14:creationId xmlns:p14="http://schemas.microsoft.com/office/powerpoint/2010/main" val="4549383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A6E2EF-E202-A394-82D4-260630D2A8B0}"/>
              </a:ext>
            </a:extLst>
          </p:cNvPr>
          <p:cNvSpPr>
            <a:spLocks noGrp="1"/>
          </p:cNvSpPr>
          <p:nvPr>
            <p:ph type="title" idx="4294967295"/>
          </p:nvPr>
        </p:nvSpPr>
        <p:spPr>
          <a:xfrm>
            <a:off x="901148" y="263652"/>
            <a:ext cx="8229600" cy="1143000"/>
          </a:xfrm>
        </p:spPr>
        <p:txBody>
          <a:bodyPr vert="horz" lIns="91440" tIns="45720" rIns="91440" bIns="45720" rtlCol="0" anchor="ctr">
            <a:normAutofit/>
          </a:bodyPr>
          <a:lstStyle/>
          <a:p>
            <a:r>
              <a:rPr lang="en-US"/>
              <a:t>Outline specific for Complainant</a:t>
            </a:r>
          </a:p>
        </p:txBody>
      </p:sp>
      <p:sp>
        <p:nvSpPr>
          <p:cNvPr id="2" name="Content Placeholder 1">
            <a:extLst>
              <a:ext uri="{FF2B5EF4-FFF2-40B4-BE49-F238E27FC236}">
                <a16:creationId xmlns:a16="http://schemas.microsoft.com/office/drawing/2014/main" id="{9A9B9987-82CD-6845-ED12-0F83B51A6C65}"/>
              </a:ext>
            </a:extLst>
          </p:cNvPr>
          <p:cNvSpPr>
            <a:spLocks noGrp="1"/>
          </p:cNvSpPr>
          <p:nvPr>
            <p:ph idx="1"/>
          </p:nvPr>
        </p:nvSpPr>
        <p:spPr>
          <a:xfrm>
            <a:off x="901148" y="1600201"/>
            <a:ext cx="9309652" cy="4422647"/>
          </a:xfrm>
        </p:spPr>
        <p:txBody>
          <a:bodyPr/>
          <a:lstStyle/>
          <a:p>
            <a:pPr>
              <a:spcBef>
                <a:spcPts val="625"/>
              </a:spcBef>
            </a:pPr>
            <a:r>
              <a:rPr lang="en-US"/>
              <a:t>Intake with Complainant</a:t>
            </a:r>
          </a:p>
          <a:p>
            <a:pPr marL="742950" lvl="2" indent="-342900">
              <a:spcBef>
                <a:spcPts val="625"/>
              </a:spcBef>
            </a:pPr>
            <a:r>
              <a:rPr lang="en-US" sz="2600"/>
              <a:t>Policy and procedure information</a:t>
            </a:r>
          </a:p>
          <a:p>
            <a:pPr marL="742950" lvl="2" indent="-342900">
              <a:spcBef>
                <a:spcPts val="625"/>
              </a:spcBef>
            </a:pPr>
            <a:r>
              <a:rPr lang="en-US" sz="2600"/>
              <a:t>Data privacy and confidentiality</a:t>
            </a:r>
          </a:p>
          <a:p>
            <a:pPr marL="742950" lvl="2" indent="-342900">
              <a:spcBef>
                <a:spcPts val="625"/>
              </a:spcBef>
            </a:pPr>
            <a:r>
              <a:rPr lang="en-US" sz="2600"/>
              <a:t>Policy elements, effect/impact</a:t>
            </a:r>
          </a:p>
          <a:p>
            <a:pPr marL="742950" lvl="2" indent="-342900">
              <a:spcBef>
                <a:spcPts val="625"/>
              </a:spcBef>
            </a:pPr>
            <a:r>
              <a:rPr lang="en-US" sz="2600"/>
              <a:t>Nonretaliation expectation and protection</a:t>
            </a:r>
          </a:p>
          <a:p>
            <a:pPr marL="742950" lvl="2" indent="-342900">
              <a:spcBef>
                <a:spcPts val="625"/>
              </a:spcBef>
            </a:pPr>
            <a:r>
              <a:rPr lang="en-US" sz="2600"/>
              <a:t>Offer and provide supportive and interim measures</a:t>
            </a:r>
          </a:p>
          <a:p>
            <a:pPr marL="742950" lvl="2" indent="-342900">
              <a:spcBef>
                <a:spcPts val="625"/>
              </a:spcBef>
            </a:pPr>
            <a:r>
              <a:rPr lang="en-US" sz="2600"/>
              <a:t>Rights to advisor of choice</a:t>
            </a:r>
          </a:p>
          <a:p>
            <a:pPr marL="742950" lvl="2" indent="-342900">
              <a:spcBef>
                <a:spcPts val="625"/>
              </a:spcBef>
            </a:pPr>
            <a:r>
              <a:rPr lang="en-US" sz="2600"/>
              <a:t>Discuss resolution options: Informal and Formal</a:t>
            </a:r>
          </a:p>
          <a:p>
            <a:pPr marL="742950" lvl="2" indent="-342900">
              <a:spcBef>
                <a:spcPts val="625"/>
              </a:spcBef>
            </a:pPr>
            <a:r>
              <a:rPr lang="en-US" sz="2600"/>
              <a:t>Discuss hesitations, reluctance if any</a:t>
            </a:r>
          </a:p>
        </p:txBody>
      </p:sp>
    </p:spTree>
    <p:extLst>
      <p:ext uri="{BB962C8B-B14F-4D97-AF65-F5344CB8AC3E}">
        <p14:creationId xmlns:p14="http://schemas.microsoft.com/office/powerpoint/2010/main" val="42146215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2B6379-FCF9-CABB-AC21-F18CD400031E}"/>
              </a:ext>
            </a:extLst>
          </p:cNvPr>
          <p:cNvSpPr>
            <a:spLocks noGrp="1"/>
          </p:cNvSpPr>
          <p:nvPr>
            <p:ph type="title" idx="4294967295"/>
          </p:nvPr>
        </p:nvSpPr>
        <p:spPr>
          <a:xfrm>
            <a:off x="1205948" y="331305"/>
            <a:ext cx="4432852" cy="980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l">
              <a:spcBef>
                <a:spcPct val="20000"/>
              </a:spcBef>
              <a:buClr>
                <a:srgbClr val="009F4D"/>
              </a:buClr>
              <a:defRPr/>
            </a:pPr>
            <a:r>
              <a:rPr lang="en-US" sz="2800" cap="all">
                <a:latin typeface="+mn-lt"/>
                <a:ea typeface="+mn-ea"/>
                <a:cs typeface="+mn-cs"/>
              </a:rPr>
              <a:t>Notices for Parties</a:t>
            </a:r>
          </a:p>
        </p:txBody>
      </p:sp>
      <p:sp>
        <p:nvSpPr>
          <p:cNvPr id="2" name="Content Placeholder 1">
            <a:extLst>
              <a:ext uri="{FF2B5EF4-FFF2-40B4-BE49-F238E27FC236}">
                <a16:creationId xmlns:a16="http://schemas.microsoft.com/office/drawing/2014/main" id="{9A9B9987-82CD-6845-ED12-0F83B51A6C65}"/>
              </a:ext>
            </a:extLst>
          </p:cNvPr>
          <p:cNvSpPr>
            <a:spLocks noGrp="1"/>
          </p:cNvSpPr>
          <p:nvPr>
            <p:ph idx="1"/>
          </p:nvPr>
        </p:nvSpPr>
        <p:spPr>
          <a:xfrm>
            <a:off x="1205948" y="1600201"/>
            <a:ext cx="9004852" cy="4422647"/>
          </a:xfrm>
        </p:spPr>
        <p:txBody>
          <a:bodyPr/>
          <a:lstStyle/>
          <a:p>
            <a:pPr>
              <a:spcBef>
                <a:spcPts val="625"/>
              </a:spcBef>
            </a:pPr>
            <a:r>
              <a:rPr lang="en-US"/>
              <a:t>Notice of Allegations to Complainant, Respondent</a:t>
            </a:r>
          </a:p>
          <a:p>
            <a:pPr lvl="1">
              <a:spcBef>
                <a:spcPts val="625"/>
              </a:spcBef>
            </a:pPr>
            <a:r>
              <a:rPr lang="en-US"/>
              <a:t>Respondent is presumed not responsible</a:t>
            </a:r>
          </a:p>
          <a:p>
            <a:pPr lvl="1">
              <a:spcBef>
                <a:spcPts val="625"/>
              </a:spcBef>
            </a:pPr>
            <a:r>
              <a:rPr lang="en-US"/>
              <a:t>Determination of responsibility is made at conclusion of process</a:t>
            </a:r>
          </a:p>
          <a:p>
            <a:pPr lvl="1">
              <a:spcBef>
                <a:spcPts val="625"/>
              </a:spcBef>
            </a:pPr>
            <a:r>
              <a:rPr lang="en-US"/>
              <a:t>Right to advisor of choice, may be but not required to be an attorney*</a:t>
            </a:r>
          </a:p>
          <a:p>
            <a:pPr lvl="1">
              <a:spcBef>
                <a:spcPts val="625"/>
              </a:spcBef>
            </a:pPr>
            <a:r>
              <a:rPr lang="en-US"/>
              <a:t>Parties right to inspect and review evidence</a:t>
            </a:r>
          </a:p>
          <a:p>
            <a:pPr lvl="1">
              <a:spcBef>
                <a:spcPts val="625"/>
              </a:spcBef>
            </a:pPr>
            <a:r>
              <a:rPr lang="en-US"/>
              <a:t>Prohibition of knowingly making false statements</a:t>
            </a:r>
          </a:p>
          <a:p>
            <a:pPr lvl="1">
              <a:spcBef>
                <a:spcPts val="625"/>
              </a:spcBef>
            </a:pPr>
            <a:endParaRPr lang="en-US"/>
          </a:p>
        </p:txBody>
      </p:sp>
    </p:spTree>
    <p:extLst>
      <p:ext uri="{BB962C8B-B14F-4D97-AF65-F5344CB8AC3E}">
        <p14:creationId xmlns:p14="http://schemas.microsoft.com/office/powerpoint/2010/main" val="514484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22F22-4E0D-E135-C7F2-6685E526A5AF}"/>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1B.3.1 continued</a:t>
            </a:r>
          </a:p>
        </p:txBody>
      </p:sp>
      <p:sp>
        <p:nvSpPr>
          <p:cNvPr id="5" name="Content Placeholder 4">
            <a:extLst>
              <a:ext uri="{FF2B5EF4-FFF2-40B4-BE49-F238E27FC236}">
                <a16:creationId xmlns:a16="http://schemas.microsoft.com/office/drawing/2014/main" id="{67A5E67E-A9FC-58BB-5772-4A5250894D69}"/>
              </a:ext>
            </a:extLst>
          </p:cNvPr>
          <p:cNvSpPr>
            <a:spLocks noGrp="1"/>
          </p:cNvSpPr>
          <p:nvPr>
            <p:ph idx="1"/>
          </p:nvPr>
        </p:nvSpPr>
        <p:spPr/>
        <p:txBody>
          <a:bodyPr>
            <a:normAutofit/>
          </a:bodyPr>
          <a:lstStyle/>
          <a:p>
            <a:pPr lvl="1">
              <a:spcBef>
                <a:spcPts val="625"/>
              </a:spcBef>
            </a:pPr>
            <a:r>
              <a:rPr lang="en-US"/>
              <a:t>Complaint details</a:t>
            </a:r>
          </a:p>
          <a:p>
            <a:pPr lvl="2">
              <a:spcBef>
                <a:spcPts val="625"/>
              </a:spcBef>
            </a:pPr>
            <a:r>
              <a:rPr lang="en-US" sz="2250"/>
              <a:t>Complainant: status of complaint; summary of allegations</a:t>
            </a:r>
          </a:p>
          <a:p>
            <a:pPr lvl="2">
              <a:spcBef>
                <a:spcPts val="625"/>
              </a:spcBef>
            </a:pPr>
            <a:r>
              <a:rPr lang="en-US" sz="2250"/>
              <a:t>Respondent: existence, general nature of complaint and Complainant’s name</a:t>
            </a:r>
          </a:p>
          <a:p>
            <a:pPr lvl="1">
              <a:spcBef>
                <a:spcPts val="625"/>
              </a:spcBef>
            </a:pPr>
            <a:r>
              <a:rPr lang="en-US"/>
              <a:t>Applicable policies and procedures</a:t>
            </a:r>
          </a:p>
          <a:p>
            <a:pPr lvl="1">
              <a:spcBef>
                <a:spcPts val="625"/>
              </a:spcBef>
            </a:pPr>
            <a:r>
              <a:rPr lang="en-US"/>
              <a:t>Resolution process or investigation notice</a:t>
            </a:r>
          </a:p>
          <a:p>
            <a:pPr lvl="1">
              <a:spcBef>
                <a:spcPts val="625"/>
              </a:spcBef>
            </a:pPr>
            <a:r>
              <a:rPr lang="en-US"/>
              <a:t>Interim/Supportive measures taken</a:t>
            </a:r>
          </a:p>
          <a:p>
            <a:pPr lvl="1">
              <a:spcBef>
                <a:spcPts val="625"/>
              </a:spcBef>
            </a:pPr>
            <a:r>
              <a:rPr lang="en-US"/>
              <a:t>Prohibition of retaliation</a:t>
            </a:r>
          </a:p>
        </p:txBody>
      </p:sp>
    </p:spTree>
    <p:extLst>
      <p:ext uri="{BB962C8B-B14F-4D97-AF65-F5344CB8AC3E}">
        <p14:creationId xmlns:p14="http://schemas.microsoft.com/office/powerpoint/2010/main" val="7861842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D22B4-03CF-0DAA-6DCF-EDD2313AC41F}"/>
              </a:ext>
            </a:extLst>
          </p:cNvPr>
          <p:cNvSpPr>
            <a:spLocks noGrp="1"/>
          </p:cNvSpPr>
          <p:nvPr>
            <p:ph type="title" idx="4294967295"/>
          </p:nvPr>
        </p:nvSpPr>
        <p:spPr>
          <a:xfrm>
            <a:off x="993913" y="263652"/>
            <a:ext cx="8229600" cy="1143000"/>
          </a:xfrm>
        </p:spPr>
        <p:txBody>
          <a:bodyPr vert="horz" lIns="91440" tIns="45720" rIns="91440" bIns="45720" rtlCol="0" anchor="ctr">
            <a:normAutofit/>
          </a:bodyPr>
          <a:lstStyle/>
          <a:p>
            <a:r>
              <a:rPr lang="en-US"/>
              <a:t>Outline specific for Respondent</a:t>
            </a:r>
          </a:p>
        </p:txBody>
      </p:sp>
      <p:sp>
        <p:nvSpPr>
          <p:cNvPr id="2" name="Content Placeholder 1">
            <a:extLst>
              <a:ext uri="{FF2B5EF4-FFF2-40B4-BE49-F238E27FC236}">
                <a16:creationId xmlns:a16="http://schemas.microsoft.com/office/drawing/2014/main" id="{9A9B9987-82CD-6845-ED12-0F83B51A6C65}"/>
              </a:ext>
            </a:extLst>
          </p:cNvPr>
          <p:cNvSpPr>
            <a:spLocks noGrp="1"/>
          </p:cNvSpPr>
          <p:nvPr>
            <p:ph idx="1"/>
          </p:nvPr>
        </p:nvSpPr>
        <p:spPr>
          <a:xfrm>
            <a:off x="993913" y="1600201"/>
            <a:ext cx="9216887" cy="4422647"/>
          </a:xfrm>
        </p:spPr>
        <p:txBody>
          <a:bodyPr/>
          <a:lstStyle/>
          <a:p>
            <a:pPr>
              <a:spcBef>
                <a:spcPts val="625"/>
              </a:spcBef>
            </a:pPr>
            <a:r>
              <a:rPr lang="en-US"/>
              <a:t>Initial meeting with Respondent</a:t>
            </a:r>
          </a:p>
          <a:p>
            <a:pPr marL="742950" lvl="2" indent="-342900">
              <a:spcBef>
                <a:spcPts val="625"/>
              </a:spcBef>
            </a:pPr>
            <a:r>
              <a:rPr lang="en-US" sz="2600"/>
              <a:t>Policy and procedure information</a:t>
            </a:r>
          </a:p>
          <a:p>
            <a:pPr marL="742950" lvl="2" indent="-342900">
              <a:spcBef>
                <a:spcPts val="625"/>
              </a:spcBef>
            </a:pPr>
            <a:r>
              <a:rPr lang="en-US" sz="2600"/>
              <a:t>Data privacy and confidentiality</a:t>
            </a:r>
          </a:p>
          <a:p>
            <a:pPr marL="742950" lvl="2" indent="-342900">
              <a:spcBef>
                <a:spcPts val="625"/>
              </a:spcBef>
            </a:pPr>
            <a:r>
              <a:rPr lang="en-US" sz="2600"/>
              <a:t>Process steps, resolution options, appeal rights, etc.</a:t>
            </a:r>
          </a:p>
          <a:p>
            <a:pPr marL="742950" lvl="2" indent="-342900">
              <a:spcBef>
                <a:spcPts val="625"/>
              </a:spcBef>
            </a:pPr>
            <a:r>
              <a:rPr lang="en-US" sz="2600"/>
              <a:t>Nonretaliation expectation and protection</a:t>
            </a:r>
          </a:p>
          <a:p>
            <a:pPr marL="742950" lvl="2" indent="-342900">
              <a:spcBef>
                <a:spcPts val="625"/>
              </a:spcBef>
            </a:pPr>
            <a:r>
              <a:rPr lang="en-US" sz="2600"/>
              <a:t>Supportive and interim measures</a:t>
            </a:r>
          </a:p>
          <a:p>
            <a:pPr marL="742950" lvl="2" indent="-342900">
              <a:spcBef>
                <a:spcPts val="625"/>
              </a:spcBef>
            </a:pPr>
            <a:r>
              <a:rPr lang="en-US" sz="2600"/>
              <a:t>Referral to on- and off-campus resources</a:t>
            </a:r>
          </a:p>
          <a:p>
            <a:pPr marL="742950" lvl="2" indent="-342900">
              <a:spcBef>
                <a:spcPts val="625"/>
              </a:spcBef>
            </a:pPr>
            <a:r>
              <a:rPr lang="en-US" sz="2600"/>
              <a:t>Resolution options: Informal and Formal</a:t>
            </a:r>
          </a:p>
          <a:p>
            <a:pPr marL="742950" lvl="2" indent="-342900">
              <a:spcBef>
                <a:spcPts val="625"/>
              </a:spcBef>
            </a:pPr>
            <a:r>
              <a:rPr lang="en-US" sz="2600"/>
              <a:t>Discuss hesitations, criminal proceedings if any</a:t>
            </a:r>
          </a:p>
        </p:txBody>
      </p:sp>
    </p:spTree>
    <p:extLst>
      <p:ext uri="{BB962C8B-B14F-4D97-AF65-F5344CB8AC3E}">
        <p14:creationId xmlns:p14="http://schemas.microsoft.com/office/powerpoint/2010/main" val="39658537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Informal resolution Process</a:t>
            </a:r>
          </a:p>
        </p:txBody>
      </p:sp>
    </p:spTree>
    <p:extLst>
      <p:ext uri="{BB962C8B-B14F-4D97-AF65-F5344CB8AC3E}">
        <p14:creationId xmlns:p14="http://schemas.microsoft.com/office/powerpoint/2010/main" val="2315336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400" b="1" i="0" u="none" strike="noStrike" kern="1200" cap="none" spc="0" normalizeH="0" noProof="0">
                <a:ln>
                  <a:noFill/>
                </a:ln>
                <a:solidFill>
                  <a:srgbClr val="002060"/>
                </a:solidFill>
                <a:effectLst/>
                <a:uLnTx/>
                <a:uFillTx/>
                <a:latin typeface="+mn-lt"/>
                <a:ea typeface="+mn-ea"/>
                <a:cs typeface="+mn-cs"/>
              </a:rPr>
              <a:t> (1B.3.1)</a:t>
            </a:r>
            <a:endParaRPr kumimoji="0" lang="en-US" sz="44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a:solidFill>
                  <a:srgbClr val="002060"/>
                </a:solidFill>
              </a:rPr>
              <a:t>Examples of Possible Educational and Restorative Activities</a:t>
            </a:r>
          </a:p>
          <a:p>
            <a:r>
              <a:rPr lang="en-US">
                <a:solidFill>
                  <a:srgbClr val="002060"/>
                </a:solidFill>
              </a:rPr>
              <a:t>Mutual no contact</a:t>
            </a:r>
            <a:endParaRPr lang="en-US">
              <a:solidFill>
                <a:srgbClr val="002060"/>
              </a:solidFill>
              <a:ea typeface="Calibri"/>
              <a:cs typeface="Calibri"/>
            </a:endParaRPr>
          </a:p>
          <a:p>
            <a:r>
              <a:rPr lang="en-US">
                <a:solidFill>
                  <a:srgbClr val="002060"/>
                </a:solidFill>
              </a:rPr>
              <a:t>Mutual agreement to change classes or lab schedules</a:t>
            </a:r>
            <a:endParaRPr lang="en-US">
              <a:solidFill>
                <a:srgbClr val="002060"/>
              </a:solidFill>
              <a:ea typeface="Calibri"/>
              <a:cs typeface="Calibri"/>
            </a:endParaRPr>
          </a:p>
          <a:p>
            <a:r>
              <a:rPr lang="en-US">
                <a:solidFill>
                  <a:srgbClr val="002060"/>
                </a:solidFill>
              </a:rPr>
              <a:t>Agreements on occupying shared spaces</a:t>
            </a:r>
            <a:endParaRPr lang="en-US">
              <a:solidFill>
                <a:srgbClr val="002060"/>
              </a:solidFill>
              <a:ea typeface="Calibri"/>
              <a:cs typeface="Calibri"/>
            </a:endParaRPr>
          </a:p>
          <a:p>
            <a:r>
              <a:rPr lang="en-US">
                <a:solidFill>
                  <a:srgbClr val="002060"/>
                </a:solidFill>
              </a:rPr>
              <a:t>Residence community room reassignments and future assignments</a:t>
            </a:r>
            <a:endParaRPr lang="en-US">
              <a:solidFill>
                <a:srgbClr val="002060"/>
              </a:solidFill>
              <a:ea typeface="Calibri"/>
              <a:cs typeface="Calibri"/>
            </a:endParaRPr>
          </a:p>
          <a:p>
            <a:r>
              <a:rPr lang="en-US">
                <a:solidFill>
                  <a:srgbClr val="002060"/>
                </a:solidFill>
              </a:rPr>
              <a:t>Agreements on what to do off campus if the parties cross paths</a:t>
            </a:r>
            <a:endParaRPr lang="en-US">
              <a:solidFill>
                <a:srgbClr val="002060"/>
              </a:solidFill>
              <a:ea typeface="Calibri"/>
              <a:cs typeface="Calibri"/>
            </a:endParaRPr>
          </a:p>
          <a:p>
            <a:r>
              <a:rPr lang="en-US">
                <a:solidFill>
                  <a:srgbClr val="002060"/>
                </a:solidFill>
              </a:rPr>
              <a:t>Impact Statement</a:t>
            </a:r>
            <a:endParaRPr lang="en-US">
              <a:solidFill>
                <a:srgbClr val="002060"/>
              </a:solidFill>
              <a:ea typeface="Calibri"/>
              <a:cs typeface="Calibri"/>
            </a:endParaRPr>
          </a:p>
          <a:p>
            <a:r>
              <a:rPr lang="en-US">
                <a:solidFill>
                  <a:srgbClr val="002060"/>
                </a:solidFill>
              </a:rPr>
              <a:t>Education</a:t>
            </a:r>
            <a:endParaRPr lang="en-US">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329" y="4195482"/>
            <a:ext cx="6400800" cy="1795272"/>
          </a:xfrm>
        </p:spPr>
        <p:txBody>
          <a:bodyPr>
            <a:normAutofit/>
          </a:bodyPr>
          <a:lstStyle/>
          <a:p>
            <a:r>
              <a:rPr lang="en-US" sz="3600"/>
              <a:t>Investigation Process</a:t>
            </a:r>
            <a:br>
              <a:rPr lang="en-US" sz="3600" i="1"/>
            </a:br>
            <a:br>
              <a:rPr lang="en-US" sz="3600" i="1"/>
            </a:br>
            <a:r>
              <a:rPr lang="en-US" sz="2500" i="1"/>
              <a:t>Investigator Role, 1B.3.1 Procedure</a:t>
            </a:r>
          </a:p>
        </p:txBody>
      </p:sp>
    </p:spTree>
    <p:extLst>
      <p:ext uri="{BB962C8B-B14F-4D97-AF65-F5344CB8AC3E}">
        <p14:creationId xmlns:p14="http://schemas.microsoft.com/office/powerpoint/2010/main" val="3700529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ECAB43-EEDE-5911-8E7A-67D921715842}"/>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Specific roles</a:t>
            </a:r>
          </a:p>
        </p:txBody>
      </p:sp>
      <p:sp>
        <p:nvSpPr>
          <p:cNvPr id="2" name="Content Placeholder 1">
            <a:extLst>
              <a:ext uri="{FF2B5EF4-FFF2-40B4-BE49-F238E27FC236}">
                <a16:creationId xmlns:a16="http://schemas.microsoft.com/office/drawing/2014/main" id="{156E529D-CB8D-CA4D-AA16-74D603640B21}"/>
              </a:ext>
            </a:extLst>
          </p:cNvPr>
          <p:cNvSpPr>
            <a:spLocks noGrp="1"/>
          </p:cNvSpPr>
          <p:nvPr>
            <p:ph idx="1"/>
          </p:nvPr>
        </p:nvSpPr>
        <p:spPr>
          <a:xfrm>
            <a:off x="1139687" y="1600201"/>
            <a:ext cx="9422296" cy="4519245"/>
          </a:xfrm>
        </p:spPr>
        <p:txBody>
          <a:bodyPr>
            <a:normAutofit/>
          </a:bodyPr>
          <a:lstStyle/>
          <a:p>
            <a:r>
              <a:rPr lang="en-US"/>
              <a:t>Title IX Coordinator</a:t>
            </a:r>
          </a:p>
          <a:p>
            <a:r>
              <a:rPr lang="en-US"/>
              <a:t>Initial notice of allegations sent pre-investigation</a:t>
            </a:r>
          </a:p>
          <a:p>
            <a:pPr lvl="1"/>
            <a:r>
              <a:rPr lang="en-US"/>
              <a:t>Communicate if you determine additional allegations to be considered (not included in initial notice)</a:t>
            </a:r>
          </a:p>
          <a:p>
            <a:r>
              <a:rPr lang="en-US"/>
              <a:t>Investigative Meetings</a:t>
            </a:r>
          </a:p>
          <a:p>
            <a:pPr lvl="1"/>
            <a:r>
              <a:rPr lang="en-US"/>
              <a:t>Equal opportunities (witnesses, process advisors, document and information submissions)</a:t>
            </a:r>
          </a:p>
          <a:p>
            <a:pPr lvl="1"/>
            <a:r>
              <a:rPr lang="en-US"/>
              <a:t>Equitable allowance by Complainant and Respondent to provide inculpatory and exculpatory information</a:t>
            </a:r>
          </a:p>
          <a:p>
            <a:endParaRPr lang="en-US"/>
          </a:p>
        </p:txBody>
      </p:sp>
    </p:spTree>
    <p:extLst>
      <p:ext uri="{BB962C8B-B14F-4D97-AF65-F5344CB8AC3E}">
        <p14:creationId xmlns:p14="http://schemas.microsoft.com/office/powerpoint/2010/main" val="24190593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333857-992A-C994-7D71-5C68CC1EE09B}"/>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Meetings in the process</a:t>
            </a:r>
          </a:p>
        </p:txBody>
      </p:sp>
      <p:sp>
        <p:nvSpPr>
          <p:cNvPr id="2" name="Content Placeholder 1">
            <a:extLst>
              <a:ext uri="{FF2B5EF4-FFF2-40B4-BE49-F238E27FC236}">
                <a16:creationId xmlns:a16="http://schemas.microsoft.com/office/drawing/2014/main" id="{EFDBA811-CDFB-760D-03E1-1DD9692AC9E9}"/>
              </a:ext>
            </a:extLst>
          </p:cNvPr>
          <p:cNvSpPr>
            <a:spLocks noGrp="1"/>
          </p:cNvSpPr>
          <p:nvPr>
            <p:ph idx="1"/>
          </p:nvPr>
        </p:nvSpPr>
        <p:spPr>
          <a:xfrm>
            <a:off x="967409" y="1600201"/>
            <a:ext cx="9819861" cy="4724398"/>
          </a:xfrm>
        </p:spPr>
        <p:txBody>
          <a:bodyPr>
            <a:normAutofit fontScale="92500" lnSpcReduction="10000"/>
          </a:bodyPr>
          <a:lstStyle/>
          <a:p>
            <a:r>
              <a:rPr lang="en-US"/>
              <a:t>Meeting Complainant and Respondent</a:t>
            </a:r>
          </a:p>
          <a:p>
            <a:pPr lvl="1"/>
            <a:r>
              <a:rPr lang="en-US"/>
              <a:t>Specific notice templates for Complainant and Respondent</a:t>
            </a:r>
          </a:p>
          <a:p>
            <a:pPr lvl="1"/>
            <a:r>
              <a:rPr lang="en-US"/>
              <a:t>Process advisors, licensed attorneys</a:t>
            </a:r>
          </a:p>
          <a:p>
            <a:pPr lvl="1"/>
            <a:r>
              <a:rPr lang="en-US"/>
              <a:t>Rape Shield, for Complainant</a:t>
            </a:r>
          </a:p>
          <a:p>
            <a:pPr lvl="1"/>
            <a:r>
              <a:rPr lang="en-US"/>
              <a:t>Trauma-informed interviewing</a:t>
            </a:r>
          </a:p>
          <a:p>
            <a:pPr lvl="2"/>
            <a:r>
              <a:rPr lang="en-US">
                <a:cs typeface="Calibri"/>
              </a:rPr>
              <a:t>Minimize, limit Complainant retelling story</a:t>
            </a:r>
          </a:p>
          <a:p>
            <a:pPr lvl="2"/>
            <a:r>
              <a:rPr lang="en-US">
                <a:cs typeface="Calibri"/>
              </a:rPr>
              <a:t>Ask about sensory, emotional elements</a:t>
            </a:r>
          </a:p>
          <a:p>
            <a:pPr lvl="2"/>
            <a:r>
              <a:rPr lang="en-US">
                <a:cs typeface="Calibri"/>
              </a:rPr>
              <a:t>Ask, recognize emotional response and feelings</a:t>
            </a:r>
          </a:p>
          <a:p>
            <a:pPr lvl="2"/>
            <a:r>
              <a:rPr lang="en-US">
                <a:cs typeface="Calibri"/>
              </a:rPr>
              <a:t>Ask broader questions about day, night, situation</a:t>
            </a:r>
          </a:p>
          <a:p>
            <a:r>
              <a:rPr lang="en-US"/>
              <a:t>Meeting with witnesses</a:t>
            </a:r>
          </a:p>
          <a:p>
            <a:pPr lvl="1"/>
            <a:r>
              <a:rPr lang="en-US"/>
              <a:t>Name will be disclosed</a:t>
            </a:r>
          </a:p>
          <a:p>
            <a:pPr lvl="1"/>
            <a:r>
              <a:rPr lang="en-US"/>
              <a:t>Live hearing participation</a:t>
            </a:r>
          </a:p>
        </p:txBody>
      </p:sp>
    </p:spTree>
    <p:extLst>
      <p:ext uri="{BB962C8B-B14F-4D97-AF65-F5344CB8AC3E}">
        <p14:creationId xmlns:p14="http://schemas.microsoft.com/office/powerpoint/2010/main" val="37367764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BE5AC-27FF-FDB5-ED77-44EE9F3CA634}"/>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Evidence and report</a:t>
            </a:r>
          </a:p>
        </p:txBody>
      </p:sp>
      <p:sp>
        <p:nvSpPr>
          <p:cNvPr id="2" name="Content Placeholder 1">
            <a:extLst>
              <a:ext uri="{FF2B5EF4-FFF2-40B4-BE49-F238E27FC236}">
                <a16:creationId xmlns:a16="http://schemas.microsoft.com/office/drawing/2014/main" id="{E049B039-DDBC-423C-9641-FFFDAA82972A}"/>
              </a:ext>
            </a:extLst>
          </p:cNvPr>
          <p:cNvSpPr>
            <a:spLocks noGrp="1"/>
          </p:cNvSpPr>
          <p:nvPr>
            <p:ph idx="1"/>
          </p:nvPr>
        </p:nvSpPr>
        <p:spPr/>
        <p:txBody>
          <a:bodyPr/>
          <a:lstStyle/>
          <a:p>
            <a:r>
              <a:rPr lang="en-US"/>
              <a:t>Evidence review</a:t>
            </a:r>
          </a:p>
          <a:p>
            <a:pPr lvl="1"/>
            <a:r>
              <a:rPr lang="en-US"/>
              <a:t>Both parties have right to review evidence prior to completion on Investigative Report</a:t>
            </a:r>
          </a:p>
          <a:p>
            <a:pPr lvl="1"/>
            <a:r>
              <a:rPr lang="en-US"/>
              <a:t>Establish process with Title IX Coordinator</a:t>
            </a:r>
          </a:p>
          <a:p>
            <a:pPr lvl="2"/>
            <a:r>
              <a:rPr lang="en-US"/>
              <a:t>Organize and label materials</a:t>
            </a:r>
          </a:p>
          <a:p>
            <a:pPr lvl="2"/>
            <a:r>
              <a:rPr lang="en-US"/>
              <a:t>Receive responses for consideration</a:t>
            </a:r>
          </a:p>
          <a:p>
            <a:r>
              <a:rPr lang="en-US"/>
              <a:t>Investigative report</a:t>
            </a:r>
          </a:p>
          <a:p>
            <a:pPr lvl="1"/>
            <a:r>
              <a:rPr lang="en-US"/>
              <a:t>Submit to Title IX Coordinator to review for completeness</a:t>
            </a:r>
          </a:p>
          <a:p>
            <a:pPr lvl="1"/>
            <a:r>
              <a:rPr lang="en-US"/>
              <a:t>Report review and response by parties managed by Title IX Coordinator</a:t>
            </a:r>
          </a:p>
          <a:p>
            <a:endParaRPr lang="en-US"/>
          </a:p>
        </p:txBody>
      </p:sp>
    </p:spTree>
    <p:extLst>
      <p:ext uri="{BB962C8B-B14F-4D97-AF65-F5344CB8AC3E}">
        <p14:creationId xmlns:p14="http://schemas.microsoft.com/office/powerpoint/2010/main" val="30698436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118" y="4518212"/>
            <a:ext cx="6400800" cy="1795272"/>
          </a:xfrm>
        </p:spPr>
        <p:txBody>
          <a:bodyPr>
            <a:normAutofit/>
          </a:bodyPr>
          <a:lstStyle/>
          <a:p>
            <a:r>
              <a:rPr lang="en-US" sz="3600"/>
              <a:t>Investigation Techniques</a:t>
            </a:r>
            <a:br>
              <a:rPr lang="en-US" sz="3600" i="1"/>
            </a:br>
            <a:br>
              <a:rPr lang="en-US" sz="3600" i="1"/>
            </a:br>
            <a:endParaRPr lang="en-US" sz="2500" i="1"/>
          </a:p>
        </p:txBody>
      </p:sp>
    </p:spTree>
    <p:extLst>
      <p:ext uri="{BB962C8B-B14F-4D97-AF65-F5344CB8AC3E}">
        <p14:creationId xmlns:p14="http://schemas.microsoft.com/office/powerpoint/2010/main" val="148288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86678" y="533401"/>
            <a:ext cx="9124122" cy="955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spcBef>
                <a:spcPct val="20000"/>
              </a:spcBef>
              <a:buClr>
                <a:srgbClr val="009F4D"/>
              </a:buClr>
              <a:defRPr/>
            </a:pPr>
            <a:r>
              <a:rPr lang="en-US" sz="2800" cap="all">
                <a:solidFill>
                  <a:schemeClr val="accent5"/>
                </a:solidFill>
                <a:latin typeface="+mn-lt"/>
                <a:ea typeface="+mn-ea"/>
                <a:cs typeface="Calibri"/>
              </a:rPr>
              <a:t>Common Campus Interview practices</a:t>
            </a:r>
          </a:p>
        </p:txBody>
      </p:sp>
      <p:sp>
        <p:nvSpPr>
          <p:cNvPr id="2" name="Content Placeholder 1"/>
          <p:cNvSpPr>
            <a:spLocks noGrp="1"/>
          </p:cNvSpPr>
          <p:nvPr>
            <p:ph idx="1"/>
          </p:nvPr>
        </p:nvSpPr>
        <p:spPr>
          <a:xfrm>
            <a:off x="993913" y="1600201"/>
            <a:ext cx="9912626" cy="4601307"/>
          </a:xfrm>
        </p:spPr>
        <p:txBody>
          <a:bodyPr vert="horz" lIns="91440" tIns="45720" rIns="91440" bIns="45720" rtlCol="0" anchor="t">
            <a:normAutofit/>
          </a:bodyPr>
          <a:lstStyle/>
          <a:p>
            <a:r>
              <a:rPr lang="en-US">
                <a:ea typeface="+mn-lt"/>
                <a:cs typeface="+mn-lt"/>
              </a:rPr>
              <a:t>First: build rapport, review rights, overview of process and interview expectations</a:t>
            </a:r>
          </a:p>
          <a:p>
            <a:r>
              <a:rPr lang="en-US">
                <a:cs typeface="Calibri"/>
              </a:rPr>
              <a:t>Allow telling of story/experience however they choose</a:t>
            </a:r>
          </a:p>
          <a:p>
            <a:r>
              <a:rPr lang="en-US">
                <a:cs typeface="Calibri"/>
              </a:rPr>
              <a:t>Start with broad/open ended questions; funnel to  clarifying questions</a:t>
            </a:r>
          </a:p>
          <a:p>
            <a:r>
              <a:rPr lang="en-US">
                <a:cs typeface="Calibri"/>
              </a:rPr>
              <a:t>Additional questions/things left unanswered</a:t>
            </a:r>
          </a:p>
          <a:p>
            <a:r>
              <a:rPr lang="en-US">
                <a:cs typeface="Calibri"/>
              </a:rPr>
              <a:t>Boundary setting and referrals to support services, resources</a:t>
            </a:r>
          </a:p>
          <a:p>
            <a:endParaRPr lang="en-US">
              <a:cs typeface="Calibri"/>
            </a:endParaRPr>
          </a:p>
          <a:p>
            <a:endParaRPr lang="en-US">
              <a:cs typeface="Calibri"/>
            </a:endParaRPr>
          </a:p>
        </p:txBody>
      </p:sp>
    </p:spTree>
    <p:extLst>
      <p:ext uri="{BB962C8B-B14F-4D97-AF65-F5344CB8AC3E}">
        <p14:creationId xmlns:p14="http://schemas.microsoft.com/office/powerpoint/2010/main" val="34620830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5083A9-2011-AB3A-535C-A4C787A0E91D}"/>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Common practices, continued</a:t>
            </a:r>
          </a:p>
        </p:txBody>
      </p:sp>
      <p:sp>
        <p:nvSpPr>
          <p:cNvPr id="2" name="Content Placeholder 1">
            <a:extLst>
              <a:ext uri="{FF2B5EF4-FFF2-40B4-BE49-F238E27FC236}">
                <a16:creationId xmlns:a16="http://schemas.microsoft.com/office/drawing/2014/main" id="{6BE79D3C-8566-595B-5D5B-EC98A72E6010}"/>
              </a:ext>
            </a:extLst>
          </p:cNvPr>
          <p:cNvSpPr>
            <a:spLocks noGrp="1"/>
          </p:cNvSpPr>
          <p:nvPr>
            <p:ph idx="1"/>
          </p:nvPr>
        </p:nvSpPr>
        <p:spPr>
          <a:xfrm>
            <a:off x="834887" y="1143001"/>
            <a:ext cx="10071652" cy="4800601"/>
          </a:xfrm>
        </p:spPr>
        <p:txBody>
          <a:bodyPr>
            <a:normAutofit/>
          </a:bodyPr>
          <a:lstStyle/>
          <a:p>
            <a:r>
              <a:rPr lang="en-US"/>
              <a:t>Encourage use of language they feel comfortable with</a:t>
            </a:r>
          </a:p>
          <a:p>
            <a:r>
              <a:rPr lang="en-US"/>
              <a:t>Ask what words or phrases mean to them </a:t>
            </a:r>
          </a:p>
          <a:p>
            <a:r>
              <a:rPr lang="en-US"/>
              <a:t>Ask them to physically demonstrate provide spatial clarification</a:t>
            </a:r>
          </a:p>
          <a:p>
            <a:r>
              <a:rPr lang="en-US"/>
              <a:t>Ask them to draw a place or physical space</a:t>
            </a:r>
          </a:p>
          <a:p>
            <a:r>
              <a:rPr lang="en-US"/>
              <a:t>Be mindful of your tone, eye contact, phrasing, and nonverbals</a:t>
            </a:r>
          </a:p>
          <a:p>
            <a:r>
              <a:rPr lang="en-US"/>
              <a:t>Allow for quiet time, reflection, consideration of a question</a:t>
            </a:r>
          </a:p>
        </p:txBody>
      </p:sp>
    </p:spTree>
    <p:extLst>
      <p:ext uri="{BB962C8B-B14F-4D97-AF65-F5344CB8AC3E}">
        <p14:creationId xmlns:p14="http://schemas.microsoft.com/office/powerpoint/2010/main" val="31405451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C56494-E804-DEF3-7CE9-48A4D040F52E}"/>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Common practice considerations</a:t>
            </a:r>
          </a:p>
        </p:txBody>
      </p:sp>
      <p:sp>
        <p:nvSpPr>
          <p:cNvPr id="2" name="Content Placeholder 1"/>
          <p:cNvSpPr>
            <a:spLocks noGrp="1"/>
          </p:cNvSpPr>
          <p:nvPr>
            <p:ph idx="1"/>
          </p:nvPr>
        </p:nvSpPr>
        <p:spPr/>
        <p:txBody>
          <a:bodyPr vert="horz" lIns="91440" tIns="45720" rIns="91440" bIns="4572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9318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lang="en-US" sz="2800" cap="all" dirty="0">
                <a:solidFill>
                  <a:schemeClr val="accent5"/>
                </a:solidFill>
                <a:latin typeface="+mn-lt"/>
                <a:ea typeface="+mn-ea"/>
                <a:cs typeface="Calibri"/>
              </a:rPr>
              <a:t>Trauma-informed Approach Considerations</a:t>
            </a:r>
            <a:endParaRPr lang="en-US" sz="2800" cap="all" dirty="0">
              <a:solidFill>
                <a:schemeClr val="accent5"/>
              </a:solidFill>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Create safe and comfortable interview environment/setting</a:t>
            </a:r>
          </a:p>
          <a:p>
            <a:r>
              <a:rPr lang="en-US"/>
              <a:t>Acknowledge sensitivity and difficulty of topics</a:t>
            </a:r>
          </a:p>
          <a:p>
            <a:r>
              <a:rPr lang="en-US" dirty="0">
                <a:ea typeface="+mn-lt"/>
                <a:cs typeface="+mn-lt"/>
              </a:rPr>
              <a:t>Understand the effects of trauma and triggers</a:t>
            </a:r>
          </a:p>
          <a:p>
            <a:pPr lvl="1"/>
            <a:r>
              <a:rPr lang="en-US" dirty="0">
                <a:ea typeface="+mn-lt"/>
                <a:cs typeface="+mn-lt"/>
              </a:rPr>
              <a:t>Memory impacted, recall over time</a:t>
            </a:r>
          </a:p>
          <a:p>
            <a:pPr lvl="1"/>
            <a:r>
              <a:rPr lang="en-US" dirty="0">
                <a:ea typeface="+mn-lt"/>
                <a:cs typeface="+mn-lt"/>
              </a:rPr>
              <a:t>Emotions and sensory details may be triggers</a:t>
            </a:r>
          </a:p>
          <a:p>
            <a:pPr lvl="1"/>
            <a:r>
              <a:rPr lang="en-US" dirty="0">
                <a:ea typeface="+mn-lt"/>
                <a:cs typeface="+mn-lt"/>
              </a:rPr>
              <a:t>Varying emotions during interview</a:t>
            </a:r>
          </a:p>
          <a:p>
            <a:r>
              <a:rPr lang="en-US" dirty="0"/>
              <a:t>Attend to your own reactions or triggers</a:t>
            </a:r>
          </a:p>
          <a:p>
            <a:endParaRPr lang="en-US" dirty="0"/>
          </a:p>
          <a:p>
            <a:endParaRPr lang="en-US" dirty="0">
              <a:cs typeface="Calibri"/>
            </a:endParaRPr>
          </a:p>
          <a:p>
            <a:endParaRPr lang="en-US" dirty="0"/>
          </a:p>
          <a:p>
            <a:endParaRPr lang="en-US" dirty="0"/>
          </a:p>
        </p:txBody>
      </p:sp>
    </p:spTree>
    <p:extLst>
      <p:ext uri="{BB962C8B-B14F-4D97-AF65-F5344CB8AC3E}">
        <p14:creationId xmlns:p14="http://schemas.microsoft.com/office/powerpoint/2010/main" val="2632839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9318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lang="en-US" sz="2800" cap="all">
                <a:solidFill>
                  <a:schemeClr val="accent5"/>
                </a:solidFill>
                <a:latin typeface="+mn-lt"/>
                <a:ea typeface="+mn-ea"/>
                <a:cs typeface="Calibri"/>
              </a:rPr>
              <a:t>Virtual Interviews</a:t>
            </a:r>
            <a:endParaRPr lang="en-US" sz="2800" cap="all">
              <a:solidFill>
                <a:schemeClr val="accent5"/>
              </a:solidFill>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Via Zoom, unique meeting IDs and passwords</a:t>
            </a:r>
          </a:p>
          <a:p>
            <a:r>
              <a:rPr lang="en-US" dirty="0">
                <a:ea typeface="+mn-lt"/>
                <a:cs typeface="+mn-lt"/>
              </a:rPr>
              <a:t>Enabled privacy settings</a:t>
            </a:r>
          </a:p>
          <a:p>
            <a:r>
              <a:rPr lang="en-US" dirty="0">
                <a:ea typeface="+mn-lt"/>
                <a:cs typeface="+mn-lt"/>
              </a:rPr>
              <a:t>Mute, silence notifications</a:t>
            </a:r>
          </a:p>
          <a:p>
            <a:r>
              <a:rPr lang="en-US" dirty="0">
                <a:ea typeface="+mn-lt"/>
                <a:cs typeface="+mn-lt"/>
              </a:rPr>
              <a:t>Close unnecessary, unrelated windows</a:t>
            </a:r>
          </a:p>
          <a:p>
            <a:r>
              <a:rPr lang="en-US" dirty="0">
                <a:ea typeface="+mn-lt"/>
                <a:cs typeface="+mn-lt"/>
              </a:rPr>
              <a:t>Agreement of expectations</a:t>
            </a:r>
          </a:p>
          <a:p>
            <a:r>
              <a:rPr lang="en-US" dirty="0">
                <a:ea typeface="+mn-lt"/>
                <a:cs typeface="+mn-lt"/>
              </a:rPr>
              <a:t>Documents queued up; use screen sharing</a:t>
            </a:r>
            <a:endParaRPr lang="en-US" dirty="0">
              <a:cs typeface="Calibri"/>
            </a:endParaRPr>
          </a:p>
          <a:p>
            <a:endParaRPr lang="en-US" dirty="0">
              <a:cs typeface="Calibri"/>
            </a:endParaRPr>
          </a:p>
          <a:p>
            <a:endParaRPr lang="en-US" dirty="0">
              <a:cs typeface="Calibri"/>
            </a:endParaRPr>
          </a:p>
          <a:p>
            <a:endParaRPr lang="en-US" dirty="0"/>
          </a:p>
          <a:p>
            <a:endParaRPr lang="en-US" dirty="0"/>
          </a:p>
        </p:txBody>
      </p:sp>
    </p:spTree>
    <p:extLst>
      <p:ext uri="{BB962C8B-B14F-4D97-AF65-F5344CB8AC3E}">
        <p14:creationId xmlns:p14="http://schemas.microsoft.com/office/powerpoint/2010/main" val="33148247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Conclusion of the Interview</a:t>
            </a:r>
          </a:p>
        </p:txBody>
      </p:sp>
      <p:sp>
        <p:nvSpPr>
          <p:cNvPr id="4" name="Rectangle 3"/>
          <p:cNvSpPr/>
          <p:nvPr/>
        </p:nvSpPr>
        <p:spPr>
          <a:xfrm>
            <a:off x="609600" y="1447800"/>
            <a:ext cx="10871200" cy="3022366"/>
          </a:xfrm>
          <a:prstGeom prst="rect">
            <a:avLst/>
          </a:prstGeom>
        </p:spPr>
        <p:txBody>
          <a:bodyPr wrap="square">
            <a:spAutoFit/>
          </a:bodyPr>
          <a:lstStyle/>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Thank them for their cooperation</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Remind them of any action items</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Give them your contact information in case they remember anything</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Explain future procedures and timeline</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Remind them about the prohibition of retaliation and procedure for reporting</a:t>
            </a:r>
          </a:p>
        </p:txBody>
      </p:sp>
    </p:spTree>
    <p:extLst>
      <p:ext uri="{BB962C8B-B14F-4D97-AF65-F5344CB8AC3E}">
        <p14:creationId xmlns:p14="http://schemas.microsoft.com/office/powerpoint/2010/main" val="9163108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29702308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3400"/>
            <a:ext cx="9250680" cy="884238"/>
          </a:xfrm>
        </p:spPr>
        <p:txBody>
          <a:bodyPr>
            <a:normAutofit fontScale="90000"/>
          </a:bodyPr>
          <a:lstStyle/>
          <a:p>
            <a:r>
              <a:rPr lang="en-US"/>
              <a:t>Affirmative Consent Questions Answered</a:t>
            </a:r>
          </a:p>
        </p:txBody>
      </p:sp>
      <p:sp>
        <p:nvSpPr>
          <p:cNvPr id="3" name="Content Placeholder 2"/>
          <p:cNvSpPr>
            <a:spLocks noGrp="1"/>
          </p:cNvSpPr>
          <p:nvPr>
            <p:ph idx="1"/>
          </p:nvPr>
        </p:nvSpPr>
        <p:spPr>
          <a:xfrm>
            <a:off x="1234440" y="2007870"/>
            <a:ext cx="8153400" cy="33528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p:txBody>
      </p:sp>
    </p:spTree>
    <p:extLst>
      <p:ext uri="{BB962C8B-B14F-4D97-AF65-F5344CB8AC3E}">
        <p14:creationId xmlns:p14="http://schemas.microsoft.com/office/powerpoint/2010/main" val="33358964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a:br>
            <a:endParaRPr lang="en-US"/>
          </a:p>
        </p:txBody>
      </p:sp>
    </p:spTree>
    <p:extLst>
      <p:ext uri="{BB962C8B-B14F-4D97-AF65-F5344CB8AC3E}">
        <p14:creationId xmlns:p14="http://schemas.microsoft.com/office/powerpoint/2010/main" val="325129829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6288AB9B-2E83-4057-9126-3115308A3966}"/>
</file>

<file path=customXml/itemProps2.xml><?xml version="1.0" encoding="utf-8"?>
<ds:datastoreItem xmlns:ds="http://schemas.openxmlformats.org/officeDocument/2006/customXml" ds:itemID="{8A1E7677-7B77-4BA2-A278-CAE2B41F1494}"/>
</file>

<file path=customXml/itemProps3.xml><?xml version="1.0" encoding="utf-8"?>
<ds:datastoreItem xmlns:ds="http://schemas.openxmlformats.org/officeDocument/2006/customXml" ds:itemID="{1A4B1566-4BCE-4D11-984F-677F12CD5F06}"/>
</file>

<file path=docProps/app.xml><?xml version="1.0" encoding="utf-8"?>
<Properties xmlns="http://schemas.openxmlformats.org/officeDocument/2006/extended-properties" xmlns:vt="http://schemas.openxmlformats.org/officeDocument/2006/docPropsVTypes">
  <TotalTime>15</TotalTime>
  <Words>6027</Words>
  <Application>Microsoft Office PowerPoint</Application>
  <PresentationFormat>Widescreen</PresentationFormat>
  <Paragraphs>717</Paragraphs>
  <Slides>110</Slides>
  <Notes>109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110</vt:i4>
      </vt:variant>
    </vt:vector>
  </HeadingPairs>
  <TitlesOfParts>
    <vt:vector size="121" baseType="lpstr">
      <vt:lpstr>ＭＳ Ｐゴシック</vt:lpstr>
      <vt:lpstr>Arial</vt:lpstr>
      <vt:lpstr>Calibri</vt:lpstr>
      <vt:lpstr>Calibri Light</vt:lpstr>
      <vt:lpstr>Courier New</vt:lpstr>
      <vt:lpstr>Trebuchet MS</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Basic Deliverables </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Federal and State  Laws and policies</vt:lpstr>
      <vt:lpstr>Violence Against Women Act</vt:lpstr>
      <vt:lpstr>VAWA, continued</vt:lpstr>
      <vt:lpstr>Clery Act, amended</vt:lpstr>
      <vt:lpstr>VAWA, 2022</vt:lpstr>
      <vt:lpstr>Sexual Harassment &amp; Violence Policy</vt:lpstr>
      <vt:lpstr>Minnesota Policy 135A.15, continued</vt:lpstr>
      <vt:lpstr>Minnesota State</vt:lpstr>
      <vt:lpstr>Minnesota State Board Policy 1B.1</vt:lpstr>
      <vt:lpstr>Sexual harassment, per 1B.1</vt:lpstr>
      <vt:lpstr>Sexual Harassment </vt:lpstr>
      <vt:lpstr>Minnesota State Board Policy 1B.3</vt:lpstr>
      <vt:lpstr>Title IX Sexual Harassment</vt:lpstr>
      <vt:lpstr>Quid Pro Quo</vt:lpstr>
      <vt:lpstr>Sexual Harassment: Hostile Environment</vt:lpstr>
      <vt:lpstr>Sexual Assault</vt:lpstr>
      <vt:lpstr>Affirmative Consent</vt:lpstr>
      <vt:lpstr>Affirmative Consent, cont.</vt:lpstr>
      <vt:lpstr>Dating, intimate partner, and relationship violence</vt:lpstr>
      <vt:lpstr>Stalking</vt:lpstr>
      <vt:lpstr>Retaliation</vt:lpstr>
      <vt:lpstr>Know the Policies and Procedures</vt:lpstr>
      <vt:lpstr>neurobiological responses to trauma</vt:lpstr>
      <vt:lpstr>Neuroscience – The Limbic System</vt:lpstr>
      <vt:lpstr>Responses of the Brain &amp; Body During Trauma</vt:lpstr>
      <vt:lpstr>Memory Fragmentation</vt:lpstr>
      <vt:lpstr>Traumatic responses can alter…</vt:lpstr>
      <vt:lpstr>Trauma and Memory</vt:lpstr>
      <vt:lpstr>Memory phenomenon in traumatic situations</vt:lpstr>
      <vt:lpstr>The Impact of Trauma on Victim/Survivor Behavior</vt:lpstr>
      <vt:lpstr>Trauma Informed Interviewing</vt:lpstr>
      <vt:lpstr>Trauma-informed Approach</vt:lpstr>
      <vt:lpstr>Prevalence of Sexual Violence</vt:lpstr>
      <vt:lpstr>Rape Myth Acceptance </vt:lpstr>
      <vt:lpstr>Common Behavior for Victims of Rape</vt:lpstr>
      <vt:lpstr>Significant Time Between Incident And Report</vt:lpstr>
      <vt:lpstr>Bias in Sexual Violence Investigations</vt:lpstr>
      <vt:lpstr>Sexual Violence Case Specific Biases</vt:lpstr>
      <vt:lpstr>Alcohol and Drug Use Biases</vt:lpstr>
      <vt:lpstr>Investigator-Specific Biases</vt:lpstr>
      <vt:lpstr>Cultural Considerations</vt:lpstr>
      <vt:lpstr>Investigation Impact</vt:lpstr>
      <vt:lpstr>What other role might bias play in an Investigation?</vt:lpstr>
      <vt:lpstr>Pre-Investigation Steps  Title IX Coordinator Role</vt:lpstr>
      <vt:lpstr>Prior to investigation</vt:lpstr>
      <vt:lpstr>Outline specific for Complainant</vt:lpstr>
      <vt:lpstr>Notices for Parties</vt:lpstr>
      <vt:lpstr>1B.3.1 continued</vt:lpstr>
      <vt:lpstr>Outline specific for Respondent</vt:lpstr>
      <vt:lpstr>Informal resolution Process</vt:lpstr>
      <vt:lpstr>Informal Resolution (1B.3.1)</vt:lpstr>
      <vt:lpstr>Informal Resolution (cont.)</vt:lpstr>
      <vt:lpstr>Investigation Process  Investigator Role, 1B.3.1 Procedure</vt:lpstr>
      <vt:lpstr>Specific roles</vt:lpstr>
      <vt:lpstr>Meetings in the process</vt:lpstr>
      <vt:lpstr>Evidence and report</vt:lpstr>
      <vt:lpstr>Investigation Techniques  </vt:lpstr>
      <vt:lpstr>Common Campus Interview practices</vt:lpstr>
      <vt:lpstr>Common practices, continued</vt:lpstr>
      <vt:lpstr>Common practice considerations</vt:lpstr>
      <vt:lpstr>Trauma-informed Approach Considerations</vt:lpstr>
      <vt:lpstr>Virtual Interviews</vt:lpstr>
      <vt:lpstr>Conclusion of the Interview</vt:lpstr>
      <vt:lpstr>Affirmative Consent </vt:lpstr>
      <vt:lpstr>Affirmative Consent Questions Answered</vt:lpstr>
      <vt:lpstr>Intoxication versus Incapacitation </vt:lpstr>
      <vt:lpstr>Incapacitation is …</vt:lpstr>
      <vt:lpstr>What are you evaluating?</vt:lpstr>
      <vt:lpstr>Areas of Inquiry</vt:lpstr>
      <vt:lpstr>Assessment of Incapacitation</vt:lpstr>
      <vt:lpstr>Assessment of Incapacitation, continued</vt:lpstr>
      <vt:lpstr>Assessment of Knowledge</vt:lpstr>
      <vt:lpstr>Analysis</vt:lpstr>
      <vt:lpstr>Assessing Credibility </vt:lpstr>
      <vt:lpstr>Analyzing certain qualities and factors</vt:lpstr>
      <vt:lpstr>Brief reminders about report writing</vt:lpstr>
      <vt:lpstr>Examples of Findings of Fact</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August 2024</dc:title>
  <dc:creator>Clark, Desiree D</dc:creator>
  <cp:keywords>Title 9 personnel</cp:keywords>
  <cp:lastModifiedBy>Atteberry, Ashley J</cp:lastModifiedBy>
  <cp:revision>2</cp:revision>
  <dcterms:created xsi:type="dcterms:W3CDTF">2021-11-08T21:11:57Z</dcterms:created>
  <dcterms:modified xsi:type="dcterms:W3CDTF">2026-02-27T15:46:24Z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5719700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