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55.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notesSlides/notesSlide131.xml" ContentType="application/vnd.openxmlformats-officedocument.presentationml.notesSlid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theme/theme1.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authors.xml" ContentType="application/vnd.ms-powerpoint.authors+xml"/>
  <Override PartName="/ppt/handoutMasters/handoutMaster1.xml" ContentType="application/vnd.openxmlformats-officedocument.presentationml.handoutMaster+xml"/>
  <Override PartName="/ppt/diagrams/quickStyle1.xml" ContentType="application/vnd.openxmlformats-officedocument.drawingml.diagramStyle+xml"/>
  <Override PartName="/ppt/diagrams/layout1.xml" ContentType="application/vnd.openxmlformats-officedocument.drawingml.diagramLayout+xml"/>
  <Override PartName="/ppt/theme/theme5.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5" r:id="rId3"/>
  </p:sldMasterIdLst>
  <p:notesMasterIdLst>
    <p:notesMasterId r:id="rId144"/>
  </p:notesMasterIdLst>
  <p:handoutMasterIdLst>
    <p:handoutMasterId r:id="rId145"/>
  </p:handoutMasterIdLst>
  <p:sldIdLst>
    <p:sldId id="280" r:id="rId4"/>
    <p:sldId id="346" r:id="rId5"/>
    <p:sldId id="384" r:id="rId6"/>
    <p:sldId id="383" r:id="rId7"/>
    <p:sldId id="350" r:id="rId8"/>
    <p:sldId id="368" r:id="rId9"/>
    <p:sldId id="401" r:id="rId10"/>
    <p:sldId id="402" r:id="rId11"/>
    <p:sldId id="403" r:id="rId12"/>
    <p:sldId id="367" r:id="rId13"/>
    <p:sldId id="353" r:id="rId14"/>
    <p:sldId id="354" r:id="rId15"/>
    <p:sldId id="369" r:id="rId16"/>
    <p:sldId id="357" r:id="rId17"/>
    <p:sldId id="356" r:id="rId18"/>
    <p:sldId id="370" r:id="rId19"/>
    <p:sldId id="359" r:id="rId20"/>
    <p:sldId id="405" r:id="rId21"/>
    <p:sldId id="364" r:id="rId22"/>
    <p:sldId id="373" r:id="rId23"/>
    <p:sldId id="374" r:id="rId24"/>
    <p:sldId id="375" r:id="rId25"/>
    <p:sldId id="371" r:id="rId26"/>
    <p:sldId id="406" r:id="rId27"/>
    <p:sldId id="372" r:id="rId28"/>
    <p:sldId id="365" r:id="rId29"/>
    <p:sldId id="376" r:id="rId30"/>
    <p:sldId id="377" r:id="rId31"/>
    <p:sldId id="404" r:id="rId32"/>
    <p:sldId id="361" r:id="rId33"/>
    <p:sldId id="378" r:id="rId34"/>
    <p:sldId id="379" r:id="rId35"/>
    <p:sldId id="407" r:id="rId36"/>
    <p:sldId id="396" r:id="rId37"/>
    <p:sldId id="381" r:id="rId38"/>
    <p:sldId id="382" r:id="rId39"/>
    <p:sldId id="336" r:id="rId40"/>
    <p:sldId id="348" r:id="rId41"/>
    <p:sldId id="344" r:id="rId42"/>
    <p:sldId id="467" r:id="rId43"/>
    <p:sldId id="468" r:id="rId44"/>
    <p:sldId id="469" r:id="rId45"/>
    <p:sldId id="669" r:id="rId46"/>
    <p:sldId id="326" r:id="rId47"/>
    <p:sldId id="457" r:id="rId48"/>
    <p:sldId id="320" r:id="rId49"/>
    <p:sldId id="322" r:id="rId50"/>
    <p:sldId id="323" r:id="rId51"/>
    <p:sldId id="665" r:id="rId52"/>
    <p:sldId id="668" r:id="rId53"/>
    <p:sldId id="664" r:id="rId54"/>
    <p:sldId id="666" r:id="rId55"/>
    <p:sldId id="667" r:id="rId56"/>
    <p:sldId id="456" r:id="rId57"/>
    <p:sldId id="472" r:id="rId58"/>
    <p:sldId id="521" r:id="rId59"/>
    <p:sldId id="548" r:id="rId60"/>
    <p:sldId id="549" r:id="rId61"/>
    <p:sldId id="550" r:id="rId62"/>
    <p:sldId id="551" r:id="rId63"/>
    <p:sldId id="552" r:id="rId64"/>
    <p:sldId id="553" r:id="rId65"/>
    <p:sldId id="476" r:id="rId66"/>
    <p:sldId id="504" r:id="rId67"/>
    <p:sldId id="505" r:id="rId68"/>
    <p:sldId id="481" r:id="rId69"/>
    <p:sldId id="483" r:id="rId70"/>
    <p:sldId id="484" r:id="rId71"/>
    <p:sldId id="385" r:id="rId72"/>
    <p:sldId id="386" r:id="rId73"/>
    <p:sldId id="434" r:id="rId74"/>
    <p:sldId id="536" r:id="rId75"/>
    <p:sldId id="554" r:id="rId76"/>
    <p:sldId id="580" r:id="rId77"/>
    <p:sldId id="590" r:id="rId78"/>
    <p:sldId id="564" r:id="rId79"/>
    <p:sldId id="388" r:id="rId80"/>
    <p:sldId id="589" r:id="rId81"/>
    <p:sldId id="594" r:id="rId82"/>
    <p:sldId id="593" r:id="rId83"/>
    <p:sldId id="720" r:id="rId84"/>
    <p:sldId id="392" r:id="rId85"/>
    <p:sldId id="581" r:id="rId86"/>
    <p:sldId id="555" r:id="rId87"/>
    <p:sldId id="582" r:id="rId88"/>
    <p:sldId id="583" r:id="rId89"/>
    <p:sldId id="584" r:id="rId90"/>
    <p:sldId id="586" r:id="rId91"/>
    <p:sldId id="585" r:id="rId92"/>
    <p:sldId id="587" r:id="rId93"/>
    <p:sldId id="588" r:id="rId94"/>
    <p:sldId id="598" r:id="rId95"/>
    <p:sldId id="599" r:id="rId96"/>
    <p:sldId id="600" r:id="rId97"/>
    <p:sldId id="602" r:id="rId98"/>
    <p:sldId id="604" r:id="rId99"/>
    <p:sldId id="601" r:id="rId100"/>
    <p:sldId id="603" r:id="rId101"/>
    <p:sldId id="606" r:id="rId102"/>
    <p:sldId id="607" r:id="rId103"/>
    <p:sldId id="570" r:id="rId104"/>
    <p:sldId id="608" r:id="rId105"/>
    <p:sldId id="609" r:id="rId106"/>
    <p:sldId id="612" r:id="rId107"/>
    <p:sldId id="610" r:id="rId108"/>
    <p:sldId id="611" r:id="rId109"/>
    <p:sldId id="605" r:id="rId110"/>
    <p:sldId id="571" r:id="rId111"/>
    <p:sldId id="574" r:id="rId112"/>
    <p:sldId id="393" r:id="rId113"/>
    <p:sldId id="565" r:id="rId114"/>
    <p:sldId id="671" r:id="rId115"/>
    <p:sldId id="575" r:id="rId116"/>
    <p:sldId id="556" r:id="rId117"/>
    <p:sldId id="557" r:id="rId118"/>
    <p:sldId id="558" r:id="rId119"/>
    <p:sldId id="408" r:id="rId120"/>
    <p:sldId id="428" r:id="rId121"/>
    <p:sldId id="429" r:id="rId122"/>
    <p:sldId id="430" r:id="rId123"/>
    <p:sldId id="409" r:id="rId124"/>
    <p:sldId id="416" r:id="rId125"/>
    <p:sldId id="719" r:id="rId126"/>
    <p:sldId id="537" r:id="rId127"/>
    <p:sldId id="486" r:id="rId128"/>
    <p:sldId id="500" r:id="rId129"/>
    <p:sldId id="502" r:id="rId130"/>
    <p:sldId id="672" r:id="rId131"/>
    <p:sldId id="487" r:id="rId132"/>
    <p:sldId id="490" r:id="rId133"/>
    <p:sldId id="491" r:id="rId134"/>
    <p:sldId id="493" r:id="rId135"/>
    <p:sldId id="515" r:id="rId136"/>
    <p:sldId id="516" r:id="rId137"/>
    <p:sldId id="518" r:id="rId138"/>
    <p:sldId id="494" r:id="rId139"/>
    <p:sldId id="534" r:id="rId140"/>
    <p:sldId id="718" r:id="rId141"/>
    <p:sldId id="676" r:id="rId142"/>
    <p:sldId id="531" r:id="rId14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18125-0AAA-6846-2F0E-0A42E30DE4F5}" name="Clark, Desiree D" initials="CD" userId="S::tm7281zn@minnstate.edu::546fa6a2-6d87-4c23-9d71-f19ad6f826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p:cViewPr varScale="1">
        <p:scale>
          <a:sx n="60" d="100"/>
          <a:sy n="60" d="100"/>
        </p:scale>
        <p:origin x="90" y="534"/>
      </p:cViewPr>
      <p:guideLst/>
    </p:cSldViewPr>
  </p:slideViewPr>
  <p:outlineViewPr>
    <p:cViewPr>
      <p:scale>
        <a:sx n="33" d="100"/>
        <a:sy n="33" d="100"/>
      </p:scale>
      <p:origin x="0" y="-115512"/>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tableStyles" Target="tableStyles.xml"/><Relationship Id="rId5" Type="http://schemas.openxmlformats.org/officeDocument/2006/relationships/slide" Target="slides/slide2.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microsoft.com/office/2018/10/relationships/authors" Target="authors.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customXml" Target="../customXml/item1.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customXml" Target="../customXml/item2.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customXml" Target="../customXml/item3.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notesMaster" Target="notesMasters/notesMaster1.xml"/><Relationship Id="rId90"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42875"/>
          <a:ext cx="8305800" cy="5191125"/>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818121" y="3931558"/>
          <a:ext cx="191033" cy="191033"/>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913638" y="4027074"/>
          <a:ext cx="1420291" cy="1235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225"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During trauma incident:</a:t>
          </a:r>
          <a:r>
            <a:rPr lang="en-US" sz="1400" kern="1200">
              <a:latin typeface="Calibri" pitchFamily="34" charset="0"/>
            </a:rPr>
            <a:t> Sensory overload, fixation on a particular aspect, miss other things</a:t>
          </a:r>
        </a:p>
      </dsp:txBody>
      <dsp:txXfrm>
        <a:off x="913638" y="4027074"/>
        <a:ext cx="1420291" cy="1235487"/>
      </dsp:txXfrm>
    </dsp:sp>
    <dsp:sp modelId="{47EE48F6-217D-4BB0-BFDE-6F33536C3208}">
      <dsp:nvSpPr>
        <dsp:cNvPr id="0" name=""/>
        <dsp:cNvSpPr/>
      </dsp:nvSpPr>
      <dsp:spPr>
        <a:xfrm>
          <a:off x="2167813" y="2724102"/>
          <a:ext cx="332232" cy="332232"/>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333929" y="2890218"/>
          <a:ext cx="1744218" cy="237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043"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Immediately after: </a:t>
          </a:r>
          <a:r>
            <a:rPr lang="en-US" sz="1400" kern="1200">
              <a:latin typeface="Calibri" pitchFamily="34" charset="0"/>
            </a:rPr>
            <a:t>“post incident amnesia”—failure to remember most of what was observed</a:t>
          </a:r>
        </a:p>
      </dsp:txBody>
      <dsp:txXfrm>
        <a:off x="2333929" y="2890218"/>
        <a:ext cx="1744218" cy="2372344"/>
      </dsp:txXfrm>
    </dsp:sp>
    <dsp:sp modelId="{1BF8D238-51F5-4889-8F0A-7699691A530B}">
      <dsp:nvSpPr>
        <dsp:cNvPr id="0" name=""/>
        <dsp:cNvSpPr/>
      </dsp:nvSpPr>
      <dsp:spPr>
        <a:xfrm>
          <a:off x="3891267" y="1834343"/>
          <a:ext cx="440207" cy="440207"/>
        </a:xfrm>
        <a:prstGeom prst="ellipse">
          <a:avLst/>
        </a:prstGeom>
        <a:gradFill rotWithShape="0">
          <a:gsLst>
            <a:gs pos="0">
              <a:schemeClr val="accent3">
                <a:shade val="50000"/>
                <a:hueOff val="-476347"/>
                <a:satOff val="-38396"/>
                <a:lumOff val="50358"/>
                <a:alphaOff val="0"/>
                <a:shade val="51000"/>
                <a:satMod val="130000"/>
              </a:schemeClr>
            </a:gs>
            <a:gs pos="80000">
              <a:schemeClr val="accent3">
                <a:shade val="50000"/>
                <a:hueOff val="-476347"/>
                <a:satOff val="-38396"/>
                <a:lumOff val="50358"/>
                <a:alphaOff val="0"/>
                <a:shade val="93000"/>
                <a:satMod val="130000"/>
              </a:schemeClr>
            </a:gs>
            <a:gs pos="100000">
              <a:schemeClr val="accent3">
                <a:shade val="50000"/>
                <a:hueOff val="-476347"/>
                <a:satOff val="-38396"/>
                <a:lumOff val="503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4111371" y="2054447"/>
          <a:ext cx="1744218" cy="320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257"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After a healthy night’s sleep: </a:t>
          </a:r>
          <a:r>
            <a:rPr lang="en-US" sz="1400" kern="1200">
              <a:latin typeface="Calibri" pitchFamily="34" charset="0"/>
            </a:rPr>
            <a:t>“memory recovery”—result  in remembering  majority of what occurred; probably most ‘pure’ recollection</a:t>
          </a:r>
        </a:p>
      </dsp:txBody>
      <dsp:txXfrm>
        <a:off x="4111371" y="2054447"/>
        <a:ext cx="1744218" cy="3208115"/>
      </dsp:txXfrm>
    </dsp:sp>
    <dsp:sp modelId="{5DFF423B-F14E-40D4-898E-E1193439E303}">
      <dsp:nvSpPr>
        <dsp:cNvPr id="0" name=""/>
        <dsp:cNvSpPr/>
      </dsp:nvSpPr>
      <dsp:spPr>
        <a:xfrm>
          <a:off x="5768378" y="1245669"/>
          <a:ext cx="589711" cy="589711"/>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6063234" y="1540525"/>
          <a:ext cx="1744218" cy="3722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76"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Within 72 hours: </a:t>
          </a:r>
          <a:r>
            <a:rPr lang="en-US" sz="1400" kern="1200">
              <a:latin typeface="Calibri" pitchFamily="34" charset="0"/>
            </a:rPr>
            <a:t>final &amp; most complete memory—but at least partially reconstructed after normal process of integrating other sources of information</a:t>
          </a:r>
        </a:p>
      </dsp:txBody>
      <dsp:txXfrm>
        <a:off x="6063234" y="1540525"/>
        <a:ext cx="1744218" cy="37220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7736B9-769F-E353-A40E-501ED8625436}"/>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2D9F1F-4B55-C622-CAB8-EE13136806DB}"/>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48B6C1E6-ACE1-8811-FDB4-4FB9ECF8D579}"/>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821AD49-3420-4EFA-63B9-C81C6B2A94D5}"/>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64D4BD59-C82F-46A8-AA5A-A243069D1D0E}" type="slidenum">
              <a:rPr lang="en-US" smtClean="0"/>
              <a:t>‹#›</a:t>
            </a:fld>
            <a:endParaRPr lang="en-US"/>
          </a:p>
        </p:txBody>
      </p:sp>
    </p:spTree>
    <p:extLst>
      <p:ext uri="{BB962C8B-B14F-4D97-AF65-F5344CB8AC3E}">
        <p14:creationId xmlns:p14="http://schemas.microsoft.com/office/powerpoint/2010/main" val="197992249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CC064E7-C48E-4997-9BE7-6B31B80C8274}" type="slidenum">
              <a:rPr lang="en-US" smtClean="0"/>
              <a:t>‹#›</a:t>
            </a:fld>
            <a:endParaRPr lang="en-US"/>
          </a:p>
        </p:txBody>
      </p:sp>
    </p:spTree>
    <p:extLst>
      <p:ext uri="{BB962C8B-B14F-4D97-AF65-F5344CB8AC3E}">
        <p14:creationId xmlns:p14="http://schemas.microsoft.com/office/powerpoint/2010/main" val="227665864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
        <p:nvSpPr>
          <p:cNvPr id="5" name="Date Placeholder 4">
            <a:extLst>
              <a:ext uri="{FF2B5EF4-FFF2-40B4-BE49-F238E27FC236}">
                <a16:creationId xmlns:a16="http://schemas.microsoft.com/office/drawing/2014/main" id="{FEF4B474-B57E-5964-6830-2F90262B57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2778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100</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671FB35-2F0B-F186-BD1F-416693D22FD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3250100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3FBD371-56C8-F1B4-55D3-4D840AAA3DA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4321270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FBB1BBA0-604B-47CC-F751-8A7D09C9DA7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4523316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EE00267-19B8-69CA-284F-AB87A39ABA5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3008506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F4232DC0-5D47-47ED-BC9F-DAA65AA38B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4598525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E3D3727-F5E5-4A52-A80A-CEAE45DD4FB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8628200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BB88C9F-5150-EE3A-861C-D1702EF94B4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7747439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8EFC0B3-E902-4B02-0004-B2D81A7BB0A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67903375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r>
              <a:rPr lang="en-US" altLang="en-US" sz="1300">
                <a:solidFill>
                  <a:prstClr val="black"/>
                </a:solidFill>
              </a:rPr>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fld id="{C6E434E5-68DF-4731-9EE2-20F5121EEBC1}" type="slidenum">
              <a:rPr lang="en-US" altLang="en-US" sz="1300">
                <a:solidFill>
                  <a:prstClr val="black"/>
                </a:solidFill>
              </a:rPr>
              <a:pPr defTabSz="966612" eaLnBrk="1" hangingPunct="1">
                <a:defRPr/>
              </a:pPr>
              <a:t>108</a:t>
            </a:fld>
            <a:endParaRPr lang="en-US" altLang="en-US" sz="1300">
              <a:solidFill>
                <a:prstClr val="black"/>
              </a:solidFill>
            </a:endParaRPr>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 name="Date Placeholder 1">
            <a:extLst>
              <a:ext uri="{FF2B5EF4-FFF2-40B4-BE49-F238E27FC236}">
                <a16:creationId xmlns:a16="http://schemas.microsoft.com/office/drawing/2014/main" id="{2DEB530E-068B-E1C8-9798-2C0AD3FF7C3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7833187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109</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5396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D0EAA45E-C52F-D337-7B4B-3AEEB20443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112</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55430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968077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877567F-FE83-265C-C7E2-9AD535933B3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7224078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1313A250-F49E-5778-7EE4-1A5447A314B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4703465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7AA51DA-9DDE-41D5-72B0-D6716CCCE37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9001974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18DD763-6BA0-F7EE-34B3-86D286DBA0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2418826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9746646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66B5375-77A7-2F09-9D2B-6EC1B11EA2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07753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defTabSz="966612">
              <a:defRPr/>
            </a:pPr>
            <a:fld id="{8C800963-7C5E-4039-9846-3F2DC660D621}" type="slidenum">
              <a:rPr lang="en-US" altLang="en-US" sz="1300">
                <a:solidFill>
                  <a:prstClr val="black"/>
                </a:solidFill>
              </a:rPr>
              <a:pPr defTabSz="966612">
                <a:defRPr/>
              </a:pPr>
              <a:t>120</a:t>
            </a:fld>
            <a:endParaRPr lang="en-US" altLang="en-US" sz="1300">
              <a:solidFill>
                <a:prstClr val="black"/>
              </a:solidFill>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106145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121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988382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122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A4F24CB-78DC-917D-5450-1065F8D6581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3142493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123</a:t>
            </a:fld>
            <a:endParaRPr lang="en-US"/>
          </a:p>
        </p:txBody>
      </p:sp>
    </p:spTree>
    <p:extLst>
      <p:ext uri="{BB962C8B-B14F-4D97-AF65-F5344CB8AC3E}">
        <p14:creationId xmlns:p14="http://schemas.microsoft.com/office/powerpoint/2010/main" val="254596407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Calibri"/>
              <a:buNone/>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0E4305C7-86EA-22D4-0A0A-B91CC87D34D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3813337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125</a:t>
            </a:fld>
            <a:endParaRPr lang="en-US"/>
          </a:p>
        </p:txBody>
      </p:sp>
      <p:sp>
        <p:nvSpPr>
          <p:cNvPr id="5" name="Date Placeholder 4">
            <a:extLst>
              <a:ext uri="{FF2B5EF4-FFF2-40B4-BE49-F238E27FC236}">
                <a16:creationId xmlns:a16="http://schemas.microsoft.com/office/drawing/2014/main" id="{C687944A-4A4A-E941-B1C1-FC0D7D1CB5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5996955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126</a:t>
            </a:fld>
            <a:endParaRPr lang="en-US"/>
          </a:p>
        </p:txBody>
      </p:sp>
      <p:sp>
        <p:nvSpPr>
          <p:cNvPr id="5" name="Date Placeholder 4">
            <a:extLst>
              <a:ext uri="{FF2B5EF4-FFF2-40B4-BE49-F238E27FC236}">
                <a16:creationId xmlns:a16="http://schemas.microsoft.com/office/drawing/2014/main" id="{94779AFE-A85A-BE44-6582-A13D56B092D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127</a:t>
            </a:fld>
            <a:endParaRPr lang="en-US"/>
          </a:p>
        </p:txBody>
      </p:sp>
      <p:sp>
        <p:nvSpPr>
          <p:cNvPr id="5" name="Date Placeholder 4">
            <a:extLst>
              <a:ext uri="{FF2B5EF4-FFF2-40B4-BE49-F238E27FC236}">
                <a16:creationId xmlns:a16="http://schemas.microsoft.com/office/drawing/2014/main" id="{E45AA547-3878-A8BD-30A3-2207732579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4457644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128</a:t>
            </a:fld>
            <a:endParaRPr lang="en-US"/>
          </a:p>
        </p:txBody>
      </p:sp>
      <p:sp>
        <p:nvSpPr>
          <p:cNvPr id="5" name="Date Placeholder 4">
            <a:extLst>
              <a:ext uri="{FF2B5EF4-FFF2-40B4-BE49-F238E27FC236}">
                <a16:creationId xmlns:a16="http://schemas.microsoft.com/office/drawing/2014/main" id="{7AA4712A-7B44-2ADC-00C8-33CFEA38518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773792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129</a:t>
            </a:fld>
            <a:endParaRPr lang="en-US"/>
          </a:p>
        </p:txBody>
      </p:sp>
      <p:sp>
        <p:nvSpPr>
          <p:cNvPr id="5" name="Date Placeholder 4">
            <a:extLst>
              <a:ext uri="{FF2B5EF4-FFF2-40B4-BE49-F238E27FC236}">
                <a16:creationId xmlns:a16="http://schemas.microsoft.com/office/drawing/2014/main" id="{6999B3AC-71BE-E6F3-FE50-DD3E7B3926A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570136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130</a:t>
            </a:fld>
            <a:endParaRPr lang="en-US"/>
          </a:p>
        </p:txBody>
      </p:sp>
      <p:sp>
        <p:nvSpPr>
          <p:cNvPr id="5" name="Date Placeholder 4">
            <a:extLst>
              <a:ext uri="{FF2B5EF4-FFF2-40B4-BE49-F238E27FC236}">
                <a16:creationId xmlns:a16="http://schemas.microsoft.com/office/drawing/2014/main" id="{EE3C077C-1756-7CAF-5A5F-52EB94F7405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5721587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131</a:t>
            </a:fld>
            <a:endParaRPr lang="en-US"/>
          </a:p>
        </p:txBody>
      </p:sp>
      <p:sp>
        <p:nvSpPr>
          <p:cNvPr id="5" name="Date Placeholder 4">
            <a:extLst>
              <a:ext uri="{FF2B5EF4-FFF2-40B4-BE49-F238E27FC236}">
                <a16:creationId xmlns:a16="http://schemas.microsoft.com/office/drawing/2014/main" id="{ECF0DC5B-9BD3-DA72-C7CB-1220251B3F0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9682210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953B0A-020D-42B5-BA0C-FCA7D1105D79}" type="slidenum">
              <a:rPr lang="en-US" smtClean="0"/>
              <a:t>132</a:t>
            </a:fld>
            <a:endParaRPr lang="en-US"/>
          </a:p>
        </p:txBody>
      </p:sp>
      <p:sp>
        <p:nvSpPr>
          <p:cNvPr id="5" name="Date Placeholder 4">
            <a:extLst>
              <a:ext uri="{FF2B5EF4-FFF2-40B4-BE49-F238E27FC236}">
                <a16:creationId xmlns:a16="http://schemas.microsoft.com/office/drawing/2014/main" id="{B3EF7793-B8E5-B790-F188-C3228C25B27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134161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133</a:t>
            </a:fld>
            <a:endParaRPr lang="en-US"/>
          </a:p>
        </p:txBody>
      </p:sp>
      <p:sp>
        <p:nvSpPr>
          <p:cNvPr id="5" name="Date Placeholder 4">
            <a:extLst>
              <a:ext uri="{FF2B5EF4-FFF2-40B4-BE49-F238E27FC236}">
                <a16:creationId xmlns:a16="http://schemas.microsoft.com/office/drawing/2014/main" id="{87B4331E-9984-515C-3CC4-626EE82978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8066177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134</a:t>
            </a:fld>
            <a:endParaRPr lang="en-US"/>
          </a:p>
        </p:txBody>
      </p:sp>
      <p:sp>
        <p:nvSpPr>
          <p:cNvPr id="5" name="Date Placeholder 4">
            <a:extLst>
              <a:ext uri="{FF2B5EF4-FFF2-40B4-BE49-F238E27FC236}">
                <a16:creationId xmlns:a16="http://schemas.microsoft.com/office/drawing/2014/main" id="{B05524B9-8BE3-1B9C-B5D9-BC027E32045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365295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135</a:t>
            </a:fld>
            <a:endParaRPr lang="en-US"/>
          </a:p>
        </p:txBody>
      </p:sp>
      <p:sp>
        <p:nvSpPr>
          <p:cNvPr id="5" name="Date Placeholder 4">
            <a:extLst>
              <a:ext uri="{FF2B5EF4-FFF2-40B4-BE49-F238E27FC236}">
                <a16:creationId xmlns:a16="http://schemas.microsoft.com/office/drawing/2014/main" id="{47DB6064-6E5B-1330-F530-C8BA075109B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50248628"/>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136</a:t>
            </a:fld>
            <a:endParaRPr lang="en-US"/>
          </a:p>
        </p:txBody>
      </p:sp>
      <p:sp>
        <p:nvSpPr>
          <p:cNvPr id="5" name="Date Placeholder 4">
            <a:extLst>
              <a:ext uri="{FF2B5EF4-FFF2-40B4-BE49-F238E27FC236}">
                <a16:creationId xmlns:a16="http://schemas.microsoft.com/office/drawing/2014/main" id="{FB9D1715-D54F-31E0-948E-35D27889BE0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2168837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137</a:t>
            </a:fld>
            <a:endParaRPr lang="en-US"/>
          </a:p>
        </p:txBody>
      </p:sp>
      <p:sp>
        <p:nvSpPr>
          <p:cNvPr id="5" name="Date Placeholder 4">
            <a:extLst>
              <a:ext uri="{FF2B5EF4-FFF2-40B4-BE49-F238E27FC236}">
                <a16:creationId xmlns:a16="http://schemas.microsoft.com/office/drawing/2014/main" id="{073100A2-8204-8B83-F17F-96C80A5B7C6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4758046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391520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9642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a:p>
        </p:txBody>
      </p:sp>
      <p:sp>
        <p:nvSpPr>
          <p:cNvPr id="5" name="Date Placeholder 4">
            <a:extLst>
              <a:ext uri="{FF2B5EF4-FFF2-40B4-BE49-F238E27FC236}">
                <a16:creationId xmlns:a16="http://schemas.microsoft.com/office/drawing/2014/main" id="{C692DE4B-3B68-201F-B527-58F6A4544B4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61384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15</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16</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17</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18</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19</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20</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21</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22</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23</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24</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25</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26</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29</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3</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30</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31</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34</a:t>
            </a:fld>
            <a:endParaRPr lang="en-US"/>
          </a:p>
        </p:txBody>
      </p:sp>
    </p:spTree>
    <p:extLst>
      <p:ext uri="{BB962C8B-B14F-4D97-AF65-F5344CB8AC3E}">
        <p14:creationId xmlns:p14="http://schemas.microsoft.com/office/powerpoint/2010/main" val="32796366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32931177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39</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41</a:t>
            </a:fld>
            <a:endParaRPr lang="en-US"/>
          </a:p>
        </p:txBody>
      </p:sp>
      <p:sp>
        <p:nvSpPr>
          <p:cNvPr id="5" name="Date Placeholder 4">
            <a:extLst>
              <a:ext uri="{FF2B5EF4-FFF2-40B4-BE49-F238E27FC236}">
                <a16:creationId xmlns:a16="http://schemas.microsoft.com/office/drawing/2014/main" id="{4D51B44C-5028-9D7D-77BF-4A446053D88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033571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42</a:t>
            </a:fld>
            <a:endParaRPr lang="en-US"/>
          </a:p>
        </p:txBody>
      </p:sp>
      <p:sp>
        <p:nvSpPr>
          <p:cNvPr id="5" name="Date Placeholder 4">
            <a:extLst>
              <a:ext uri="{FF2B5EF4-FFF2-40B4-BE49-F238E27FC236}">
                <a16:creationId xmlns:a16="http://schemas.microsoft.com/office/drawing/2014/main" id="{71E40172-7C44-FE00-24B7-0707129A3B0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017366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43</a:t>
            </a:fld>
            <a:endParaRPr lang="en-US"/>
          </a:p>
        </p:txBody>
      </p:sp>
    </p:spTree>
    <p:extLst>
      <p:ext uri="{BB962C8B-B14F-4D97-AF65-F5344CB8AC3E}">
        <p14:creationId xmlns:p14="http://schemas.microsoft.com/office/powerpoint/2010/main" val="14854581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
        <p:nvSpPr>
          <p:cNvPr id="5" name="Date Placeholder 4">
            <a:extLst>
              <a:ext uri="{FF2B5EF4-FFF2-40B4-BE49-F238E27FC236}">
                <a16:creationId xmlns:a16="http://schemas.microsoft.com/office/drawing/2014/main" id="{D593EA65-B5A6-2955-1489-DED53B81A0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447504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45</a:t>
            </a:fld>
            <a:endParaRPr lang="en-US"/>
          </a:p>
        </p:txBody>
      </p:sp>
      <p:sp>
        <p:nvSpPr>
          <p:cNvPr id="5" name="Date Placeholder 4">
            <a:extLst>
              <a:ext uri="{FF2B5EF4-FFF2-40B4-BE49-F238E27FC236}">
                <a16:creationId xmlns:a16="http://schemas.microsoft.com/office/drawing/2014/main" id="{7673B2D3-4814-16EB-EA9B-936126E4933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33127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
        <p:nvSpPr>
          <p:cNvPr id="5" name="Date Placeholder 4">
            <a:extLst>
              <a:ext uri="{FF2B5EF4-FFF2-40B4-BE49-F238E27FC236}">
                <a16:creationId xmlns:a16="http://schemas.microsoft.com/office/drawing/2014/main" id="{89C22076-BB60-A060-5915-C26AEEF54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215587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
        <p:nvSpPr>
          <p:cNvPr id="5" name="Date Placeholder 4">
            <a:extLst>
              <a:ext uri="{FF2B5EF4-FFF2-40B4-BE49-F238E27FC236}">
                <a16:creationId xmlns:a16="http://schemas.microsoft.com/office/drawing/2014/main" id="{3B55E32E-74F0-365F-D65B-E4D0345F87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1589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
        <p:nvSpPr>
          <p:cNvPr id="5" name="Date Placeholder 4">
            <a:extLst>
              <a:ext uri="{FF2B5EF4-FFF2-40B4-BE49-F238E27FC236}">
                <a16:creationId xmlns:a16="http://schemas.microsoft.com/office/drawing/2014/main" id="{6AC4F724-4AEF-3B42-C8A8-97FDF9B931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885073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5</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417280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54</a:t>
            </a:fld>
            <a:endParaRPr lang="en-US"/>
          </a:p>
        </p:txBody>
      </p:sp>
      <p:sp>
        <p:nvSpPr>
          <p:cNvPr id="5" name="Date Placeholder 4">
            <a:extLst>
              <a:ext uri="{FF2B5EF4-FFF2-40B4-BE49-F238E27FC236}">
                <a16:creationId xmlns:a16="http://schemas.microsoft.com/office/drawing/2014/main" id="{4E185F3E-9C74-B920-525E-DA8254D93E8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822336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
        <p:nvSpPr>
          <p:cNvPr id="5" name="Date Placeholder 4">
            <a:extLst>
              <a:ext uri="{FF2B5EF4-FFF2-40B4-BE49-F238E27FC236}">
                <a16:creationId xmlns:a16="http://schemas.microsoft.com/office/drawing/2014/main" id="{720AA932-7C74-FF9C-AD89-C69D1EA23A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404651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56</a:t>
            </a:fld>
            <a:endParaRPr lang="en-US"/>
          </a:p>
        </p:txBody>
      </p:sp>
      <p:sp>
        <p:nvSpPr>
          <p:cNvPr id="5" name="Date Placeholder 4">
            <a:extLst>
              <a:ext uri="{FF2B5EF4-FFF2-40B4-BE49-F238E27FC236}">
                <a16:creationId xmlns:a16="http://schemas.microsoft.com/office/drawing/2014/main" id="{4E3654A6-0A53-2FAA-EAC5-6C9B878BFE2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955502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57</a:t>
            </a:fld>
            <a:endParaRPr lang="en-US"/>
          </a:p>
        </p:txBody>
      </p:sp>
      <p:sp>
        <p:nvSpPr>
          <p:cNvPr id="5" name="Date Placeholder 4">
            <a:extLst>
              <a:ext uri="{FF2B5EF4-FFF2-40B4-BE49-F238E27FC236}">
                <a16:creationId xmlns:a16="http://schemas.microsoft.com/office/drawing/2014/main" id="{3372F7D1-6392-8489-B331-EF93434D056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871668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58</a:t>
            </a:fld>
            <a:endParaRPr lang="en-US"/>
          </a:p>
        </p:txBody>
      </p:sp>
      <p:sp>
        <p:nvSpPr>
          <p:cNvPr id="5" name="Date Placeholder 4">
            <a:extLst>
              <a:ext uri="{FF2B5EF4-FFF2-40B4-BE49-F238E27FC236}">
                <a16:creationId xmlns:a16="http://schemas.microsoft.com/office/drawing/2014/main" id="{479C8228-D77B-F493-523B-62F6DC7268F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650004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59</a:t>
            </a:fld>
            <a:endParaRPr lang="en-US"/>
          </a:p>
        </p:txBody>
      </p:sp>
      <p:sp>
        <p:nvSpPr>
          <p:cNvPr id="5" name="Date Placeholder 4">
            <a:extLst>
              <a:ext uri="{FF2B5EF4-FFF2-40B4-BE49-F238E27FC236}">
                <a16:creationId xmlns:a16="http://schemas.microsoft.com/office/drawing/2014/main" id="{B2968C57-7DC7-279F-5D70-2E0F494C4B4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2086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60</a:t>
            </a:fld>
            <a:endParaRPr lang="en-US"/>
          </a:p>
        </p:txBody>
      </p:sp>
      <p:sp>
        <p:nvSpPr>
          <p:cNvPr id="5" name="Date Placeholder 4">
            <a:extLst>
              <a:ext uri="{FF2B5EF4-FFF2-40B4-BE49-F238E27FC236}">
                <a16:creationId xmlns:a16="http://schemas.microsoft.com/office/drawing/2014/main" id="{E43DAAF5-88A8-C488-A930-35230DC581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745930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61</a:t>
            </a:fld>
            <a:endParaRPr lang="en-US"/>
          </a:p>
        </p:txBody>
      </p:sp>
      <p:sp>
        <p:nvSpPr>
          <p:cNvPr id="5" name="Date Placeholder 4">
            <a:extLst>
              <a:ext uri="{FF2B5EF4-FFF2-40B4-BE49-F238E27FC236}">
                <a16:creationId xmlns:a16="http://schemas.microsoft.com/office/drawing/2014/main" id="{C2205DA0-BB35-EFBE-2C83-5D1FE52FEB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771787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62</a:t>
            </a:fld>
            <a:endParaRPr lang="en-US"/>
          </a:p>
        </p:txBody>
      </p:sp>
      <p:sp>
        <p:nvSpPr>
          <p:cNvPr id="5" name="Date Placeholder 4">
            <a:extLst>
              <a:ext uri="{FF2B5EF4-FFF2-40B4-BE49-F238E27FC236}">
                <a16:creationId xmlns:a16="http://schemas.microsoft.com/office/drawing/2014/main" id="{7C4D0C68-D8C2-6B36-688C-1498DE59739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32045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63</a:t>
            </a:fld>
            <a:endParaRPr lang="en-US"/>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86395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64</a:t>
            </a:fld>
            <a:endParaRPr lang="en-US"/>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325655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65</a:t>
            </a:fld>
            <a:endParaRPr lang="en-US"/>
          </a:p>
        </p:txBody>
      </p:sp>
      <p:sp>
        <p:nvSpPr>
          <p:cNvPr id="5" name="Date Placeholder 4">
            <a:extLst>
              <a:ext uri="{FF2B5EF4-FFF2-40B4-BE49-F238E27FC236}">
                <a16:creationId xmlns:a16="http://schemas.microsoft.com/office/drawing/2014/main" id="{7E9B4D41-956A-F38B-3433-0F5CF009611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900624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4085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632329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6151258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74518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7826" name="Notes Placeholder 2"/>
          <p:cNvSpPr>
            <a:spLocks noGrp="1"/>
          </p:cNvSpPr>
          <p:nvPr>
            <p:ph type="body"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77827"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fld id="{562A8C07-3C64-4B71-9D2A-A2E88D35CAB4}" type="slidenum">
              <a:rPr lang="en-US">
                <a:latin typeface="Calibri" pitchFamily="34" charset="0"/>
              </a:rPr>
              <a:pPr eaLnBrk="1" hangingPunct="1"/>
              <a:t>70</a:t>
            </a:fld>
            <a:endParaRPr lang="en-US">
              <a:latin typeface="Calibri" pitchFamily="34" charset="0"/>
            </a:endParaRPr>
          </a:p>
        </p:txBody>
      </p:sp>
      <p:sp>
        <p:nvSpPr>
          <p:cNvPr id="2" name="Date Placeholder 1">
            <a:extLst>
              <a:ext uri="{FF2B5EF4-FFF2-40B4-BE49-F238E27FC236}">
                <a16:creationId xmlns:a16="http://schemas.microsoft.com/office/drawing/2014/main" id="{513F38D7-C542-2962-409C-3EB5C0055D6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377220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085739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72</a:t>
            </a:fld>
            <a:endParaRPr lang="en-US"/>
          </a:p>
        </p:txBody>
      </p:sp>
      <p:sp>
        <p:nvSpPr>
          <p:cNvPr id="5" name="Date Placeholder 4">
            <a:extLst>
              <a:ext uri="{FF2B5EF4-FFF2-40B4-BE49-F238E27FC236}">
                <a16:creationId xmlns:a16="http://schemas.microsoft.com/office/drawing/2014/main" id="{F1F2D2DA-27ED-EEA8-4528-B18B2AAD81D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531976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73</a:t>
            </a:fld>
            <a:endParaRPr lang="en-US"/>
          </a:p>
        </p:txBody>
      </p:sp>
      <p:sp>
        <p:nvSpPr>
          <p:cNvPr id="5" name="Date Placeholder 4">
            <a:extLst>
              <a:ext uri="{FF2B5EF4-FFF2-40B4-BE49-F238E27FC236}">
                <a16:creationId xmlns:a16="http://schemas.microsoft.com/office/drawing/2014/main" id="{C63D9452-FDE8-9F85-3197-A1D0EF4EF95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8023192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74</a:t>
            </a:fld>
            <a:endParaRPr lang="en-US"/>
          </a:p>
        </p:txBody>
      </p:sp>
      <p:sp>
        <p:nvSpPr>
          <p:cNvPr id="5" name="Date Placeholder 4">
            <a:extLst>
              <a:ext uri="{FF2B5EF4-FFF2-40B4-BE49-F238E27FC236}">
                <a16:creationId xmlns:a16="http://schemas.microsoft.com/office/drawing/2014/main" id="{DE3915FD-540D-E157-CA0E-508C571F1BC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466116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75</a:t>
            </a:fld>
            <a:endParaRPr lang="en-US"/>
          </a:p>
        </p:txBody>
      </p:sp>
      <p:sp>
        <p:nvSpPr>
          <p:cNvPr id="5" name="Date Placeholder 4">
            <a:extLst>
              <a:ext uri="{FF2B5EF4-FFF2-40B4-BE49-F238E27FC236}">
                <a16:creationId xmlns:a16="http://schemas.microsoft.com/office/drawing/2014/main" id="{83B10C68-8D84-8953-A6CC-9279E06D09D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1333255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76</a:t>
            </a:fld>
            <a:endParaRPr lang="en-US"/>
          </a:p>
        </p:txBody>
      </p:sp>
    </p:spTree>
    <p:extLst>
      <p:ext uri="{BB962C8B-B14F-4D97-AF65-F5344CB8AC3E}">
        <p14:creationId xmlns:p14="http://schemas.microsoft.com/office/powerpoint/2010/main" val="13369295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77</a:t>
            </a:fld>
            <a:endParaRPr lang="en-US"/>
          </a:p>
        </p:txBody>
      </p:sp>
      <p:sp>
        <p:nvSpPr>
          <p:cNvPr id="5" name="Date Placeholder 4">
            <a:extLst>
              <a:ext uri="{FF2B5EF4-FFF2-40B4-BE49-F238E27FC236}">
                <a16:creationId xmlns:a16="http://schemas.microsoft.com/office/drawing/2014/main" id="{ADEF6D47-0FD8-BA11-CAC5-FE42051A5B0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707900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78</a:t>
            </a:fld>
            <a:endParaRPr lang="en-US"/>
          </a:p>
        </p:txBody>
      </p:sp>
      <p:sp>
        <p:nvSpPr>
          <p:cNvPr id="5" name="Date Placeholder 4">
            <a:extLst>
              <a:ext uri="{FF2B5EF4-FFF2-40B4-BE49-F238E27FC236}">
                <a16:creationId xmlns:a16="http://schemas.microsoft.com/office/drawing/2014/main" id="{B1CF9CBD-7DEB-D736-C2DA-34FC797AB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26259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79</a:t>
            </a:fld>
            <a:endParaRPr lang="en-US"/>
          </a:p>
        </p:txBody>
      </p:sp>
      <p:sp>
        <p:nvSpPr>
          <p:cNvPr id="5" name="Date Placeholder 4">
            <a:extLst>
              <a:ext uri="{FF2B5EF4-FFF2-40B4-BE49-F238E27FC236}">
                <a16:creationId xmlns:a16="http://schemas.microsoft.com/office/drawing/2014/main" id="{AB155A94-4248-37A7-D35E-4B844450B9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48129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80</a:t>
            </a:fld>
            <a:endParaRPr lang="en-US"/>
          </a:p>
        </p:txBody>
      </p:sp>
      <p:sp>
        <p:nvSpPr>
          <p:cNvPr id="5" name="Date Placeholder 4">
            <a:extLst>
              <a:ext uri="{FF2B5EF4-FFF2-40B4-BE49-F238E27FC236}">
                <a16:creationId xmlns:a16="http://schemas.microsoft.com/office/drawing/2014/main" id="{B15AE37D-9371-B681-2D10-D4CFC584157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4895560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81</a:t>
            </a:fld>
            <a:endParaRPr lang="en-US"/>
          </a:p>
        </p:txBody>
      </p:sp>
    </p:spTree>
    <p:extLst>
      <p:ext uri="{BB962C8B-B14F-4D97-AF65-F5344CB8AC3E}">
        <p14:creationId xmlns:p14="http://schemas.microsoft.com/office/powerpoint/2010/main" val="212546875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82</a:t>
            </a:fld>
            <a:endParaRPr lang="en-US"/>
          </a:p>
        </p:txBody>
      </p:sp>
      <p:sp>
        <p:nvSpPr>
          <p:cNvPr id="5" name="Date Placeholder 4">
            <a:extLst>
              <a:ext uri="{FF2B5EF4-FFF2-40B4-BE49-F238E27FC236}">
                <a16:creationId xmlns:a16="http://schemas.microsoft.com/office/drawing/2014/main" id="{BBBDA56A-2F8A-B09F-0FCE-92D9D083F1E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121557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83</a:t>
            </a:fld>
            <a:endParaRPr lang="en-US"/>
          </a:p>
        </p:txBody>
      </p:sp>
      <p:sp>
        <p:nvSpPr>
          <p:cNvPr id="5" name="Date Placeholder 4">
            <a:extLst>
              <a:ext uri="{FF2B5EF4-FFF2-40B4-BE49-F238E27FC236}">
                <a16:creationId xmlns:a16="http://schemas.microsoft.com/office/drawing/2014/main" id="{E16FF926-B637-D955-88AE-1608F2B1C27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74879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1092487-0F3C-8FD2-318E-2C1A47B7E35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344004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85</a:t>
            </a:fld>
            <a:endParaRPr lang="en-US"/>
          </a:p>
        </p:txBody>
      </p:sp>
    </p:spTree>
    <p:extLst>
      <p:ext uri="{BB962C8B-B14F-4D97-AF65-F5344CB8AC3E}">
        <p14:creationId xmlns:p14="http://schemas.microsoft.com/office/powerpoint/2010/main" val="84686620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86</a:t>
            </a:fld>
            <a:endParaRPr lang="en-US"/>
          </a:p>
        </p:txBody>
      </p:sp>
    </p:spTree>
    <p:extLst>
      <p:ext uri="{BB962C8B-B14F-4D97-AF65-F5344CB8AC3E}">
        <p14:creationId xmlns:p14="http://schemas.microsoft.com/office/powerpoint/2010/main" val="16086925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00D25F7B-971E-4734-9AED-35B3ABB1274D}" type="slidenum">
              <a:rPr lang="en-US">
                <a:solidFill>
                  <a:prstClr val="black"/>
                </a:solidFill>
                <a:latin typeface="Calibri" panose="020F0502020204030204"/>
              </a:rPr>
              <a:pPr defTabSz="966612">
                <a:defRPr/>
              </a:pPr>
              <a:t>87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C78B71A-CA1F-FEA4-AED2-2FD741C3EB6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9647328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A6E09A6E-83C1-DA1A-1BAE-4001F8C339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793969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929D981-D8BD-DE25-46EB-C98CA763AB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46581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90</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A77E164-7474-1F3D-9F49-C558D9E501D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7255729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131BF633-9335-F93E-F4AF-FA16E5DC289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257382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902B2C7-A6D6-551B-42C7-000C2E48BF8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060303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9367" indent="-369367">
              <a:buAutoNum type="arabicPeriod"/>
            </a:pPr>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7F768204-D23A-AA2B-86B1-B5D9BB94675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3888465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3C38EF8-5353-CA8C-B0CF-78560B624A8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6266016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7B5D457F-A487-51B7-6851-DDE1962597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012456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EB6222D-DF92-6A3F-3C0E-E2B10D6FE76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651944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6D06147-C9AF-ADFA-5FE4-35AD9AB7CB9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792561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942DA25-BE5F-F083-767C-84283015010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1471271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6E979C7-3569-B199-A3F3-EB2679BB554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55210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7C4-6D50-4580-89F7-5E0F974D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55A84-B315-4D24-A245-F532290D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B17C98-816B-4985-B485-97ABE5621C32}"/>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AA2C6A2-DCFF-4A7B-BE2D-A3766E9F4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2B238-4554-43E0-8BA8-D0639685C013}"/>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809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209-1796-404A-BF82-F3DBC45EEF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6B0795-FF99-490C-B775-9351EA9064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4C05B-588A-4523-9179-EBA3AE98AFF0}"/>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1CDF4F77-14AE-4B9F-B7C6-0976D71FE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BED00-F195-4008-967F-7499E5A896C6}"/>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10432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EB0F5-4BD3-428B-B742-7ACAE7678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052BB3-35B3-49C3-B84A-BF34FB4E7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2F792-5D00-4029-90C8-4ED5C7C94676}"/>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BCC55237-FD10-44C9-B80E-DFF4C4B24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802A-A636-447A-9CBB-42E400FDBB4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41874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12192000" cy="115824"/>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2010553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599576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96" y="306640"/>
            <a:ext cx="4673035" cy="1977521"/>
          </a:xfrm>
          <a:prstGeom prst="rect">
            <a:avLst/>
          </a:prstGeom>
        </p:spPr>
      </p:pic>
      <p:sp>
        <p:nvSpPr>
          <p:cNvPr id="4" name="Title 1"/>
          <p:cNvSpPr>
            <a:spLocks noGrp="1"/>
          </p:cNvSpPr>
          <p:nvPr>
            <p:ph type="title" hasCustomPrompt="1"/>
          </p:nvPr>
        </p:nvSpPr>
        <p:spPr>
          <a:xfrm>
            <a:off x="508000" y="2819400"/>
            <a:ext cx="109728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249765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856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64659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930359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1348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14111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6D252-FAAA-4ECF-91DF-95C22233C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F89F9-77A4-4AC9-B042-99E8E14C9D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9A0-FB9F-47E3-9406-350A92066B61}"/>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F5F21A5-7A1B-407C-8899-1983B2E0B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BC2B8-2905-4171-ACE1-EB4C1DF6B00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871616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7"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7685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title="Blue circle image for type to go on top of"/>
          <p:cNvSpPr/>
          <p:nvPr userDrawn="1"/>
        </p:nvSpPr>
        <p:spPr>
          <a:xfrm>
            <a:off x="711200" y="16764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6" name="Oval 5" title="Blue circle image for type to go on top of"/>
          <p:cNvSpPr/>
          <p:nvPr userDrawn="1"/>
        </p:nvSpPr>
        <p:spPr>
          <a:xfrm>
            <a:off x="45720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title="Blue circle image for type to go on top of"/>
          <p:cNvSpPr/>
          <p:nvPr userDrawn="1"/>
        </p:nvSpPr>
        <p:spPr>
          <a:xfrm>
            <a:off x="85344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9810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04344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2596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354517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17204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2554693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401909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257148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4894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816A-836B-4DB2-B516-6A3940689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104BA9-79EC-4499-BCC8-2126FF73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0C145-39E6-4DEE-8AA3-10B61A8C8BB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9948DB98-B10A-4CC4-A965-CAD03D82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8633F8-CAE2-4337-A5FA-9287B9E4FE2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27093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53076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8214063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0"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06136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711200" y="16764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Oval 5"/>
          <p:cNvSpPr/>
          <p:nvPr userDrawn="1"/>
        </p:nvSpPr>
        <p:spPr>
          <a:xfrm>
            <a:off x="45720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p:cNvSpPr/>
          <p:nvPr userDrawn="1"/>
        </p:nvSpPr>
        <p:spPr>
          <a:xfrm>
            <a:off x="85344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092379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6765203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7679381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97817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5889059" y="5791200"/>
            <a:ext cx="511741"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2540000" y="2505670"/>
            <a:ext cx="7112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3364613" y="3429000"/>
            <a:ext cx="5576187"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1201" y="533400"/>
            <a:ext cx="5745239" cy="1447800"/>
          </a:xfrm>
          <a:prstGeom prst="rect">
            <a:avLst/>
          </a:prstGeom>
        </p:spPr>
      </p:pic>
      <p:sp>
        <p:nvSpPr>
          <p:cNvPr id="14" name="TextBox 13"/>
          <p:cNvSpPr txBox="1"/>
          <p:nvPr userDrawn="1"/>
        </p:nvSpPr>
        <p:spPr>
          <a:xfrm>
            <a:off x="2540000" y="6200002"/>
            <a:ext cx="7112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80662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593920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49626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1B06-0547-48D3-A0EA-B1D4BE986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BE8C2-CCC7-4409-8600-49F3DE8A5F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ABD50-72C6-4564-9CAC-44CB95BE4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553DEC-1A89-484A-9198-697C810ABE39}"/>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6A52E054-6BB0-47E8-A3E1-4FB536123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DABBE-AFB3-4828-9171-025D42A2B10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2415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7096591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848445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6864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A6AD-2D46-4980-9659-8F47289C22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1FE75-690B-4E0E-870F-00A4BEE6B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EF485-6121-4AD7-A5D9-AF08B08C60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4C0283-B42A-4988-9217-DFF87089B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5EFB28-37C4-4DDE-BF87-3E3F9A2E9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B12CB-78D7-47FC-9189-988A2AA41BB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8" name="Footer Placeholder 7">
            <a:extLst>
              <a:ext uri="{FF2B5EF4-FFF2-40B4-BE49-F238E27FC236}">
                <a16:creationId xmlns:a16="http://schemas.microsoft.com/office/drawing/2014/main" id="{4508D519-7538-47EF-8B6C-1869EBE5D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20B569-ECE1-45CC-8038-E290430036E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66734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9ECF-39AA-4035-B0F6-4B730C8109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1F312-FD40-4D00-B4AC-8CDBB015CE4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4" name="Footer Placeholder 3">
            <a:extLst>
              <a:ext uri="{FF2B5EF4-FFF2-40B4-BE49-F238E27FC236}">
                <a16:creationId xmlns:a16="http://schemas.microsoft.com/office/drawing/2014/main" id="{50529E3F-8A88-483A-BBF7-46BCFE1BC7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AD417-1D00-46F1-84BA-F3DDFE491CE8}"/>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0576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B7933-2CC6-4CF7-95BC-1BB50E78FDBA}"/>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3" name="Footer Placeholder 2">
            <a:extLst>
              <a:ext uri="{FF2B5EF4-FFF2-40B4-BE49-F238E27FC236}">
                <a16:creationId xmlns:a16="http://schemas.microsoft.com/office/drawing/2014/main" id="{65700F9E-906B-4024-8645-0D417C9A9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A58020-3DB4-437B-8CAD-F8A7763AA72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06804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3C5B-6E01-4ED0-83F6-8BF4BEA11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ACD199-F6D5-4ED9-86C7-66D498C4A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3D27-760A-480E-932E-B02FDB9C6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05D75-79FD-4947-806A-894FB929B34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BD785482-2538-4FB7-BC50-582F05DBD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F78056-C698-43D2-8C3A-3A43D3456791}"/>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1510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BD60-0B98-49EA-9D97-0E70C49C5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1C1B9C-60DF-4167-9365-131CB473B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60B4B-8733-4F43-A9D0-35FC8BCF8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B6497-BB10-4683-A271-7F247FA4F495}"/>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AA8B4816-8FAB-4ECC-9817-95278775F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C73C-5C69-4447-963D-F7EE9D3C95BF}"/>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128397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theme" Target="../theme/theme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66535-0D32-478F-B1F9-E9E38C6E0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7E95C1-661C-4DDD-B638-B931926F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A8910D-5016-4F0E-9637-60439F565D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0ABB5E8B-696D-4388-A408-E9F63B7E51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6DE158-E265-4D95-93B4-A02DB3BE2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270C9-A962-4BD3-AFBB-05B780D5ED3C}" type="slidenum">
              <a:rPr lang="en-US" smtClean="0"/>
              <a:t>‹#›</a:t>
            </a:fld>
            <a:endParaRPr lang="en-US"/>
          </a:p>
        </p:txBody>
      </p:sp>
    </p:spTree>
    <p:extLst>
      <p:ext uri="{BB962C8B-B14F-4D97-AF65-F5344CB8AC3E}">
        <p14:creationId xmlns:p14="http://schemas.microsoft.com/office/powerpoint/2010/main" val="309736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743972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4837173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2" r:id="rId15"/>
    <p:sldLayoutId id="2147483713" r:id="rId16"/>
    <p:sldLayoutId id="2147483714" r:id="rId17"/>
    <p:sldLayoutId id="2147483715" r:id="rId18"/>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8.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0.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8.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8.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6.xml"/></Relationships>
</file>

<file path=ppt/slides/_rels/slide1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3.xml"/><Relationship Id="rId1" Type="http://schemas.openxmlformats.org/officeDocument/2006/relationships/slideLayout" Target="../slideLayouts/slideLayout4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8.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8.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0.xml"/><Relationship Id="rId1" Type="http://schemas.openxmlformats.org/officeDocument/2006/relationships/slideLayout" Target="../slideLayouts/slideLayout3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8.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8.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38.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38.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39.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9.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39.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39.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39.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39.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9.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9.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39.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39.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39.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9.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40.xml.rels><?xml version="1.0" encoding="UTF-8" standalone="yes"?>
<Relationships xmlns="http://schemas.openxmlformats.org/package/2006/relationships"><Relationship Id="rId3" Type="http://schemas.openxmlformats.org/officeDocument/2006/relationships/hyperlink" Target="mailto:desiree.clark@minnstate.edu" TargetMode="External"/><Relationship Id="rId2" Type="http://schemas.openxmlformats.org/officeDocument/2006/relationships/notesSlide" Target="../notesSlides/notesSlide140.xml"/><Relationship Id="rId1" Type="http://schemas.openxmlformats.org/officeDocument/2006/relationships/slideLayout" Target="../slideLayouts/slideLayout29.xml"/><Relationship Id="rId6" Type="http://schemas.openxmlformats.org/officeDocument/2006/relationships/hyperlink" Target="http://www.minnstate.edu/system/equity/" TargetMode="External"/><Relationship Id="rId5" Type="http://schemas.openxmlformats.org/officeDocument/2006/relationships/hyperlink" Target="mailto:ashley.atteberry@minnstate.edu" TargetMode="External"/><Relationship Id="rId4" Type="http://schemas.openxmlformats.org/officeDocument/2006/relationships/hyperlink" Target="mailto:linda.alvarez@mnsu.edu"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1.xml"/><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320800" y="3886200"/>
            <a:ext cx="7924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a:cs typeface="Calibri"/>
              </a:rPr>
              <a:t>2023-2024</a:t>
            </a:r>
            <a:endParaRPr lang="en-US"/>
          </a:p>
        </p:txBody>
      </p:sp>
      <p:sp>
        <p:nvSpPr>
          <p:cNvPr id="3" name="Text Placeholder 2"/>
          <p:cNvSpPr>
            <a:spLocks noGrp="1"/>
          </p:cNvSpPr>
          <p:nvPr>
            <p:ph type="body" sz="quarter" idx="11"/>
          </p:nvPr>
        </p:nvSpPr>
        <p:spPr>
          <a:xfrm>
            <a:off x="6308551" y="3468688"/>
            <a:ext cx="4495800" cy="417512"/>
          </a:xfrm>
        </p:spPr>
        <p:txBody>
          <a:bodyPr/>
          <a:lstStyle/>
          <a:p>
            <a:r>
              <a:rPr lang="en-US"/>
              <a:t>Office of Equity and Inclusion</a:t>
            </a:r>
          </a:p>
        </p:txBody>
      </p:sp>
      <p:sp>
        <p:nvSpPr>
          <p:cNvPr id="5" name="Text Placeholder 4"/>
          <p:cNvSpPr>
            <a:spLocks noGrp="1"/>
          </p:cNvSpPr>
          <p:nvPr>
            <p:ph type="body" sz="quarter" idx="13"/>
          </p:nvPr>
        </p:nvSpPr>
        <p:spPr>
          <a:xfrm>
            <a:off x="1408114" y="5076478"/>
            <a:ext cx="2562061" cy="571847"/>
          </a:xfrm>
        </p:spPr>
        <p:txBody>
          <a:bodyPr>
            <a:noAutofit/>
          </a:bodyPr>
          <a:lstStyle/>
          <a:p>
            <a:pPr lvl="0">
              <a:lnSpc>
                <a:spcPct val="100000"/>
              </a:lnSpc>
              <a:spcBef>
                <a:spcPct val="20000"/>
              </a:spcBef>
              <a:buClr>
                <a:srgbClr val="009F4D"/>
              </a:buClr>
            </a:pPr>
            <a:r>
              <a:rPr lang="en-US" sz="1100">
                <a:solidFill>
                  <a:srgbClr val="139445"/>
                </a:solidFill>
              </a:rPr>
              <a:t>Desiree’ Clark</a:t>
            </a:r>
            <a:br>
              <a:rPr lang="en-US" sz="1100">
                <a:solidFill>
                  <a:srgbClr val="139445"/>
                </a:solidFill>
              </a:rPr>
            </a:br>
            <a:r>
              <a:rPr lang="en-US" sz="1100">
                <a:solidFill>
                  <a:srgbClr val="139445"/>
                </a:solidFill>
              </a:rPr>
              <a:t>Civil Rights, Title IX/Compliance Officer</a:t>
            </a:r>
            <a:br>
              <a:rPr lang="en-US" sz="1100">
                <a:solidFill>
                  <a:srgbClr val="139445"/>
                </a:solidFill>
              </a:rPr>
            </a:br>
            <a:r>
              <a:rPr lang="en-US" sz="1100">
                <a:solidFill>
                  <a:srgbClr val="139445"/>
                </a:solidFill>
              </a:rPr>
              <a:t>Office of Equity &amp; Inclusion</a:t>
            </a:r>
          </a:p>
        </p:txBody>
      </p:sp>
      <p:sp>
        <p:nvSpPr>
          <p:cNvPr id="8" name="TextBox 7">
            <a:extLst>
              <a:ext uri="{FF2B5EF4-FFF2-40B4-BE49-F238E27FC236}">
                <a16:creationId xmlns:a16="http://schemas.microsoft.com/office/drawing/2014/main" id="{6D77FF85-1E3E-4D5E-89E2-8B0BB4283244}"/>
              </a:ext>
            </a:extLst>
          </p:cNvPr>
          <p:cNvSpPr txBox="1"/>
          <p:nvPr/>
        </p:nvSpPr>
        <p:spPr>
          <a:xfrm>
            <a:off x="4139355" y="5076478"/>
            <a:ext cx="1789005" cy="600164"/>
          </a:xfrm>
          <a:prstGeom prst="rect">
            <a:avLst/>
          </a:prstGeom>
          <a:noFill/>
        </p:spPr>
        <p:txBody>
          <a:bodyPr wrap="square" rtlCol="0">
            <a:spAutoFit/>
          </a:bodyPr>
          <a:lstStyle/>
          <a:p>
            <a:r>
              <a:rPr lang="en-US" sz="1100" b="1">
                <a:solidFill>
                  <a:srgbClr val="139445"/>
                </a:solidFill>
              </a:rPr>
              <a:t>Scott Goings</a:t>
            </a:r>
            <a:br>
              <a:rPr lang="en-US" sz="1100" b="1">
                <a:solidFill>
                  <a:srgbClr val="139445"/>
                </a:solidFill>
              </a:rPr>
            </a:br>
            <a:r>
              <a:rPr lang="en-US" sz="1100" b="1">
                <a:solidFill>
                  <a:srgbClr val="139445"/>
                </a:solidFill>
              </a:rPr>
              <a:t>General Counsel</a:t>
            </a:r>
          </a:p>
          <a:p>
            <a:r>
              <a:rPr lang="en-US" sz="1100" b="1">
                <a:solidFill>
                  <a:srgbClr val="139445"/>
                </a:solidFill>
              </a:rPr>
              <a:t>Office of General Counsel</a:t>
            </a:r>
          </a:p>
        </p:txBody>
      </p:sp>
      <p:sp>
        <p:nvSpPr>
          <p:cNvPr id="10" name="TextBox 9">
            <a:extLst>
              <a:ext uri="{FF2B5EF4-FFF2-40B4-BE49-F238E27FC236}">
                <a16:creationId xmlns:a16="http://schemas.microsoft.com/office/drawing/2014/main" id="{AAFEE25F-02A2-493A-864C-F522D52DB06D}"/>
              </a:ext>
            </a:extLst>
          </p:cNvPr>
          <p:cNvSpPr txBox="1"/>
          <p:nvPr/>
        </p:nvSpPr>
        <p:spPr>
          <a:xfrm>
            <a:off x="6257715" y="5061238"/>
            <a:ext cx="1980626" cy="600164"/>
          </a:xfrm>
          <a:prstGeom prst="rect">
            <a:avLst/>
          </a:prstGeom>
          <a:noFill/>
        </p:spPr>
        <p:txBody>
          <a:bodyPr wrap="square" rtlCol="0">
            <a:spAutoFit/>
          </a:bodyPr>
          <a:lstStyle/>
          <a:p>
            <a:r>
              <a:rPr lang="en-US" sz="1100" b="1">
                <a:solidFill>
                  <a:srgbClr val="139445"/>
                </a:solidFill>
              </a:rPr>
              <a:t>Ashley Atteberry</a:t>
            </a:r>
            <a:br>
              <a:rPr lang="en-US" sz="1100" b="1">
                <a:solidFill>
                  <a:srgbClr val="139445"/>
                </a:solidFill>
              </a:rPr>
            </a:br>
            <a:r>
              <a:rPr lang="en-US" sz="1100" b="1">
                <a:solidFill>
                  <a:srgbClr val="139445"/>
                </a:solidFill>
              </a:rPr>
              <a:t>Associate Compliance Officer</a:t>
            </a:r>
          </a:p>
          <a:p>
            <a:r>
              <a:rPr lang="en-US" sz="1100" b="1">
                <a:solidFill>
                  <a:srgbClr val="139445"/>
                </a:solidFill>
              </a:rPr>
              <a:t>Office of Equity &amp; Inclusion</a:t>
            </a:r>
          </a:p>
        </p:txBody>
      </p:sp>
      <p:sp>
        <p:nvSpPr>
          <p:cNvPr id="9" name="Text Placeholder 4">
            <a:extLst>
              <a:ext uri="{FF2B5EF4-FFF2-40B4-BE49-F238E27FC236}">
                <a16:creationId xmlns:a16="http://schemas.microsoft.com/office/drawing/2014/main" id="{7D1BC49B-C704-4088-80E9-9413F704EA24}"/>
              </a:ext>
            </a:extLst>
          </p:cNvPr>
          <p:cNvSpPr txBox="1">
            <a:spLocks/>
          </p:cNvSpPr>
          <p:nvPr/>
        </p:nvSpPr>
        <p:spPr>
          <a:xfrm>
            <a:off x="8497421" y="5024437"/>
            <a:ext cx="2562061" cy="69056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20000"/>
              </a:spcBef>
              <a:buClr>
                <a:srgbClr val="009F4D"/>
              </a:buClr>
            </a:pPr>
            <a:r>
              <a:rPr lang="en-US" sz="1100">
                <a:solidFill>
                  <a:srgbClr val="139445"/>
                </a:solidFill>
              </a:rPr>
              <a:t>Linda Álvarez</a:t>
            </a:r>
          </a:p>
          <a:p>
            <a:pPr>
              <a:lnSpc>
                <a:spcPct val="100000"/>
              </a:lnSpc>
              <a:spcBef>
                <a:spcPct val="20000"/>
              </a:spcBef>
              <a:buClr>
                <a:srgbClr val="009F4D"/>
              </a:buClr>
            </a:pPr>
            <a:r>
              <a:rPr lang="en-US" sz="1100">
                <a:solidFill>
                  <a:srgbClr val="139445"/>
                </a:solidFill>
              </a:rPr>
              <a:t>Director of Equal Opportunity &amp; Title IX</a:t>
            </a:r>
            <a:endParaRPr lang="en-US" sz="1100">
              <a:solidFill>
                <a:srgbClr val="139445"/>
              </a:solidFill>
              <a:cs typeface="Calibri"/>
            </a:endParaRPr>
          </a:p>
          <a:p>
            <a:pPr>
              <a:lnSpc>
                <a:spcPct val="100000"/>
              </a:lnSpc>
              <a:spcBef>
                <a:spcPct val="20000"/>
              </a:spcBef>
              <a:buClr>
                <a:srgbClr val="009F4D"/>
              </a:buClr>
            </a:pPr>
            <a:r>
              <a:rPr lang="en-US" sz="1100">
                <a:solidFill>
                  <a:srgbClr val="139445"/>
                </a:solidFill>
              </a:rPr>
              <a:t>Minnesota State University, Mankato</a:t>
            </a:r>
          </a:p>
        </p:txBody>
      </p:sp>
      <p:sp>
        <p:nvSpPr>
          <p:cNvPr id="6" name="Text Placeholder 5"/>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 Current Procedure</a:t>
            </a:r>
          </a:p>
        </p:txBody>
      </p:sp>
    </p:spTree>
    <p:extLst>
      <p:ext uri="{BB962C8B-B14F-4D97-AF65-F5344CB8AC3E}">
        <p14:creationId xmlns:p14="http://schemas.microsoft.com/office/powerpoint/2010/main" val="3575229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68A5E2-F8D3-3FAE-9A37-49ABB821FD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Respondent Initial Meeting</a:t>
            </a:r>
          </a:p>
        </p:txBody>
      </p:sp>
      <p:sp>
        <p:nvSpPr>
          <p:cNvPr id="2" name="Content Placeholder 1">
            <a:extLst>
              <a:ext uri="{FF2B5EF4-FFF2-40B4-BE49-F238E27FC236}">
                <a16:creationId xmlns:a16="http://schemas.microsoft.com/office/drawing/2014/main" id="{A210C4DC-9E70-A04A-0578-E89B784C33F0}"/>
              </a:ext>
            </a:extLst>
          </p:cNvPr>
          <p:cNvSpPr>
            <a:spLocks noGrp="1"/>
          </p:cNvSpPr>
          <p:nvPr>
            <p:ph idx="1"/>
          </p:nvPr>
        </p:nvSpPr>
        <p:spPr/>
        <p:txBody>
          <a:bodyPr>
            <a:normAutofit fontScale="92500"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purpose of the initial meeting</a:t>
            </a:r>
            <a:endParaRPr lang="en-US" sz="2200">
              <a:sym typeface="Trebuchet MS"/>
            </a:endParaRPr>
          </a:p>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Review the Data Privacy Notice (</a:t>
            </a:r>
            <a:r>
              <a:rPr lang="en-US" err="1">
                <a:solidFill>
                  <a:srgbClr val="002060"/>
                </a:solidFill>
                <a:ea typeface="Trebuchet MS"/>
                <a:cs typeface="Trebuchet MS"/>
                <a:sym typeface="Trebuchet MS"/>
              </a:rPr>
              <a:t>Tennessen</a:t>
            </a:r>
            <a:r>
              <a:rPr lang="en-US">
                <a:solidFill>
                  <a:srgbClr val="002060"/>
                </a:solidFill>
                <a:ea typeface="Trebuchet MS"/>
                <a:cs typeface="Trebuchet MS"/>
                <a:sym typeface="Trebuchet MS"/>
              </a:rPr>
              <a:t>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rPr>
              <a:t>Confirm Respondent is a current student</a:t>
            </a:r>
          </a:p>
          <a:p>
            <a:pPr marL="0" indent="0">
              <a:buNone/>
            </a:pPr>
            <a:endParaRPr lang="en-US"/>
          </a:p>
          <a:p>
            <a:pPr marL="0" indent="0">
              <a:buNone/>
            </a:pPr>
            <a:r>
              <a:rPr lang="en-US">
                <a:solidFill>
                  <a:srgbClr val="002060"/>
                </a:solidFill>
              </a:rPr>
              <a:t>Consider Respondents may be reluctant to participate because they may be concerned of the impact on criminal proceedings</a:t>
            </a:r>
          </a:p>
        </p:txBody>
      </p:sp>
    </p:spTree>
    <p:extLst>
      <p:ext uri="{BB962C8B-B14F-4D97-AF65-F5344CB8AC3E}">
        <p14:creationId xmlns:p14="http://schemas.microsoft.com/office/powerpoint/2010/main" val="32112003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Initial Respondent Meeting (Cont.)</a:t>
            </a:r>
          </a:p>
        </p:txBody>
      </p:sp>
      <p:sp>
        <p:nvSpPr>
          <p:cNvPr id="2" name="Content Placeholder 1"/>
          <p:cNvSpPr>
            <a:spLocks noGrp="1"/>
          </p:cNvSpPr>
          <p:nvPr>
            <p:ph idx="1"/>
          </p:nvPr>
        </p:nvSpPr>
        <p:spPr/>
        <p:txBody>
          <a:bodyPr>
            <a:normAutofit fontScale="77500" lnSpcReduction="20000"/>
          </a:bodyPr>
          <a:lstStyle/>
          <a:p>
            <a:r>
              <a:rPr lang="en-US" sz="3100"/>
              <a:t>Discuss Respondent Options</a:t>
            </a:r>
          </a:p>
          <a:p>
            <a:pPr lvl="1"/>
            <a:r>
              <a:rPr lang="en-US" sz="3100"/>
              <a:t>Right to a written response to the allegations</a:t>
            </a:r>
          </a:p>
          <a:p>
            <a:pPr lvl="1"/>
            <a:r>
              <a:rPr lang="en-US" sz="3100"/>
              <a:t>Discuss other individuals that are permitted to accompany the respondent during investigative interviews and the extent of their involvement.</a:t>
            </a:r>
          </a:p>
          <a:p>
            <a:r>
              <a:rPr lang="en-US" sz="3100"/>
              <a:t>Notice respondent which type of complaint process Complainant has selected (Formal or Informal Resolution)</a:t>
            </a:r>
          </a:p>
          <a:p>
            <a:r>
              <a:rPr lang="en-US" sz="3100"/>
              <a:t>Explain the Informal Resolution process </a:t>
            </a:r>
          </a:p>
          <a:p>
            <a:r>
              <a:rPr lang="en-US" sz="3100"/>
              <a:t>Discuss supportive measures</a:t>
            </a:r>
          </a:p>
          <a:p>
            <a:r>
              <a:rPr lang="en-US" sz="3100"/>
              <a:t>Discuss timelines</a:t>
            </a:r>
          </a:p>
          <a:p>
            <a:r>
              <a:rPr lang="en-US" sz="3100"/>
              <a:t>Discuss any interim actions that may take place based upon the allegations of the complaint</a:t>
            </a:r>
          </a:p>
          <a:p>
            <a:r>
              <a:rPr lang="en-US" sz="3100"/>
              <a:t>Any additional information</a:t>
            </a:r>
          </a:p>
        </p:txBody>
      </p:sp>
    </p:spTree>
    <p:extLst>
      <p:ext uri="{BB962C8B-B14F-4D97-AF65-F5344CB8AC3E}">
        <p14:creationId xmlns:p14="http://schemas.microsoft.com/office/powerpoint/2010/main" val="42087982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3D12B9-31B5-C285-8F14-41F74B0011E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Respondent Investigatory Interview</a:t>
            </a:r>
          </a:p>
        </p:txBody>
      </p:sp>
      <p:sp>
        <p:nvSpPr>
          <p:cNvPr id="2" name="Content Placeholder 1">
            <a:extLst>
              <a:ext uri="{FF2B5EF4-FFF2-40B4-BE49-F238E27FC236}">
                <a16:creationId xmlns:a16="http://schemas.microsoft.com/office/drawing/2014/main" id="{C74C13DF-7368-1A87-4CAD-A1CED9FADAF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Undergoing an investigation may cause the Respondent to feel:</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Stressed</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Shame and/or embarrassment</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Anger</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Hopeless</a:t>
            </a:r>
          </a:p>
          <a:p>
            <a:pPr marL="1371600" lvl="2" indent="-444500" algn="l" rtl="0">
              <a:lnSpc>
                <a:spcPct val="100000"/>
              </a:lnSpc>
              <a:spcBef>
                <a:spcPts val="0"/>
              </a:spcBef>
              <a:spcAft>
                <a:spcPts val="0"/>
              </a:spcAft>
              <a:buClr>
                <a:srgbClr val="002060"/>
              </a:buClr>
              <a:buSzPts val="3000"/>
              <a:buFont typeface="Arial"/>
              <a:buChar char="•"/>
            </a:pPr>
            <a:endParaRPr lang="en-US" sz="220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Important to provide respondent with appropriate resources/support</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Respondent who feel supported may be more likely to participate in process</a:t>
            </a:r>
          </a:p>
          <a:p>
            <a:pPr marL="457200" lvl="0" indent="-476250" algn="l" rtl="0">
              <a:lnSpc>
                <a:spcPct val="100000"/>
              </a:lnSpc>
              <a:spcBef>
                <a:spcPts val="0"/>
              </a:spcBef>
              <a:spcAft>
                <a:spcPts val="0"/>
              </a:spcAft>
              <a:buClr>
                <a:srgbClr val="002060"/>
              </a:buClr>
              <a:buSzPts val="3000"/>
              <a:buChar char="•"/>
            </a:pPr>
            <a:endParaRPr lang="en-US" sz="2600">
              <a:solidFill>
                <a:srgbClr val="002060"/>
              </a:solidFill>
            </a:endParaRPr>
          </a:p>
          <a:p>
            <a:pPr marL="457200" lvl="0" indent="-476250" algn="l" rtl="0">
              <a:lnSpc>
                <a:spcPct val="100000"/>
              </a:lnSpc>
              <a:spcBef>
                <a:spcPts val="0"/>
              </a:spcBef>
              <a:spcAft>
                <a:spcPts val="0"/>
              </a:spcAft>
              <a:buClr>
                <a:srgbClr val="002060"/>
              </a:buClr>
              <a:buSzPts val="3000"/>
              <a:buChar char="•"/>
            </a:pPr>
            <a:r>
              <a:rPr lang="en-US" sz="2600">
                <a:solidFill>
                  <a:srgbClr val="002060"/>
                </a:solidFill>
              </a:rPr>
              <a:t>Trauma-informed practices may be appropriate to use with Respondents as well</a:t>
            </a:r>
          </a:p>
        </p:txBody>
      </p:sp>
    </p:spTree>
    <p:extLst>
      <p:ext uri="{BB962C8B-B14F-4D97-AF65-F5344CB8AC3E}">
        <p14:creationId xmlns:p14="http://schemas.microsoft.com/office/powerpoint/2010/main" val="37862987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E8F9A2-7DB7-3E78-1C49-880B438694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Witness Interviews</a:t>
            </a:r>
          </a:p>
        </p:txBody>
      </p:sp>
      <p:sp>
        <p:nvSpPr>
          <p:cNvPr id="2" name="Content Placeholder 1">
            <a:extLst>
              <a:ext uri="{FF2B5EF4-FFF2-40B4-BE49-F238E27FC236}">
                <a16:creationId xmlns:a16="http://schemas.microsoft.com/office/drawing/2014/main" id="{E1B116A5-47CB-7F01-7648-B609C572EC25}"/>
              </a:ext>
            </a:extLst>
          </p:cNvPr>
          <p:cNvSpPr>
            <a:spLocks noGrp="1"/>
          </p:cNvSpPr>
          <p:nvPr>
            <p:ph idx="1"/>
          </p:nvPr>
        </p:nvSpPr>
        <p:spPr>
          <a:xfrm>
            <a:off x="609600" y="1600201"/>
            <a:ext cx="10972800" cy="4462760"/>
          </a:xfrm>
        </p:spPr>
        <p:txBody>
          <a:bodyPr>
            <a:spAutoFit/>
          </a:bodyPr>
          <a:lstStyle/>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Address confidentiality</a:t>
            </a:r>
            <a:endParaRPr lang="en-US">
              <a:solidFill>
                <a:srgbClr val="002060"/>
              </a:solidFill>
            </a:endParaRPr>
          </a:p>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Address prohibition against retaliation</a:t>
            </a:r>
            <a:endParaRPr lang="en-US">
              <a:solidFill>
                <a:srgbClr val="002060"/>
              </a:solidFill>
            </a:endParaRPr>
          </a:p>
          <a:p>
            <a:pPr marL="469900" lvl="0" indent="-457200" algn="l" rtl="0">
              <a:lnSpc>
                <a:spcPct val="100000"/>
              </a:lnSpc>
              <a:spcBef>
                <a:spcPts val="0"/>
              </a:spcBef>
              <a:spcAft>
                <a:spcPts val="0"/>
              </a:spcAft>
              <a:buClr>
                <a:srgbClr val="002060"/>
              </a:buClr>
              <a:buSzPts val="3000"/>
            </a:pPr>
            <a:r>
              <a:rPr lang="en-US">
                <a:solidFill>
                  <a:srgbClr val="002060"/>
                </a:solidFill>
              </a:rPr>
              <a:t>Explain hearing involvement, if applicable</a:t>
            </a:r>
            <a:endParaRPr lang="en-US">
              <a:solidFill>
                <a:srgbClr val="002060"/>
              </a:solidFill>
              <a:ea typeface="Trebuchet MS"/>
              <a:cs typeface="Trebuchet MS"/>
              <a:sym typeface="Trebuchet MS"/>
            </a:endParaRPr>
          </a:p>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Connect to resources</a:t>
            </a:r>
          </a:p>
          <a:p>
            <a:pPr marL="12700" lvl="0" indent="0" algn="l" rtl="0">
              <a:lnSpc>
                <a:spcPct val="100000"/>
              </a:lnSpc>
              <a:spcBef>
                <a:spcPts val="0"/>
              </a:spcBef>
              <a:spcAft>
                <a:spcPts val="0"/>
              </a:spcAft>
              <a:buClr>
                <a:srgbClr val="002060"/>
              </a:buClr>
              <a:buSzPts val="3000"/>
              <a:buNone/>
            </a:pPr>
            <a:endParaRPr lang="en-US" sz="2400">
              <a:solidFill>
                <a:srgbClr val="002060"/>
              </a:solidFill>
              <a:ea typeface="Trebuchet MS"/>
              <a:cs typeface="Trebuchet MS"/>
              <a:sym typeface="Trebuchet MS"/>
            </a:endParaRPr>
          </a:p>
          <a:p>
            <a:pPr marL="12700" lvl="0" indent="0" algn="l" rtl="0">
              <a:lnSpc>
                <a:spcPct val="100000"/>
              </a:lnSpc>
              <a:spcBef>
                <a:spcPts val="0"/>
              </a:spcBef>
              <a:spcAft>
                <a:spcPts val="0"/>
              </a:spcAft>
              <a:buClr>
                <a:srgbClr val="002060"/>
              </a:buClr>
              <a:buSzPts val="3000"/>
              <a:buNone/>
            </a:pPr>
            <a:r>
              <a:rPr lang="en-US">
                <a:solidFill>
                  <a:srgbClr val="002060"/>
                </a:solidFill>
                <a:ea typeface="Trebuchet MS"/>
                <a:cs typeface="Trebuchet MS"/>
                <a:sym typeface="Trebuchet MS"/>
              </a:rPr>
              <a:t>Witnesses can:</a:t>
            </a:r>
            <a:endParaRPr lang="en-US"/>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Fill in gaps in timeline</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information about parties’ alcohol/drug use</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information regarding observable behaviors indicating possible incapacitation</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corroborating information to that provided by other parties</a:t>
            </a:r>
            <a:endParaRPr lang="en-US" sz="2400"/>
          </a:p>
        </p:txBody>
      </p:sp>
    </p:spTree>
    <p:extLst>
      <p:ext uri="{BB962C8B-B14F-4D97-AF65-F5344CB8AC3E}">
        <p14:creationId xmlns:p14="http://schemas.microsoft.com/office/powerpoint/2010/main" val="3027012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F12191-EE3A-3B86-939C-18F2A2C46AA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Cultural Considerations in Interviews</a:t>
            </a:r>
          </a:p>
        </p:txBody>
      </p:sp>
      <p:sp>
        <p:nvSpPr>
          <p:cNvPr id="2" name="Content Placeholder 1">
            <a:extLst>
              <a:ext uri="{FF2B5EF4-FFF2-40B4-BE49-F238E27FC236}">
                <a16:creationId xmlns:a16="http://schemas.microsoft.com/office/drawing/2014/main" id="{2DCAE052-5B21-8925-05B7-BF82C903EC13}"/>
              </a:ext>
            </a:extLst>
          </p:cNvPr>
          <p:cNvSpPr>
            <a:spLocks noGrp="1"/>
          </p:cNvSpPr>
          <p:nvPr>
            <p:ph idx="1"/>
          </p:nvPr>
        </p:nvSpPr>
        <p:spPr>
          <a:xfrm>
            <a:off x="609600" y="1600200"/>
            <a:ext cx="10972800" cy="4567843"/>
          </a:xfrm>
        </p:spPr>
        <p:txBody>
          <a:bodyPr>
            <a:normAutofit fontScale="85000" lnSpcReduction="20000"/>
          </a:bodyPr>
          <a:lstStyle/>
          <a:p>
            <a:r>
              <a:rPr lang="en-US"/>
              <a:t>Continuum of honesty and face-saving</a:t>
            </a:r>
          </a:p>
          <a:p>
            <a:pPr lvl="1"/>
            <a:r>
              <a:rPr lang="en-US"/>
              <a:t>Some cultures do not equate face-saving with an outright lie. Parties from such cultures may believe they you can read the context of when they are telling a story in a way to preserve someone’s dignity or privacy.</a:t>
            </a:r>
          </a:p>
          <a:p>
            <a:endParaRPr lang="en-US"/>
          </a:p>
          <a:p>
            <a:r>
              <a:rPr lang="en-US"/>
              <a:t>In-group/out-group rigidity or flexibility</a:t>
            </a:r>
          </a:p>
          <a:p>
            <a:pPr lvl="1"/>
            <a:r>
              <a:rPr lang="en-US"/>
              <a:t>For cultures with rigid in-group/out-group boundaries, they may be very hesitant to disclose to someone outside of the group.</a:t>
            </a:r>
          </a:p>
          <a:p>
            <a:pPr lvl="1"/>
            <a:endParaRPr lang="en-US"/>
          </a:p>
          <a:p>
            <a:r>
              <a:rPr lang="en-US"/>
              <a:t>Linear v Non-linear narration</a:t>
            </a:r>
          </a:p>
          <a:p>
            <a:pPr lvl="1"/>
            <a:r>
              <a:rPr lang="en-US"/>
              <a:t>Some may rely on linear storytelling, but others may have a culture of non-linear storytelling. Linear may appear cooperative, while non-linear may appear as obscuring the truth. </a:t>
            </a:r>
          </a:p>
          <a:p>
            <a:pPr lvl="1"/>
            <a:endParaRPr lang="en-US"/>
          </a:p>
          <a:p>
            <a:pPr marL="57150" indent="0">
              <a:buNone/>
            </a:pPr>
            <a:r>
              <a:rPr lang="en-US"/>
              <a:t>It is important to clarify any details that are not clear to you.</a:t>
            </a:r>
          </a:p>
        </p:txBody>
      </p:sp>
    </p:spTree>
    <p:extLst>
      <p:ext uri="{BB962C8B-B14F-4D97-AF65-F5344CB8AC3E}">
        <p14:creationId xmlns:p14="http://schemas.microsoft.com/office/powerpoint/2010/main" val="157457698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Gathering Information</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a:t>Notetaking:</a:t>
            </a:r>
          </a:p>
          <a:p>
            <a:pPr lvl="1"/>
            <a:r>
              <a:rPr lang="en-US"/>
              <a:t>Verbatim notes are not needed, but quotes can be helpful</a:t>
            </a:r>
          </a:p>
          <a:p>
            <a:pPr lvl="1"/>
            <a:r>
              <a:rPr lang="en-US"/>
              <a:t>Notes should be thorough and clear</a:t>
            </a:r>
          </a:p>
          <a:p>
            <a:pPr lvl="1"/>
            <a:r>
              <a:rPr lang="en-US"/>
              <a:t>Develop system of symbols to denote important items and indicate where follow up questions are necessary</a:t>
            </a:r>
          </a:p>
          <a:p>
            <a:pPr lvl="1"/>
            <a:r>
              <a:rPr lang="en-US"/>
              <a:t>Clean up and finalize notes soon after interview</a:t>
            </a:r>
          </a:p>
          <a:p>
            <a:pPr lvl="1"/>
            <a:r>
              <a:rPr lang="en-US"/>
              <a:t>Consider using dictation software to save time</a:t>
            </a:r>
          </a:p>
          <a:p>
            <a:pPr lvl="1"/>
            <a:endParaRPr lang="en-US"/>
          </a:p>
        </p:txBody>
      </p:sp>
    </p:spTree>
    <p:extLst>
      <p:ext uri="{BB962C8B-B14F-4D97-AF65-F5344CB8AC3E}">
        <p14:creationId xmlns:p14="http://schemas.microsoft.com/office/powerpoint/2010/main" val="15299504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Gathering Information (Cont.)</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a:t>Documentary information can include:</a:t>
            </a:r>
          </a:p>
          <a:p>
            <a:pPr lvl="1"/>
            <a:r>
              <a:rPr lang="en-US"/>
              <a:t>Text messages and call logs</a:t>
            </a:r>
          </a:p>
          <a:p>
            <a:pPr lvl="1"/>
            <a:r>
              <a:rPr lang="en-US"/>
              <a:t>Photographs</a:t>
            </a:r>
          </a:p>
          <a:p>
            <a:pPr lvl="1"/>
            <a:r>
              <a:rPr lang="en-US"/>
              <a:t>Social Media posts</a:t>
            </a:r>
          </a:p>
          <a:p>
            <a:pPr lvl="1"/>
            <a:r>
              <a:rPr lang="en-US"/>
              <a:t>Video</a:t>
            </a:r>
          </a:p>
          <a:p>
            <a:pPr lvl="1"/>
            <a:r>
              <a:rPr lang="en-US"/>
              <a:t>Building/swipe access records</a:t>
            </a:r>
          </a:p>
          <a:p>
            <a:pPr lvl="1"/>
            <a:r>
              <a:rPr lang="en-US"/>
              <a:t>Medical records/SANE records</a:t>
            </a:r>
          </a:p>
          <a:p>
            <a:pPr lvl="1"/>
            <a:r>
              <a:rPr lang="en-US"/>
              <a:t>Guest lists</a:t>
            </a:r>
          </a:p>
          <a:p>
            <a:pPr lvl="1"/>
            <a:r>
              <a:rPr lang="en-US"/>
              <a:t>Bar or restaurant receipts</a:t>
            </a:r>
          </a:p>
          <a:p>
            <a:pPr lvl="1"/>
            <a:endParaRPr lang="en-US"/>
          </a:p>
        </p:txBody>
      </p:sp>
    </p:spTree>
    <p:extLst>
      <p:ext uri="{BB962C8B-B14F-4D97-AF65-F5344CB8AC3E}">
        <p14:creationId xmlns:p14="http://schemas.microsoft.com/office/powerpoint/2010/main" val="149583881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85141D-B0B6-CDD0-B7E3-1835196BB4F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Closing the Interview</a:t>
            </a:r>
          </a:p>
        </p:txBody>
      </p:sp>
      <p:sp>
        <p:nvSpPr>
          <p:cNvPr id="2" name="Content Placeholder 1">
            <a:extLst>
              <a:ext uri="{FF2B5EF4-FFF2-40B4-BE49-F238E27FC236}">
                <a16:creationId xmlns:a16="http://schemas.microsoft.com/office/drawing/2014/main" id="{4A0CE9BB-1F0B-9BBB-EF22-620D2DB5CA0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Connection to additional witnesses/information</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Do you have any texts, pictures, etc. that may be related to this incident?</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Is there anyone else you can think of that I should talk to? What information do you think they may be able to provide?</a:t>
            </a:r>
            <a:endParaRPr lang="en-US" sz="1200"/>
          </a:p>
          <a:p>
            <a:pPr marL="457200" lvl="0" indent="-444500" algn="l" rtl="0">
              <a:lnSpc>
                <a:spcPct val="100000"/>
              </a:lnSpc>
              <a:spcBef>
                <a:spcPts val="0"/>
              </a:spcBef>
              <a:spcAft>
                <a:spcPts val="0"/>
              </a:spcAft>
              <a:buClr>
                <a:srgbClr val="002060"/>
              </a:buClr>
              <a:buSzPts val="3000"/>
              <a:buFont typeface="Arial"/>
              <a:buChar char="•"/>
            </a:pPr>
            <a:endParaRPr lang="en-US" sz="260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Wrap up questions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Is there anything else you think I need to know?</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Is there anything you were expecting me to ask that I didn’t?</a:t>
            </a:r>
          </a:p>
          <a:p>
            <a:pPr marL="1371600" lvl="2" indent="-444500" algn="l" rtl="0">
              <a:lnSpc>
                <a:spcPct val="100000"/>
              </a:lnSpc>
              <a:spcBef>
                <a:spcPts val="0"/>
              </a:spcBef>
              <a:spcAft>
                <a:spcPts val="0"/>
              </a:spcAft>
              <a:buClr>
                <a:srgbClr val="002060"/>
              </a:buClr>
              <a:buSzPts val="3000"/>
              <a:buFont typeface="Arial"/>
              <a:buChar char="•"/>
            </a:pPr>
            <a:r>
              <a:rPr lang="en-US">
                <a:solidFill>
                  <a:srgbClr val="002060"/>
                </a:solidFill>
                <a:ea typeface="Trebuchet MS"/>
                <a:cs typeface="Trebuchet MS"/>
                <a:sym typeface="Trebuchet MS"/>
              </a:rPr>
              <a:t>Do you have any questions at this time?</a:t>
            </a:r>
            <a:endParaRPr lang="en-US" sz="2200">
              <a:solidFill>
                <a:srgbClr val="002060"/>
              </a:solidFill>
              <a:ea typeface="Trebuchet MS"/>
              <a:cs typeface="Trebuchet MS"/>
              <a:sym typeface="Trebuchet MS"/>
            </a:endParaRPr>
          </a:p>
          <a:p>
            <a:endParaRPr lang="en-US"/>
          </a:p>
        </p:txBody>
      </p:sp>
    </p:spTree>
    <p:extLst>
      <p:ext uri="{BB962C8B-B14F-4D97-AF65-F5344CB8AC3E}">
        <p14:creationId xmlns:p14="http://schemas.microsoft.com/office/powerpoint/2010/main" val="1383746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Conclusion of the Interview</a:t>
            </a:r>
          </a:p>
        </p:txBody>
      </p:sp>
      <p:sp>
        <p:nvSpPr>
          <p:cNvPr id="4" name="Rectangle 3"/>
          <p:cNvSpPr/>
          <p:nvPr/>
        </p:nvSpPr>
        <p:spPr>
          <a:xfrm>
            <a:off x="609600" y="1447800"/>
            <a:ext cx="10871200" cy="4832092"/>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Thank them for their cooperation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a:t>
            </a:r>
            <a:r>
              <a:rPr lang="en-US" altLang="en-US" sz="2800">
                <a:solidFill>
                  <a:srgbClr val="002060"/>
                </a:solidFill>
                <a:latin typeface="Arial" charset="0"/>
              </a:rPr>
              <a:t>them of any action items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Give them your contact information in case they remember anything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Explain future procedures and timeline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them about the prohibition of retaliation and procedure for reporting</a:t>
            </a:r>
          </a:p>
        </p:txBody>
      </p:sp>
    </p:spTree>
    <p:extLst>
      <p:ext uri="{BB962C8B-B14F-4D97-AF65-F5344CB8AC3E}">
        <p14:creationId xmlns:p14="http://schemas.microsoft.com/office/powerpoint/2010/main" val="9163108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Informal resolution Process</a:t>
            </a:r>
          </a:p>
        </p:txBody>
      </p:sp>
    </p:spTree>
    <p:extLst>
      <p:ext uri="{BB962C8B-B14F-4D97-AF65-F5344CB8AC3E}">
        <p14:creationId xmlns:p14="http://schemas.microsoft.com/office/powerpoint/2010/main" val="231533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400" b="1" i="0" u="none" strike="noStrike" kern="1200" cap="none" spc="0" normalizeH="0" noProof="0">
                <a:ln>
                  <a:noFill/>
                </a:ln>
                <a:solidFill>
                  <a:srgbClr val="002060"/>
                </a:solidFill>
                <a:effectLst/>
                <a:uLnTx/>
                <a:uFillTx/>
                <a:latin typeface="+mn-lt"/>
                <a:ea typeface="+mn-ea"/>
                <a:cs typeface="+mn-cs"/>
              </a:rPr>
              <a:t> (1B.3.1)</a:t>
            </a:r>
            <a:endParaRPr kumimoji="0" lang="en-US" sz="44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a:solidFill>
                  <a:srgbClr val="002060"/>
                </a:solidFill>
              </a:rPr>
              <a:t>Examples of Possible Educational and Restorative Activities</a:t>
            </a:r>
          </a:p>
          <a:p>
            <a:r>
              <a:rPr lang="en-US">
                <a:solidFill>
                  <a:srgbClr val="002060"/>
                </a:solidFill>
              </a:rPr>
              <a:t>Mutual no contact</a:t>
            </a:r>
            <a:endParaRPr lang="en-US">
              <a:solidFill>
                <a:srgbClr val="002060"/>
              </a:solidFill>
              <a:ea typeface="Calibri"/>
              <a:cs typeface="Calibri"/>
            </a:endParaRPr>
          </a:p>
          <a:p>
            <a:r>
              <a:rPr lang="en-US">
                <a:solidFill>
                  <a:srgbClr val="002060"/>
                </a:solidFill>
              </a:rPr>
              <a:t>Mutual agreement to change classes or lab schedules</a:t>
            </a:r>
            <a:endParaRPr lang="en-US">
              <a:solidFill>
                <a:srgbClr val="002060"/>
              </a:solidFill>
              <a:ea typeface="Calibri"/>
              <a:cs typeface="Calibri"/>
            </a:endParaRPr>
          </a:p>
          <a:p>
            <a:r>
              <a:rPr lang="en-US">
                <a:solidFill>
                  <a:srgbClr val="002060"/>
                </a:solidFill>
              </a:rPr>
              <a:t>Agreements on occupying shared spaces</a:t>
            </a:r>
            <a:endParaRPr lang="en-US">
              <a:solidFill>
                <a:srgbClr val="002060"/>
              </a:solidFill>
              <a:ea typeface="Calibri"/>
              <a:cs typeface="Calibri"/>
            </a:endParaRPr>
          </a:p>
          <a:p>
            <a:r>
              <a:rPr lang="en-US">
                <a:solidFill>
                  <a:srgbClr val="002060"/>
                </a:solidFill>
              </a:rPr>
              <a:t>Residence community room reassignments and future assignments</a:t>
            </a:r>
            <a:endParaRPr lang="en-US">
              <a:solidFill>
                <a:srgbClr val="002060"/>
              </a:solidFill>
              <a:ea typeface="Calibri"/>
              <a:cs typeface="Calibri"/>
            </a:endParaRPr>
          </a:p>
          <a:p>
            <a:r>
              <a:rPr lang="en-US">
                <a:solidFill>
                  <a:srgbClr val="002060"/>
                </a:solidFill>
              </a:rPr>
              <a:t>Agreements on what to do off campus if the parties cross paths</a:t>
            </a:r>
            <a:endParaRPr lang="en-US">
              <a:solidFill>
                <a:srgbClr val="002060"/>
              </a:solidFill>
              <a:ea typeface="Calibri"/>
              <a:cs typeface="Calibri"/>
            </a:endParaRPr>
          </a:p>
          <a:p>
            <a:r>
              <a:rPr lang="en-US">
                <a:solidFill>
                  <a:srgbClr val="002060"/>
                </a:solidFill>
              </a:rPr>
              <a:t>Impact Statement</a:t>
            </a:r>
            <a:endParaRPr lang="en-US">
              <a:solidFill>
                <a:srgbClr val="002060"/>
              </a:solidFill>
              <a:ea typeface="Calibri"/>
              <a:cs typeface="Calibri"/>
            </a:endParaRPr>
          </a:p>
          <a:p>
            <a:r>
              <a:rPr lang="en-US">
                <a:solidFill>
                  <a:srgbClr val="002060"/>
                </a:solidFill>
              </a:rPr>
              <a:t>Education</a:t>
            </a:r>
            <a:endParaRPr lang="en-US">
              <a:solidFill>
                <a:srgbClr val="002060"/>
              </a:solidFill>
              <a:ea typeface="Calibri"/>
              <a:cs typeface="Calibri"/>
            </a:endParaRPr>
          </a:p>
        </p:txBody>
      </p:sp>
    </p:spTree>
    <p:extLst>
      <p:ext uri="{BB962C8B-B14F-4D97-AF65-F5344CB8AC3E}">
        <p14:creationId xmlns:p14="http://schemas.microsoft.com/office/powerpoint/2010/main" val="30454872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971800"/>
            <a:ext cx="10629900" cy="1447800"/>
          </a:xfrm>
        </p:spPr>
        <p:txBody>
          <a:bodyPr>
            <a:normAutofit/>
          </a:bodyPr>
          <a:lstStyle/>
          <a:p>
            <a:r>
              <a:rPr lang="en-US" i="0">
                <a:solidFill>
                  <a:srgbClr val="000000"/>
                </a:solidFill>
                <a:effectLst/>
                <a:latin typeface="Calibri" panose="020F0502020204030204" pitchFamily="34" charset="0"/>
              </a:rPr>
              <a:t>neurobiological responses to trauma</a:t>
            </a:r>
            <a:endParaRPr lang="en-US" sz="7200"/>
          </a:p>
        </p:txBody>
      </p:sp>
    </p:spTree>
    <p:extLst>
      <p:ext uri="{BB962C8B-B14F-4D97-AF65-F5344CB8AC3E}">
        <p14:creationId xmlns:p14="http://schemas.microsoft.com/office/powerpoint/2010/main" val="415960927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Neuroscience – The Limbic System</a:t>
            </a:r>
          </a:p>
        </p:txBody>
      </p:sp>
      <p:pic>
        <p:nvPicPr>
          <p:cNvPr id="4104" name="Picture 8" descr="https://3a0b3311-a-62cb3a1a-s-sites.googlegroups.com/site/hookappsychology2a/brain-structure-by-peter-yeung/limbic-system/emotion-limbic-system.jpg?attachauth=ANoY7cqykZkpCtKfwxjyNJ7KGQa-s9o504kaZ-vobOqGwfCj9yWIWxiZsp-DCbSITh0aG80H6_tDIjg_XX8KZs944w7oCcr0VoK_hOlhg828Kx1NUH-oOnqMpD27C8TaieHH2EbBU_ENFwcGhlf9ciI9oU9CITBx24nqOjR6KudazhJx_JRt37_N4siEmzdzU39SnnSeHHIhz0BwD2UZ1qHOHus253EHcvCHbbM4T3R09GKbTvTjzJQe6YO1hCAqQQdJwzTCWxQuZZRypPqE2usy5BjJ6_OmDj_fmWwO26pSvm5exMrnJLA%3D&amp;attredirects=0"/>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tretch>
            <a:fillRect/>
          </a:stretch>
        </p:blipFill>
        <p:spPr bwMode="auto">
          <a:xfrm>
            <a:off x="3886200" y="16002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Responses of the Brain &amp; Body During Trauma</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sz="half" idx="2"/>
          </p:nvPr>
        </p:nvSpPr>
        <p:spPr>
          <a:xfrm>
            <a:off x="711200" y="1600201"/>
            <a:ext cx="10871200" cy="4525963"/>
          </a:xfrm>
        </p:spPr>
        <p:txBody>
          <a:bodyPr>
            <a:normAutofit/>
          </a:bodyPr>
          <a:lstStyle/>
          <a:p>
            <a:pPr>
              <a:buFont typeface="Wingdings 2" charset="2"/>
              <a:buChar char=""/>
              <a:defRPr/>
            </a:pPr>
            <a:r>
              <a:rPr lang="en-US" sz="2400" b="1" dirty="0"/>
              <a:t>Freeze</a:t>
            </a:r>
          </a:p>
          <a:p>
            <a:pPr lvl="1">
              <a:buFont typeface="Wingdings 2" charset="2"/>
              <a:buChar char=""/>
              <a:defRPr/>
            </a:pPr>
            <a:r>
              <a:rPr lang="en-US" dirty="0"/>
              <a:t>Assess situation, avoid (more) attack</a:t>
            </a:r>
          </a:p>
          <a:p>
            <a:pPr>
              <a:buFont typeface="Wingdings 2" charset="2"/>
              <a:buChar char=""/>
              <a:defRPr/>
            </a:pPr>
            <a:r>
              <a:rPr lang="en-US" sz="2400" b="1" dirty="0"/>
              <a:t>Flight and Fight</a:t>
            </a:r>
          </a:p>
          <a:p>
            <a:pPr lvl="1">
              <a:buFont typeface="Wingdings 2" charset="2"/>
              <a:buChar char=""/>
              <a:defRPr/>
            </a:pPr>
            <a:r>
              <a:rPr lang="en-US" dirty="0"/>
              <a:t>Avoid (more) attack</a:t>
            </a:r>
          </a:p>
          <a:p>
            <a:pPr>
              <a:buFont typeface="Wingdings 2" charset="2"/>
              <a:buChar char=""/>
              <a:defRPr/>
            </a:pPr>
            <a:r>
              <a:rPr lang="en-US" dirty="0"/>
              <a:t>When </a:t>
            </a:r>
            <a:r>
              <a:rPr lang="en-US" b="1" i="1" dirty="0"/>
              <a:t>flight</a:t>
            </a:r>
            <a:r>
              <a:rPr lang="en-US" dirty="0"/>
              <a:t> is impossible &amp; </a:t>
            </a:r>
            <a:r>
              <a:rPr lang="en-US" b="1" i="1" dirty="0"/>
              <a:t>fight</a:t>
            </a:r>
            <a:r>
              <a:rPr lang="en-US" dirty="0"/>
              <a:t> useless……….</a:t>
            </a:r>
          </a:p>
          <a:p>
            <a:pPr lvl="1">
              <a:buFont typeface="Wingdings 2" charset="2"/>
              <a:buChar char=""/>
              <a:defRPr/>
            </a:pPr>
            <a:r>
              <a:rPr lang="en-US" b="1" u="sng" dirty="0"/>
              <a:t>Dissociation</a:t>
            </a:r>
          </a:p>
          <a:p>
            <a:pPr lvl="2">
              <a:buFont typeface="Wingdings 2" charset="2"/>
              <a:buChar char=""/>
              <a:defRPr/>
            </a:pPr>
            <a:r>
              <a:rPr lang="en-US" dirty="0"/>
              <a:t>Protect from overwhelming sensations &amp; emotions</a:t>
            </a:r>
          </a:p>
          <a:p>
            <a:pPr lvl="1">
              <a:buFont typeface="Wingdings 2" charset="2"/>
              <a:buChar char=""/>
              <a:defRPr/>
            </a:pPr>
            <a:r>
              <a:rPr lang="en-US" b="1" u="sng" dirty="0"/>
              <a:t>Tonic Immobility</a:t>
            </a:r>
          </a:p>
          <a:p>
            <a:pPr lvl="2">
              <a:buFont typeface="Wingdings 2" charset="2"/>
              <a:buChar char=""/>
              <a:defRPr/>
            </a:pPr>
            <a:r>
              <a:rPr lang="en-US" dirty="0"/>
              <a:t>Last ditch effort to avoid (more) attack – or at least survive</a:t>
            </a:r>
          </a:p>
          <a:p>
            <a:endParaRPr lang="en-US" dirty="0"/>
          </a:p>
        </p:txBody>
      </p:sp>
    </p:spTree>
    <p:extLst>
      <p:ext uri="{BB962C8B-B14F-4D97-AF65-F5344CB8AC3E}">
        <p14:creationId xmlns:p14="http://schemas.microsoft.com/office/powerpoint/2010/main" val="178339281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Dissociation</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599" y="1600201"/>
            <a:ext cx="10871199" cy="4525963"/>
          </a:xfrm>
        </p:spPr>
        <p:txBody>
          <a:bodyPr>
            <a:normAutofit lnSpcReduction="10000"/>
          </a:bodyPr>
          <a:lstStyle/>
          <a:p>
            <a:pPr>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a:defRPr/>
            </a:pPr>
            <a:r>
              <a:rPr lang="en-US" dirty="0">
                <a:solidFill>
                  <a:schemeClr val="tx1"/>
                </a:solidFill>
              </a:rPr>
              <a:t>Portions (i.e., memories) of an experience that are normally linked together become “dis-associated”</a:t>
            </a:r>
          </a:p>
          <a:p>
            <a:pPr>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Tonic Immobility</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a:t>Uncontrollable response</a:t>
            </a:r>
          </a:p>
          <a:p>
            <a:pPr>
              <a:buFont typeface="Wingdings 2" charset="2"/>
              <a:buChar char=""/>
              <a:defRPr/>
            </a:pPr>
            <a:r>
              <a:rPr lang="en-US"/>
              <a:t>Mentally know what’s happening but physically unable to move (like being awake during surgery)</a:t>
            </a:r>
          </a:p>
          <a:p>
            <a:pPr>
              <a:buFont typeface="Wingdings 2" charset="2"/>
              <a:buChar char=""/>
              <a:defRPr/>
            </a:pPr>
            <a:r>
              <a:rPr lang="en-US"/>
              <a:t>Rate of occurrence</a:t>
            </a:r>
          </a:p>
          <a:p>
            <a:pPr lvl="1">
              <a:buFont typeface="Wingdings 2" charset="2"/>
              <a:buChar char=""/>
              <a:defRPr/>
            </a:pPr>
            <a:r>
              <a:rPr lang="en-US"/>
              <a:t>12 – 50% victim/survivors of rape experience tonic immobility during assault (most studies are closer to 50%)</a:t>
            </a:r>
          </a:p>
          <a:p>
            <a:r>
              <a:rPr lang="en-US" altLang="en-US">
                <a:ea typeface="ＭＳ Ｐゴシック" panose="020B0600070205080204" pitchFamily="34" charset="-128"/>
              </a:rPr>
              <a:t>Caused by:</a:t>
            </a:r>
          </a:p>
          <a:p>
            <a:pPr lvl="1"/>
            <a:r>
              <a:rPr lang="en-US" altLang="en-US">
                <a:ea typeface="ＭＳ Ｐゴシック" panose="020B0600070205080204" pitchFamily="34" charset="-128"/>
              </a:rPr>
              <a:t>Fear</a:t>
            </a:r>
          </a:p>
          <a:p>
            <a:pPr lvl="1"/>
            <a:r>
              <a:rPr lang="en-US" altLang="en-US">
                <a:ea typeface="ＭＳ Ｐゴシック" panose="020B0600070205080204" pitchFamily="34" charset="-128"/>
              </a:rPr>
              <a:t>Physical restriction</a:t>
            </a:r>
          </a:p>
          <a:p>
            <a:pPr lvl="1"/>
            <a:r>
              <a:rPr lang="en-US" altLang="en-US">
                <a:ea typeface="ＭＳ Ｐゴシック" panose="020B0600070205080204" pitchFamily="34" charset="-128"/>
              </a:rPr>
              <a:t>“Perceived” inability to escape</a:t>
            </a:r>
          </a:p>
          <a:p>
            <a:endParaRPr lang="en-US"/>
          </a:p>
        </p:txBody>
      </p:sp>
    </p:spTree>
    <p:extLst>
      <p:ext uri="{BB962C8B-B14F-4D97-AF65-F5344CB8AC3E}">
        <p14:creationId xmlns:p14="http://schemas.microsoft.com/office/powerpoint/2010/main" val="2634486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Memory Fragmentation</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buFont typeface="Wingdings 2" charset="2"/>
              <a:buChar char=""/>
              <a:defRPr/>
            </a:pPr>
            <a:r>
              <a:rPr lang="en-US"/>
              <a:t>Memory recall can be very slow and difficult (or not possible)</a:t>
            </a:r>
          </a:p>
          <a:p>
            <a:pPr lvl="1">
              <a:buFont typeface="Wingdings 2" charset="2"/>
              <a:buChar char=""/>
              <a:defRPr/>
            </a:pPr>
            <a:r>
              <a:rPr lang="en-US"/>
              <a:t>Memories are “fragmented” – they come only in bits and pieces (often do not follow a timeline)</a:t>
            </a:r>
          </a:p>
          <a:p>
            <a:pPr lvl="1">
              <a:buFont typeface="Wingdings 2" charset="2"/>
              <a:buChar char=""/>
              <a:defRPr/>
            </a:pPr>
            <a:r>
              <a:rPr lang="en-US"/>
              <a:t>Process can be very frazzling and frustrating for victims </a:t>
            </a:r>
          </a:p>
          <a:p>
            <a:endParaRPr lang="en-US"/>
          </a:p>
        </p:txBody>
      </p:sp>
    </p:spTree>
    <p:extLst>
      <p:ext uri="{BB962C8B-B14F-4D97-AF65-F5344CB8AC3E}">
        <p14:creationId xmlns:p14="http://schemas.microsoft.com/office/powerpoint/2010/main" val="20702007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Traumatic responses can alter…</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ＭＳ Ｐゴシック" charset="0"/>
                <a:cs typeface="ＭＳ Ｐゴシック" charset="0"/>
              </a:rPr>
              <a:t>Trauma and Memory</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The body and brain react to and record trauma in a different way than we believed traditionally</a:t>
            </a:r>
          </a:p>
          <a:p>
            <a:r>
              <a:rPr lang="en-US"/>
              <a:t>Many professionals were trained to believe that even when a person experiences a traumatic event, the pre-frontal cortex records the vast majority of the event including: Who, What, When, Where, Why, and How</a:t>
            </a:r>
          </a:p>
          <a:p>
            <a:pPr marL="0" indent="0">
              <a:buNone/>
            </a:pPr>
            <a:endParaRPr lang="en-US"/>
          </a:p>
          <a:p>
            <a:endParaRPr lang="en-US"/>
          </a:p>
          <a:p>
            <a:pPr marL="0" indent="0">
              <a:buNone/>
            </a:pPr>
            <a:r>
              <a:rPr lang="en-US" sz="1200" u="sng"/>
              <a:t>The Forensic Experiential Trauma Interview</a:t>
            </a:r>
            <a:r>
              <a:rPr lang="en-US" sz="1200"/>
              <a:t>, Strand &amp; Heitman</a:t>
            </a:r>
          </a:p>
        </p:txBody>
      </p:sp>
    </p:spTree>
    <p:extLst>
      <p:ext uri="{BB962C8B-B14F-4D97-AF65-F5344CB8AC3E}">
        <p14:creationId xmlns:p14="http://schemas.microsoft.com/office/powerpoint/2010/main" val="3254265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dirty="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3821815720"/>
              </p:ext>
            </p:extLst>
          </p:nvPr>
        </p:nvGraphicFramePr>
        <p:xfrm>
          <a:off x="2057400" y="3810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4724400" y="5410200"/>
            <a:ext cx="5562600" cy="1143000"/>
          </a:xfrm>
        </p:spPr>
        <p:txBody>
          <a:bodyPr/>
          <a:lstStyle/>
          <a:p>
            <a:pPr lvl="1" algn="r" eaLnBrk="1" hangingPunct="1">
              <a:buFont typeface="Wingdings 2" panose="05020102010507070707" pitchFamily="18" charset="2"/>
              <a:buNone/>
            </a:pPr>
            <a:endParaRPr lang="en-US" altLang="en-US" sz="1000">
              <a:ea typeface="ＭＳ Ｐゴシック" panose="020B0600070205080204" pitchFamily="34" charset="-128"/>
            </a:endParaRPr>
          </a:p>
          <a:p>
            <a:pPr algn="r" eaLnBrk="1" hangingPunct="1">
              <a:buFont typeface="Wingdings 2" panose="05020102010507070707" pitchFamily="18" charset="2"/>
              <a:buNone/>
            </a:pPr>
            <a:r>
              <a:rPr lang="en-US" altLang="en-US" sz="1000">
                <a:ea typeface="ＭＳ Ｐゴシック" panose="020B0600070205080204" pitchFamily="34" charset="-128"/>
              </a:rPr>
              <a:t>By Lt. Col. Dave Grossman &amp; Bruce K. </a:t>
            </a:r>
            <a:r>
              <a:rPr lang="en-US" altLang="en-US" sz="1000" err="1">
                <a:ea typeface="ＭＳ Ｐゴシック" panose="020B0600070205080204" pitchFamily="34" charset="-128"/>
              </a:rPr>
              <a:t>Siddle</a:t>
            </a:r>
            <a:br>
              <a:rPr lang="en-US" altLang="en-US" sz="1000">
                <a:ea typeface="ＭＳ Ｐゴシック" panose="020B0600070205080204" pitchFamily="34" charset="-128"/>
              </a:rPr>
            </a:br>
            <a:r>
              <a:rPr lang="en-US" altLang="en-US" sz="1000" i="1">
                <a:ea typeface="ＭＳ Ｐゴシック" panose="020B0600070205080204" pitchFamily="34" charset="-128"/>
              </a:rPr>
              <a:t>The Firearms Instructor: The Official Journal of the International Association of Law Enforcement Firearms Instructors</a:t>
            </a:r>
            <a:br>
              <a:rPr lang="en-US" altLang="en-US" sz="1000">
                <a:ea typeface="ＭＳ Ｐゴシック" panose="020B0600070205080204" pitchFamily="34" charset="-128"/>
              </a:rPr>
            </a:br>
            <a:r>
              <a:rPr lang="en-US" altLang="en-US" sz="100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40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80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Trauma Informed Interviewing</a:t>
            </a:r>
          </a:p>
        </p:txBody>
      </p:sp>
      <p:sp>
        <p:nvSpPr>
          <p:cNvPr id="2" name="Content Placeholder 1"/>
          <p:cNvSpPr>
            <a:spLocks noGrp="1"/>
          </p:cNvSpPr>
          <p:nvPr>
            <p:ph idx="1"/>
          </p:nvPr>
        </p:nvSpPr>
        <p:spPr/>
        <p:txBody>
          <a:bodyPr>
            <a:normAutofit fontScale="92500"/>
          </a:bodyPr>
          <a:lstStyle/>
          <a:p>
            <a:r>
              <a:rPr lang="en-US" altLang="en-US">
                <a:ea typeface="ＭＳ Ｐゴシック" panose="020B0600070205080204" pitchFamily="34" charset="-128"/>
              </a:rPr>
              <a:t>Most investigators and decisionmakers believe when a victim/survivor experiences trauma, the brain records most of the event including the “</a:t>
            </a:r>
            <a:r>
              <a:rPr lang="en-US" altLang="en-US" u="sng">
                <a:ea typeface="ＭＳ Ｐゴシック" panose="020B0600070205080204" pitchFamily="34" charset="-128"/>
              </a:rPr>
              <a:t>Who</a:t>
            </a:r>
            <a:r>
              <a:rPr lang="en-US" altLang="en-US">
                <a:ea typeface="ＭＳ Ｐゴシック" panose="020B0600070205080204" pitchFamily="34" charset="-128"/>
              </a:rPr>
              <a:t>, </a:t>
            </a:r>
            <a:r>
              <a:rPr lang="en-US" altLang="en-US" u="sng">
                <a:ea typeface="ＭＳ Ｐゴシック" panose="020B0600070205080204" pitchFamily="34" charset="-128"/>
              </a:rPr>
              <a:t>What</a:t>
            </a:r>
            <a:r>
              <a:rPr lang="en-US" altLang="en-US">
                <a:ea typeface="ＭＳ Ｐゴシック" panose="020B0600070205080204" pitchFamily="34" charset="-128"/>
              </a:rPr>
              <a:t>, </a:t>
            </a:r>
            <a:r>
              <a:rPr lang="en-US" altLang="en-US" u="sng">
                <a:ea typeface="ＭＳ Ｐゴシック" panose="020B0600070205080204" pitchFamily="34" charset="-128"/>
              </a:rPr>
              <a:t>Where</a:t>
            </a:r>
            <a:r>
              <a:rPr lang="en-US" altLang="en-US">
                <a:ea typeface="ＭＳ Ｐゴシック" panose="020B0600070205080204" pitchFamily="34" charset="-128"/>
              </a:rPr>
              <a:t>, </a:t>
            </a:r>
            <a:r>
              <a:rPr lang="en-US" altLang="en-US" u="sng">
                <a:ea typeface="ＭＳ Ｐゴシック" panose="020B0600070205080204" pitchFamily="34" charset="-128"/>
              </a:rPr>
              <a:t>Why</a:t>
            </a:r>
            <a:r>
              <a:rPr lang="en-US" altLang="en-US">
                <a:ea typeface="ＭＳ Ｐゴシック" panose="020B0600070205080204" pitchFamily="34" charset="-128"/>
              </a:rPr>
              <a:t>, </a:t>
            </a:r>
            <a:r>
              <a:rPr lang="en-US" altLang="en-US" u="sng">
                <a:ea typeface="ＭＳ Ｐゴシック" panose="020B0600070205080204" pitchFamily="34" charset="-128"/>
              </a:rPr>
              <a:t>When</a:t>
            </a:r>
            <a:r>
              <a:rPr lang="en-US" altLang="en-US">
                <a:ea typeface="ＭＳ Ｐゴシック" panose="020B0600070205080204" pitchFamily="34" charset="-128"/>
              </a:rPr>
              <a:t> and </a:t>
            </a:r>
            <a:r>
              <a:rPr lang="en-US" altLang="en-US" u="sng">
                <a:ea typeface="ＭＳ Ｐゴシック" panose="020B0600070205080204" pitchFamily="34" charset="-128"/>
              </a:rPr>
              <a:t>How</a:t>
            </a:r>
            <a:r>
              <a:rPr lang="en-US" altLang="en-US">
                <a:ea typeface="ＭＳ Ｐゴシック" panose="020B0600070205080204" pitchFamily="34" charset="-128"/>
              </a:rPr>
              <a:t>," as well as other details of the event</a:t>
            </a:r>
          </a:p>
          <a:p>
            <a:r>
              <a:rPr lang="en-US" altLang="en-US">
                <a:ea typeface="ＭＳ Ｐゴシック" panose="020B0600070205080204" pitchFamily="34" charset="-128"/>
              </a:rPr>
              <a:t>Most investigators are trained to obtain this type of information in interviews with victim/survivors</a:t>
            </a:r>
          </a:p>
          <a:p>
            <a:r>
              <a:rPr lang="en-US" altLang="en-US">
                <a:ea typeface="ＭＳ Ｐゴシック" panose="020B0600070205080204" pitchFamily="34" charset="-128"/>
              </a:rPr>
              <a:t>High-stress situations can result in a trauma response on the part of the victim</a:t>
            </a:r>
          </a:p>
          <a:p>
            <a:endParaRPr lang="en-US"/>
          </a:p>
          <a:p>
            <a:endParaRPr lang="en-US"/>
          </a:p>
          <a:p>
            <a:pPr marL="0" indent="0">
              <a:buNone/>
            </a:pPr>
            <a:r>
              <a:rPr lang="en-US" sz="1100">
                <a:latin typeface="Arial" charset="0"/>
                <a:ea typeface="ＭＳ Ｐゴシック" charset="-128"/>
              </a:rPr>
              <a:t>Source: http://www.army.mil/article/72055/Army_expert_receives_national_recognition_for_combating_sexual_assault</a:t>
            </a:r>
            <a:endParaRPr lang="en-US" sz="1100"/>
          </a:p>
        </p:txBody>
      </p:sp>
    </p:spTree>
    <p:extLst>
      <p:ext uri="{BB962C8B-B14F-4D97-AF65-F5344CB8AC3E}">
        <p14:creationId xmlns:p14="http://schemas.microsoft.com/office/powerpoint/2010/main" val="39746886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295D18-A9ED-E825-25A9-38AE0B50045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Trauma-informed Approach</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a:xfrm>
            <a:off x="609600" y="1600200"/>
            <a:ext cx="10972800" cy="4574457"/>
          </a:xfrm>
        </p:spPr>
        <p:txBody>
          <a:bodyPr>
            <a:normAutofit fontScale="85000" lnSpcReduction="20000"/>
          </a:bodyPr>
          <a:lstStyle/>
          <a:p>
            <a:r>
              <a:rPr lang="en-US"/>
              <a:t>Framing and phrasing meeting invitations, email communications</a:t>
            </a:r>
          </a:p>
          <a:p>
            <a:r>
              <a:rPr lang="en-US"/>
              <a:t>Pre-interview framing: “it’s okay if you don’t remember something today,” “sometimes it takes time to remember, which is okay”</a:t>
            </a:r>
          </a:p>
          <a:p>
            <a:pPr lvl="1"/>
            <a:r>
              <a:rPr lang="en-US"/>
              <a:t>Also clarify: “if you don’t remember yourself but your friends told you that’s what happened, please share that”</a:t>
            </a:r>
          </a:p>
          <a:p>
            <a:r>
              <a:rPr lang="en-US"/>
              <a:t>Let Complainant talk uninterrupted and ask clarifying questions afterwards</a:t>
            </a:r>
          </a:p>
          <a:p>
            <a:pPr lvl="1"/>
            <a:r>
              <a:rPr lang="en-US"/>
              <a:t>Consider explaining questions (e.g. “I’m trying to image that”)</a:t>
            </a:r>
          </a:p>
          <a:p>
            <a:pPr lvl="1"/>
            <a:r>
              <a:rPr lang="en-US"/>
              <a:t>Avoid asking “why” and victim-blaming; instead “tell me more” or “what do you remember next”</a:t>
            </a:r>
          </a:p>
          <a:p>
            <a:r>
              <a:rPr lang="en-US"/>
              <a:t>Consider asking questions about the other senses</a:t>
            </a:r>
          </a:p>
          <a:p>
            <a:pPr lvl="1"/>
            <a:r>
              <a:rPr lang="en-US"/>
              <a:t>Is there any smell about the room that you remember?</a:t>
            </a:r>
          </a:p>
          <a:p>
            <a:pPr lvl="1"/>
            <a:r>
              <a:rPr lang="en-US"/>
              <a:t>Do you recall what color the walls or bed was?</a:t>
            </a:r>
          </a:p>
          <a:p>
            <a:pPr lvl="1"/>
            <a:r>
              <a:rPr lang="en-US"/>
              <a:t>Were there any sounds or noises that you remember– music? Voices?</a:t>
            </a:r>
          </a:p>
          <a:p>
            <a:r>
              <a:rPr lang="en-US"/>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Scenario: Employees</a:t>
            </a:r>
          </a:p>
        </p:txBody>
      </p:sp>
      <p:sp>
        <p:nvSpPr>
          <p:cNvPr id="2" name="Content Placeholder 1"/>
          <p:cNvSpPr>
            <a:spLocks noGrp="1"/>
          </p:cNvSpPr>
          <p:nvPr>
            <p:ph idx="1"/>
          </p:nvPr>
        </p:nvSpPr>
        <p:spPr>
          <a:xfrm>
            <a:off x="609600" y="1276709"/>
            <a:ext cx="10972800" cy="4666892"/>
          </a:xfrm>
        </p:spPr>
        <p:txBody>
          <a:bodyPr vert="horz" lIns="91440" tIns="45720" rIns="91440" bIns="45720" rtlCol="0" anchor="t">
            <a:normAutofit fontScale="77500" lnSpcReduction="20000"/>
          </a:bodyPr>
          <a:lstStyle/>
          <a:p>
            <a:pPr marL="0" indent="0">
              <a:buNone/>
            </a:pPr>
            <a:r>
              <a:rPr lang="en-US"/>
              <a:t>Dave has worked at Minnesota State Community College in the Bursar’s Office for over 32 years.  He recently left his partner Mary, whom he has been married to for 30 years.  Dave filed for divorce because she has physically hit him after calling him names and withholding money from him. Mary works at Minnesota State University a few miles away, in facilities. Dave and Mary’s daughter, Madison, contacts HR this morning because:</a:t>
            </a:r>
          </a:p>
          <a:p>
            <a:pPr marL="914400" lvl="1" indent="-514350">
              <a:buAutoNum type="arabicParenR"/>
            </a:pPr>
            <a:r>
              <a:rPr lang="en-US"/>
              <a:t>Mary has been drunk for 3 days and has told the kids that if she cannot have Dave, no one can.</a:t>
            </a:r>
            <a:endParaRPr lang="en-US">
              <a:cs typeface="Calibri"/>
            </a:endParaRPr>
          </a:p>
          <a:p>
            <a:pPr marL="914400" lvl="1" indent="-514350">
              <a:buAutoNum type="arabicParenR"/>
            </a:pPr>
            <a:r>
              <a:rPr lang="en-US"/>
              <a:t>Mary admitted to Dave that she came to Dave’s campus this morning and flattened his tire; and</a:t>
            </a:r>
            <a:endParaRPr lang="en-US">
              <a:cs typeface="Calibri"/>
            </a:endParaRPr>
          </a:p>
          <a:p>
            <a:pPr marL="914400" lvl="1" indent="-514350">
              <a:buAutoNum type="arabicParenR"/>
            </a:pPr>
            <a:r>
              <a:rPr lang="en-US"/>
              <a:t>Mary has called Dave’s cell phone today 8 times while he was working.  Dave called Madison and warned her that Mary is drunk, and it might be a good idea to avoid her today.  </a:t>
            </a:r>
            <a:endParaRPr lang="en-US">
              <a:cs typeface="Calibri"/>
            </a:endParaRPr>
          </a:p>
          <a:p>
            <a:pPr marL="0" indent="0">
              <a:buNone/>
            </a:pPr>
            <a:br>
              <a:rPr lang="en-US"/>
            </a:br>
            <a:r>
              <a:rPr lang="en-US"/>
              <a:t>HR calls Dave in, and he denies everything and says he is “fine”. </a:t>
            </a:r>
            <a:endParaRPr lang="en-US">
              <a:cs typeface="Calibri"/>
            </a:endParaRPr>
          </a:p>
          <a:p>
            <a:pPr marL="0" indent="0">
              <a:buNone/>
            </a:pPr>
            <a:endParaRPr lang="en-US">
              <a:cs typeface="Calibri"/>
            </a:endParaRPr>
          </a:p>
          <a:p>
            <a:pPr marL="0" indent="0">
              <a:buNone/>
            </a:pPr>
            <a:r>
              <a:rPr lang="en-US">
                <a:ea typeface="+mn-lt"/>
                <a:cs typeface="+mn-lt"/>
              </a:rPr>
              <a:t>What trauma-informed considerations might you have reaching out to Dave?</a:t>
            </a:r>
          </a:p>
          <a:p>
            <a:pPr marL="0" indent="0">
              <a:buNone/>
            </a:pPr>
            <a:r>
              <a:rPr lang="en-US">
                <a:cs typeface="Calibri"/>
              </a:rPr>
              <a:t>What other actions might you consider taking?</a:t>
            </a:r>
          </a:p>
          <a:p>
            <a:pPr marL="0" indent="0">
              <a:buNone/>
            </a:pPr>
            <a:endParaRPr lang="en-US">
              <a:cs typeface="Calibri"/>
            </a:endParaRPr>
          </a:p>
        </p:txBody>
      </p:sp>
    </p:spTree>
    <p:extLst>
      <p:ext uri="{BB962C8B-B14F-4D97-AF65-F5344CB8AC3E}">
        <p14:creationId xmlns:p14="http://schemas.microsoft.com/office/powerpoint/2010/main" val="420648446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297023083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br>
              <a:rPr lang="en-US"/>
            </a:br>
            <a:r>
              <a:rPr lang="en-US" b="0"/>
              <a:t>What is Affirmative Consent?</a:t>
            </a:r>
          </a:p>
        </p:txBody>
      </p:sp>
      <p:sp>
        <p:nvSpPr>
          <p:cNvPr id="4" name="Content Placeholder 3"/>
          <p:cNvSpPr>
            <a:spLocks noGrp="1"/>
          </p:cNvSpPr>
          <p:nvPr>
            <p:ph idx="1"/>
          </p:nvPr>
        </p:nvSpPr>
        <p:spPr>
          <a:xfrm>
            <a:off x="1981200" y="1905000"/>
            <a:ext cx="8229600" cy="4038601"/>
          </a:xfrm>
        </p:spPr>
        <p:txBody>
          <a:bodyPr>
            <a:normAutofit fontScale="70000" lnSpcReduction="20000"/>
          </a:bodyPr>
          <a:lstStyle/>
          <a:p>
            <a:r>
              <a:rPr lang="en-US"/>
              <a:t>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t>
            </a:r>
          </a:p>
          <a:p>
            <a:endParaRPr lang="en-US"/>
          </a:p>
          <a:p>
            <a:r>
              <a:rPr lang="en-US"/>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533400"/>
            <a:ext cx="9250680" cy="884238"/>
          </a:xfrm>
        </p:spPr>
        <p:txBody>
          <a:bodyPr>
            <a:normAutofit fontScale="90000"/>
          </a:bodyPr>
          <a:lstStyle/>
          <a:p>
            <a:r>
              <a:rPr lang="en-US"/>
              <a:t>Affirmative Consent Questions Answered</a:t>
            </a:r>
          </a:p>
        </p:txBody>
      </p:sp>
      <p:sp>
        <p:nvSpPr>
          <p:cNvPr id="3" name="Content Placeholder 2"/>
          <p:cNvSpPr>
            <a:spLocks noGrp="1"/>
          </p:cNvSpPr>
          <p:nvPr>
            <p:ph idx="1"/>
          </p:nvPr>
        </p:nvSpPr>
        <p:spPr>
          <a:xfrm>
            <a:off x="1234440" y="2007870"/>
            <a:ext cx="8153400" cy="33528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p:txBody>
      </p:sp>
    </p:spTree>
    <p:extLst>
      <p:ext uri="{BB962C8B-B14F-4D97-AF65-F5344CB8AC3E}">
        <p14:creationId xmlns:p14="http://schemas.microsoft.com/office/powerpoint/2010/main" val="333589642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a:t>Scenario: Leo and Steve</a:t>
            </a:r>
          </a:p>
        </p:txBody>
      </p:sp>
      <p:sp>
        <p:nvSpPr>
          <p:cNvPr id="3" name="Content Placeholder 2"/>
          <p:cNvSpPr>
            <a:spLocks noGrp="1"/>
          </p:cNvSpPr>
          <p:nvPr>
            <p:ph idx="1"/>
          </p:nvPr>
        </p:nvSpPr>
        <p:spPr>
          <a:xfrm>
            <a:off x="609600" y="1231900"/>
            <a:ext cx="10972800" cy="4711701"/>
          </a:xfrm>
        </p:spPr>
        <p:txBody>
          <a:bodyPr vert="horz" lIns="91440" tIns="45720" rIns="91440" bIns="45720" rtlCol="0" anchor="t">
            <a:normAutofit fontScale="92500" lnSpcReduction="10000"/>
          </a:bodyPr>
          <a:lstStyle/>
          <a:p>
            <a:pPr marL="0" indent="0">
              <a:buNone/>
            </a:pPr>
            <a:r>
              <a:rPr lang="en-US" sz="2400"/>
              <a:t>Leo and Steve are first-year students at State University.  They both live in Kent Hall and both on the 3</a:t>
            </a:r>
            <a:r>
              <a:rPr lang="en-US" sz="2400" baseline="30000"/>
              <a:t>rd</a:t>
            </a:r>
            <a:r>
              <a:rPr lang="en-US" sz="2400"/>
              <a:t> floor.  They met during orientation and hit it off.  They have been seeing each other for two weeks.  Last night, a residence staff member received a report from another resident that Leo was crying in the bathroom.  The resident states that Leo told them that Steve kept pressuring him (Leo) to have sex and Leo agreed, but only if Steve used a condom.  At some point during sex, Leo said he noticed that Steve had removed the condom.  Leo asked Steve why, and Steve said, “The sex is way better.”  Leo said Leo went still, and Steve finished and then quickly left Leo’s room. The resident is concerned about Leo as Leo seems really upset about the situation.</a:t>
            </a:r>
          </a:p>
          <a:p>
            <a:pPr marL="0" indent="0">
              <a:buNone/>
            </a:pPr>
            <a:endParaRPr lang="en-US" sz="2400"/>
          </a:p>
          <a:p>
            <a:pPr marL="0" indent="0">
              <a:buNone/>
            </a:pPr>
            <a:r>
              <a:rPr lang="en-US" sz="2400"/>
              <a:t>Assume the Title IX Coordinator reached out to Leo, who made a formal complaint. You’ve been assigned as the Investigator.</a:t>
            </a:r>
            <a:endParaRPr lang="en-US" sz="2400">
              <a:cs typeface="Calibri"/>
            </a:endParaRPr>
          </a:p>
          <a:p>
            <a:r>
              <a:rPr lang="en-US" sz="2400">
                <a:cs typeface="Calibri"/>
              </a:rPr>
              <a:t>What questions would you consider asking the complainant?</a:t>
            </a:r>
          </a:p>
          <a:p>
            <a:r>
              <a:rPr lang="en-US" sz="2400">
                <a:cs typeface="Calibri"/>
              </a:rPr>
              <a:t>What questions would you consider to ask the respondent?</a:t>
            </a:r>
          </a:p>
        </p:txBody>
      </p:sp>
    </p:spTree>
    <p:extLst>
      <p:ext uri="{BB962C8B-B14F-4D97-AF65-F5344CB8AC3E}">
        <p14:creationId xmlns:p14="http://schemas.microsoft.com/office/powerpoint/2010/main" val="313605348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a:br>
            <a:endParaRPr lang="en-US"/>
          </a:p>
        </p:txBody>
      </p:sp>
    </p:spTree>
    <p:extLst>
      <p:ext uri="{BB962C8B-B14F-4D97-AF65-F5344CB8AC3E}">
        <p14:creationId xmlns:p14="http://schemas.microsoft.com/office/powerpoint/2010/main" val="3251298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145144539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a:t>What are you evaluating?</a:t>
            </a:r>
          </a:p>
        </p:txBody>
      </p:sp>
      <p:sp>
        <p:nvSpPr>
          <p:cNvPr id="3" name="Content Placeholder 2"/>
          <p:cNvSpPr>
            <a:spLocks noGrp="1"/>
          </p:cNvSpPr>
          <p:nvPr>
            <p:ph idx="1"/>
          </p:nvPr>
        </p:nvSpPr>
        <p:spPr>
          <a:xfrm>
            <a:off x="857250" y="1600201"/>
            <a:ext cx="8801100" cy="4343400"/>
          </a:xfrm>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13495651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Areas of Inquiry</a:t>
            </a:r>
          </a:p>
        </p:txBody>
      </p:sp>
      <p:sp>
        <p:nvSpPr>
          <p:cNvPr id="3" name="Content Placeholder 2"/>
          <p:cNvSpPr>
            <a:spLocks noGrp="1"/>
          </p:cNvSpPr>
          <p:nvPr>
            <p:ph idx="1"/>
          </p:nvPr>
        </p:nvSpPr>
        <p:spPr/>
        <p:txBody>
          <a:bodyPr>
            <a:normAutofit/>
          </a:bodyPr>
          <a:lstStyle/>
          <a:p>
            <a:pPr lvl="1"/>
            <a:r>
              <a:rPr lang="en-US"/>
              <a:t>Body weight, height and size;</a:t>
            </a:r>
          </a:p>
          <a:p>
            <a:pPr lvl="1"/>
            <a:r>
              <a:rPr lang="en-US"/>
              <a:t>Tolerance for alcohol and other drugs; </a:t>
            </a:r>
          </a:p>
          <a:p>
            <a:pPr lvl="1"/>
            <a:r>
              <a:rPr lang="en-US"/>
              <a:t>Gender</a:t>
            </a:r>
          </a:p>
          <a:p>
            <a:pPr lvl="1"/>
            <a:r>
              <a:rPr lang="en-US"/>
              <a:t>Amount, pace and type of alcohol or other drugs consumed</a:t>
            </a:r>
          </a:p>
          <a:p>
            <a:pPr lvl="1"/>
            <a:r>
              <a:rPr lang="en-US"/>
              <a:t>Signs of intoxication</a:t>
            </a:r>
          </a:p>
          <a:p>
            <a:pPr lvl="1"/>
            <a:r>
              <a:rPr lang="en-US"/>
              <a:t>Food and non-alcoholic drinks</a:t>
            </a:r>
          </a:p>
        </p:txBody>
      </p:sp>
    </p:spTree>
    <p:extLst>
      <p:ext uri="{BB962C8B-B14F-4D97-AF65-F5344CB8AC3E}">
        <p14:creationId xmlns:p14="http://schemas.microsoft.com/office/powerpoint/2010/main" val="253120806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Incapacitation</a:t>
            </a:r>
          </a:p>
        </p:txBody>
      </p:sp>
      <p:sp>
        <p:nvSpPr>
          <p:cNvPr id="3" name="Content Placeholder 2"/>
          <p:cNvSpPr>
            <a:spLocks noGrp="1"/>
          </p:cNvSpPr>
          <p:nvPr>
            <p:ph idx="1"/>
          </p:nvPr>
        </p:nvSpPr>
        <p:spPr/>
        <p:txBody>
          <a:bodyPr/>
          <a:lstStyle/>
          <a:p>
            <a:r>
              <a:rPr lang="en-US"/>
              <a:t>Obvious indicators</a:t>
            </a:r>
          </a:p>
          <a:p>
            <a:pPr lvl="1"/>
            <a:r>
              <a:rPr lang="en-US"/>
              <a:t>Physically helpless?</a:t>
            </a:r>
          </a:p>
          <a:p>
            <a:pPr lvl="2"/>
            <a:r>
              <a:rPr lang="en-US"/>
              <a:t>Difficulty with motor skills, like walking</a:t>
            </a:r>
          </a:p>
          <a:p>
            <a:pPr lvl="1"/>
            <a:r>
              <a:rPr lang="en-US"/>
              <a:t>Unable to communicate?</a:t>
            </a:r>
          </a:p>
          <a:p>
            <a:pPr lvl="2"/>
            <a:r>
              <a:rPr lang="en-US"/>
              <a:t>Cannot communicate consent to sexual activity</a:t>
            </a:r>
          </a:p>
          <a:p>
            <a:pPr lvl="2"/>
            <a:r>
              <a:rPr lang="en-US"/>
              <a:t>Cannot communicate unwillingness to engage in sexual activity</a:t>
            </a:r>
          </a:p>
          <a:p>
            <a:pPr lvl="2"/>
            <a:endParaRPr lang="en-US"/>
          </a:p>
          <a:p>
            <a:pPr marL="914400" lvl="2" indent="0">
              <a:buNone/>
            </a:pPr>
            <a:r>
              <a:rPr lang="en-US"/>
              <a:t>			--Keith </a:t>
            </a:r>
            <a:r>
              <a:rPr lang="en-US" err="1"/>
              <a:t>Rohman</a:t>
            </a:r>
            <a:r>
              <a:rPr lang="en-US"/>
              <a:t>, 2017</a:t>
            </a:r>
          </a:p>
        </p:txBody>
      </p:sp>
    </p:spTree>
    <p:extLst>
      <p:ext uri="{BB962C8B-B14F-4D97-AF65-F5344CB8AC3E}">
        <p14:creationId xmlns:p14="http://schemas.microsoft.com/office/powerpoint/2010/main" val="40093965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Incapacitation, continued</a:t>
            </a:r>
          </a:p>
        </p:txBody>
      </p:sp>
      <p:sp>
        <p:nvSpPr>
          <p:cNvPr id="3" name="Content Placeholder 2"/>
          <p:cNvSpPr>
            <a:spLocks noGrp="1"/>
          </p:cNvSpPr>
          <p:nvPr>
            <p:ph idx="1"/>
          </p:nvPr>
        </p:nvSpPr>
        <p:spPr/>
        <p:txBody>
          <a:bodyPr>
            <a:normAutofit/>
          </a:bodyPr>
          <a:lstStyle/>
          <a:p>
            <a:r>
              <a:rPr lang="en-US"/>
              <a:t>Other indicators:</a:t>
            </a:r>
          </a:p>
          <a:p>
            <a:pPr lvl="1"/>
            <a:r>
              <a:rPr lang="en-US"/>
              <a:t>Does the person know where they are or how they got there?</a:t>
            </a:r>
          </a:p>
          <a:p>
            <a:pPr lvl="1"/>
            <a:r>
              <a:rPr lang="en-US"/>
              <a:t>Did the person do things in public that were out of character?</a:t>
            </a:r>
          </a:p>
          <a:p>
            <a:pPr lvl="1"/>
            <a:r>
              <a:rPr lang="en-US"/>
              <a:t>Possible memory blackout</a:t>
            </a:r>
          </a:p>
          <a:p>
            <a:pPr lvl="1"/>
            <a:r>
              <a:rPr lang="en-US"/>
              <a:t>Cannot verbalize coherently</a:t>
            </a:r>
          </a:p>
          <a:p>
            <a:pPr lvl="1"/>
            <a:r>
              <a:rPr lang="en-US"/>
              <a:t>Bizarre or risky action</a:t>
            </a:r>
          </a:p>
          <a:p>
            <a:pPr marL="1828800" lvl="4" indent="0">
              <a:buNone/>
            </a:pPr>
            <a:r>
              <a:rPr lang="en-US"/>
              <a:t>		--Keith </a:t>
            </a:r>
            <a:r>
              <a:rPr lang="en-US" err="1"/>
              <a:t>Rohman</a:t>
            </a:r>
            <a:r>
              <a:rPr lang="en-US"/>
              <a:t>, 2017</a:t>
            </a:r>
          </a:p>
        </p:txBody>
      </p:sp>
    </p:spTree>
    <p:extLst>
      <p:ext uri="{BB962C8B-B14F-4D97-AF65-F5344CB8AC3E}">
        <p14:creationId xmlns:p14="http://schemas.microsoft.com/office/powerpoint/2010/main" val="264598184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a:t>
            </a:r>
            <a:r>
              <a:rPr lang="en-US" sz="2000" err="1"/>
              <a:t>Rohman</a:t>
            </a:r>
            <a:r>
              <a:rPr lang="en-US" sz="2000"/>
              <a:t>, 2017</a:t>
            </a:r>
          </a:p>
        </p:txBody>
      </p:sp>
    </p:spTree>
    <p:extLst>
      <p:ext uri="{BB962C8B-B14F-4D97-AF65-F5344CB8AC3E}">
        <p14:creationId xmlns:p14="http://schemas.microsoft.com/office/powerpoint/2010/main" val="71512815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vert="horz" lIns="91440" tIns="45720" rIns="91440" bIns="45720" rtlCol="0" anchor="t">
            <a:normAutofit/>
          </a:bodyPr>
          <a:lstStyle/>
          <a:p>
            <a:r>
              <a:rPr lang="en-US"/>
              <a:t>What is the evidence that the complainant was under the influence of alcohol and/or drugs?</a:t>
            </a:r>
          </a:p>
          <a:p>
            <a:r>
              <a:rPr lang="en-US"/>
              <a:t>Did the alcohol and/or drugs cause the complainant to be incapacitated?</a:t>
            </a:r>
            <a:endParaRPr lang="en-US">
              <a:cs typeface="Calibri"/>
            </a:endParaRPr>
          </a:p>
          <a:p>
            <a:r>
              <a:rPr lang="en-US"/>
              <a:t>What did the respondent know, or what should the respondent have known, about the complainant’s level of intoxication and/or incapacitation?</a:t>
            </a:r>
            <a:endParaRPr lang="en-US">
              <a:cs typeface="Calibri"/>
            </a:endParaRPr>
          </a:p>
          <a:p>
            <a:endParaRPr lang="en-US"/>
          </a:p>
        </p:txBody>
      </p:sp>
    </p:spTree>
    <p:extLst>
      <p:ext uri="{BB962C8B-B14F-4D97-AF65-F5344CB8AC3E}">
        <p14:creationId xmlns:p14="http://schemas.microsoft.com/office/powerpoint/2010/main" val="62342612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Scenario: Angela and Aaron</a:t>
            </a:r>
          </a:p>
        </p:txBody>
      </p:sp>
      <p:sp>
        <p:nvSpPr>
          <p:cNvPr id="3" name="Content Placeholder 2"/>
          <p:cNvSpPr>
            <a:spLocks noGrp="1"/>
          </p:cNvSpPr>
          <p:nvPr>
            <p:ph idx="1"/>
          </p:nvPr>
        </p:nvSpPr>
        <p:spPr/>
        <p:txBody>
          <a:bodyPr vert="horz" lIns="91440" tIns="45720" rIns="91440" bIns="45720" rtlCol="0" anchor="t">
            <a:normAutofit fontScale="85000" lnSpcReduction="20000"/>
          </a:bodyPr>
          <a:lstStyle/>
          <a:p>
            <a:pPr marL="0" indent="0">
              <a:buNone/>
            </a:pPr>
            <a:r>
              <a:rPr lang="en-US"/>
              <a:t>Angela and Aaron have been dating for two years at State Community College and have engaged in consensual sexual intercourse.  They both live on campus.  One night the two are kissing and caressing each other while still clothed,  Angela stops and says she doesn’t feel like having sex that night.  Aaron continues to touch her which Angela enjoys, but he says that she got him excited, which isn’t fair of her to lead him on like that.  Later that night they have a few alcoholic drinks and Angela falls asleep. She wakes up and finds Aaron on top of her having sexual intercourse.  She tries to push his shoulders, but he holds her hand down and continues. Afterwards, Angela tries to go back to sleep. </a:t>
            </a:r>
          </a:p>
          <a:p>
            <a:pPr marL="0" indent="0">
              <a:buNone/>
            </a:pPr>
            <a:endParaRPr lang="en-US"/>
          </a:p>
          <a:p>
            <a:pPr marL="0" indent="0">
              <a:buNone/>
            </a:pPr>
            <a:r>
              <a:rPr lang="en-US"/>
              <a:t>What evidence do you need to gather for the Investigative Report?</a:t>
            </a:r>
            <a:endParaRPr lang="en-US">
              <a:cs typeface="Calibri"/>
            </a:endParaRPr>
          </a:p>
        </p:txBody>
      </p:sp>
    </p:spTree>
    <p:extLst>
      <p:ext uri="{BB962C8B-B14F-4D97-AF65-F5344CB8AC3E}">
        <p14:creationId xmlns:p14="http://schemas.microsoft.com/office/powerpoint/2010/main" val="127914890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1123C2-B432-B974-AD61-1126EDD1C29E}"/>
              </a:ext>
            </a:extLst>
          </p:cNvPr>
          <p:cNvSpPr>
            <a:spLocks noGrp="1"/>
          </p:cNvSpPr>
          <p:nvPr>
            <p:ph type="title" idx="4294967295"/>
          </p:nvPr>
        </p:nvSpPr>
        <p:spPr>
          <a:xfrm>
            <a:off x="609600" y="-1143000"/>
            <a:ext cx="10972800" cy="1143000"/>
          </a:xfrm>
        </p:spPr>
        <p:txBody>
          <a:bodyPr vert="horz" lIns="91440" tIns="45720" rIns="91440" bIns="45720" rtlCol="0" anchor="b">
            <a:normAutofit/>
          </a:bodyPr>
          <a:lstStyle/>
          <a:p>
            <a:r>
              <a:rPr lang="en-US"/>
              <a:t>Brief reminders about report writing</a:t>
            </a:r>
          </a:p>
        </p:txBody>
      </p:sp>
      <p:sp>
        <p:nvSpPr>
          <p:cNvPr id="2" name="Content Placeholder 1">
            <a:extLst>
              <a:ext uri="{FF2B5EF4-FFF2-40B4-BE49-F238E27FC236}">
                <a16:creationId xmlns:a16="http://schemas.microsoft.com/office/drawing/2014/main" id="{049B608F-84CA-F2B2-1488-B3531AB7EF04}"/>
              </a:ext>
            </a:extLst>
          </p:cNvPr>
          <p:cNvSpPr>
            <a:spLocks noGrp="1"/>
          </p:cNvSpPr>
          <p:nvPr>
            <p:ph idx="1"/>
          </p:nvPr>
        </p:nvSpPr>
        <p:spPr>
          <a:xfrm>
            <a:off x="1100138" y="1320801"/>
            <a:ext cx="9110662" cy="4622801"/>
          </a:xfrm>
        </p:spPr>
        <p:txBody>
          <a:bodyPr/>
          <a:lstStyle/>
          <a:p>
            <a:pPr marL="0" indent="0" algn="ctr">
              <a:buNone/>
            </a:pPr>
            <a:r>
              <a:rPr lang="en-US" b="1"/>
              <a:t>NOTE: 1B.1 and 1B.3 Report Conclusions</a:t>
            </a:r>
          </a:p>
          <a:p>
            <a:r>
              <a:rPr lang="en-US"/>
              <a:t>No policy violation findings</a:t>
            </a:r>
          </a:p>
          <a:p>
            <a:r>
              <a:rPr lang="en-US"/>
              <a:t>No references to laws or illegal behavior</a:t>
            </a:r>
          </a:p>
          <a:p>
            <a:r>
              <a:rPr lang="en-US"/>
              <a:t>No recommendations</a:t>
            </a:r>
          </a:p>
          <a:p>
            <a:r>
              <a:rPr lang="en-US"/>
              <a:t>No decisions for outcomes</a:t>
            </a:r>
          </a:p>
        </p:txBody>
      </p:sp>
    </p:spTree>
    <p:extLst>
      <p:ext uri="{BB962C8B-B14F-4D97-AF65-F5344CB8AC3E}">
        <p14:creationId xmlns:p14="http://schemas.microsoft.com/office/powerpoint/2010/main" val="403032032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D96A07-0AD7-4FAB-7905-161E8F041CE9}"/>
              </a:ext>
            </a:extLst>
          </p:cNvPr>
          <p:cNvSpPr>
            <a:spLocks noGrp="1"/>
          </p:cNvSpPr>
          <p:nvPr>
            <p:ph type="title" idx="4294967295"/>
          </p:nvPr>
        </p:nvSpPr>
        <p:spPr>
          <a:xfrm>
            <a:off x="609600" y="-1143000"/>
            <a:ext cx="10972800" cy="1143000"/>
          </a:xfrm>
        </p:spPr>
        <p:txBody>
          <a:bodyPr vert="horz" lIns="91440" tIns="45720" rIns="91440" bIns="45720" rtlCol="0" anchor="b">
            <a:normAutofit/>
          </a:bodyPr>
          <a:lstStyle/>
          <a:p>
            <a:r>
              <a:rPr lang="en-US"/>
              <a:t>Brief reminders about findings of fact</a:t>
            </a:r>
          </a:p>
        </p:txBody>
      </p:sp>
      <p:sp>
        <p:nvSpPr>
          <p:cNvPr id="2" name="Content Placeholder 1">
            <a:extLst>
              <a:ext uri="{FF2B5EF4-FFF2-40B4-BE49-F238E27FC236}">
                <a16:creationId xmlns:a16="http://schemas.microsoft.com/office/drawing/2014/main" id="{892D6FBA-4C59-AB6A-5C12-0FC8FF1B0D0A}"/>
              </a:ext>
            </a:extLst>
          </p:cNvPr>
          <p:cNvSpPr>
            <a:spLocks noGrp="1"/>
          </p:cNvSpPr>
          <p:nvPr>
            <p:ph idx="1"/>
          </p:nvPr>
        </p:nvSpPr>
        <p:spPr>
          <a:xfrm>
            <a:off x="571500" y="600076"/>
            <a:ext cx="10572750" cy="5600699"/>
          </a:xfrm>
        </p:spPr>
        <p:txBody>
          <a:bodyPr>
            <a:normAutofit/>
          </a:bodyPr>
          <a:lstStyle/>
          <a:p>
            <a:pPr marL="0" indent="0" algn="ctr">
              <a:buNone/>
            </a:pPr>
            <a:r>
              <a:rPr lang="en-US" b="1"/>
              <a:t>NOTE: Findings of fact are not findings of policy</a:t>
            </a:r>
          </a:p>
          <a:p>
            <a:r>
              <a:rPr lang="en-US" b="1"/>
              <a:t>Respondent admitted </a:t>
            </a:r>
            <a:r>
              <a:rPr lang="en-US"/>
              <a:t>to mixing three drinks for the Complainant, using the bottom indentation line of the solo cup as a marker for how much vodka was poured in; the Respondent then added ice and poured in orange juice. The </a:t>
            </a:r>
            <a:r>
              <a:rPr lang="en-US" b="1"/>
              <a:t>Respondent denied </a:t>
            </a:r>
            <a:r>
              <a:rPr lang="en-US"/>
              <a:t>the Complainant made any statements that the first drink was “too strong.” The </a:t>
            </a:r>
            <a:r>
              <a:rPr lang="en-US" b="1"/>
              <a:t>Respondent admitted </a:t>
            </a:r>
            <a:r>
              <a:rPr lang="en-US"/>
              <a:t>to being with the Complainant while the Complainant consumed the three drinks. </a:t>
            </a:r>
          </a:p>
          <a:p>
            <a:r>
              <a:rPr lang="en-US"/>
              <a:t>While the </a:t>
            </a:r>
            <a:r>
              <a:rPr lang="en-US" b="1"/>
              <a:t>Complainant </a:t>
            </a:r>
            <a:r>
              <a:rPr lang="en-US"/>
              <a:t>asserted</a:t>
            </a:r>
            <a:r>
              <a:rPr lang="en-US" b="1"/>
              <a:t> </a:t>
            </a:r>
            <a:r>
              <a:rPr lang="en-US"/>
              <a:t>that the Respondent…, the </a:t>
            </a:r>
            <a:r>
              <a:rPr lang="en-US" b="1"/>
              <a:t>Respondent</a:t>
            </a:r>
            <a:r>
              <a:rPr lang="en-US"/>
              <a:t> does not recall ever…. </a:t>
            </a:r>
            <a:r>
              <a:rPr lang="en-US" b="1"/>
              <a:t>Witness 2</a:t>
            </a:r>
            <a:r>
              <a:rPr lang="en-US"/>
              <a:t> stated they observed the Complainant and the Respondent…</a:t>
            </a:r>
          </a:p>
        </p:txBody>
      </p:sp>
    </p:spTree>
    <p:extLst>
      <p:ext uri="{BB962C8B-B14F-4D97-AF65-F5344CB8AC3E}">
        <p14:creationId xmlns:p14="http://schemas.microsoft.com/office/powerpoint/2010/main" val="2419980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609600"/>
            <a:ext cx="109728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graphicFrame>
        <p:nvGraphicFramePr>
          <p:cNvPr id="9" name="Content Placeholder 8">
            <a:extLst>
              <a:ext uri="{FF2B5EF4-FFF2-40B4-BE49-F238E27FC236}">
                <a16:creationId xmlns:a16="http://schemas.microsoft.com/office/drawing/2014/main" id="{A567FE3C-3139-4512-9AE9-83E606954835}"/>
              </a:ext>
            </a:extLst>
          </p:cNvPr>
          <p:cNvGraphicFramePr>
            <a:graphicFrameLocks noGrp="1"/>
          </p:cNvGraphicFramePr>
          <p:nvPr>
            <p:ph idx="1"/>
            <p:extLst>
              <p:ext uri="{D42A27DB-BD31-4B8C-83A1-F6EECF244321}">
                <p14:modId xmlns:p14="http://schemas.microsoft.com/office/powerpoint/2010/main" val="3942828780"/>
              </p:ext>
            </p:extLst>
          </p:nvPr>
        </p:nvGraphicFramePr>
        <p:xfrm>
          <a:off x="838200" y="1844040"/>
          <a:ext cx="10408920" cy="2705535"/>
        </p:xfrm>
        <a:graphic>
          <a:graphicData uri="http://schemas.openxmlformats.org/drawingml/2006/table">
            <a:tbl>
              <a:tblPr firstRow="1">
                <a:tableStyleId>{5C22544A-7EE6-4342-B048-85BDC9FD1C3A}</a:tableStyleId>
              </a:tblPr>
              <a:tblGrid>
                <a:gridCol w="3164137">
                  <a:extLst>
                    <a:ext uri="{9D8B030D-6E8A-4147-A177-3AD203B41FA5}">
                      <a16:colId xmlns:a16="http://schemas.microsoft.com/office/drawing/2014/main" val="4034574121"/>
                    </a:ext>
                  </a:extLst>
                </a:gridCol>
                <a:gridCol w="3818786">
                  <a:extLst>
                    <a:ext uri="{9D8B030D-6E8A-4147-A177-3AD203B41FA5}">
                      <a16:colId xmlns:a16="http://schemas.microsoft.com/office/drawing/2014/main" val="929131514"/>
                    </a:ext>
                  </a:extLst>
                </a:gridCol>
                <a:gridCol w="3425997">
                  <a:extLst>
                    <a:ext uri="{9D8B030D-6E8A-4147-A177-3AD203B41FA5}">
                      <a16:colId xmlns:a16="http://schemas.microsoft.com/office/drawing/2014/main" val="3868703923"/>
                    </a:ext>
                  </a:extLst>
                </a:gridCol>
              </a:tblGrid>
              <a:tr h="2705535">
                <a:tc>
                  <a:txBody>
                    <a:bodyPr/>
                    <a:lstStyle/>
                    <a:p>
                      <a:pPr algn="ctr" fontAlgn="ctr"/>
                      <a:r>
                        <a:rPr lang="en-US" sz="1800" b="1" u="none" strike="noStrike" dirty="0">
                          <a:solidFill>
                            <a:schemeClr val="tx1"/>
                          </a:solidFill>
                          <a:effectLst/>
                        </a:rPr>
                        <a:t>Desiree’ Clark, M.S.</a:t>
                      </a:r>
                      <a:br>
                        <a:rPr lang="en-US" sz="1800" b="1" u="none" strike="noStrike" dirty="0">
                          <a:solidFill>
                            <a:schemeClr val="tx1"/>
                          </a:solidFill>
                          <a:effectLst/>
                        </a:rPr>
                      </a:br>
                      <a:r>
                        <a:rPr lang="en-US" sz="1800" b="1" u="none" strike="noStrike" dirty="0">
                          <a:solidFill>
                            <a:schemeClr val="tx1"/>
                          </a:solidFill>
                          <a:effectLst/>
                        </a:rPr>
                        <a:t>Civil Rights, Title IX, Affirmative Action &amp; Compliance Officer</a:t>
                      </a:r>
                      <a:br>
                        <a:rPr lang="en-US" sz="1800" b="1" u="none" strike="noStrike" dirty="0">
                          <a:solidFill>
                            <a:schemeClr val="tx1"/>
                          </a:solidFill>
                          <a:effectLst/>
                        </a:rPr>
                      </a:br>
                      <a:r>
                        <a:rPr lang="en-US" sz="1800" b="1" u="none" strike="noStrike" dirty="0">
                          <a:solidFill>
                            <a:schemeClr val="tx1"/>
                          </a:solidFill>
                          <a:effectLst/>
                        </a:rPr>
                        <a:t>Minnesota State</a:t>
                      </a:r>
                      <a:br>
                        <a:rPr lang="en-US" sz="1800" b="1" u="none" strike="noStrike" dirty="0">
                          <a:solidFill>
                            <a:schemeClr val="tx1"/>
                          </a:solidFill>
                          <a:effectLst/>
                        </a:rPr>
                      </a:br>
                      <a:r>
                        <a:rPr lang="en-US" sz="1800" b="1" u="none" strike="noStrike" dirty="0">
                          <a:solidFill>
                            <a:schemeClr val="tx1"/>
                          </a:solidFill>
                          <a:effectLst/>
                          <a:hlinkClick r:id="rId3">
                            <a:extLst>
                              <a:ext uri="{A12FA001-AC4F-418D-AE19-62706E023703}">
                                <ahyp:hlinkClr xmlns:ahyp="http://schemas.microsoft.com/office/drawing/2018/hyperlinkcolor" val="tx"/>
                              </a:ext>
                            </a:extLst>
                          </a:hlinkClick>
                        </a:rPr>
                        <a:t>desiree.clark@minnstate.edu</a:t>
                      </a:r>
                      <a:r>
                        <a:rPr lang="en-US" sz="1800" b="1" u="none" strike="noStrike" dirty="0">
                          <a:solidFill>
                            <a:schemeClr val="tx1"/>
                          </a:solidFill>
                          <a:effectLst/>
                        </a:rPr>
                        <a:t> </a:t>
                      </a: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800" b="1" u="none" strike="noStrike" dirty="0">
                          <a:solidFill>
                            <a:schemeClr val="tx1"/>
                          </a:solidFill>
                          <a:effectLst/>
                        </a:rPr>
                        <a:t>Linda Alvarez</a:t>
                      </a:r>
                      <a:br>
                        <a:rPr lang="en-US" sz="1800" b="1" u="none" strike="noStrike" dirty="0">
                          <a:solidFill>
                            <a:schemeClr val="tx1"/>
                          </a:solidFill>
                          <a:effectLst/>
                        </a:rPr>
                      </a:br>
                      <a:r>
                        <a:rPr lang="en-US" sz="1800" b="1" u="none" strike="noStrike" dirty="0">
                          <a:solidFill>
                            <a:schemeClr val="tx1"/>
                          </a:solidFill>
                          <a:effectLst/>
                        </a:rPr>
                        <a:t>Director, Equal Opportunity &amp; Title IX</a:t>
                      </a:r>
                      <a:br>
                        <a:rPr lang="en-US" sz="1800" b="1" u="none" strike="noStrike" dirty="0">
                          <a:solidFill>
                            <a:schemeClr val="tx1"/>
                          </a:solidFill>
                          <a:effectLst/>
                        </a:rPr>
                      </a:br>
                      <a:r>
                        <a:rPr lang="en-US" sz="1800" b="1" u="none" strike="noStrike" dirty="0">
                          <a:solidFill>
                            <a:schemeClr val="tx1"/>
                          </a:solidFill>
                          <a:effectLst/>
                        </a:rPr>
                        <a:t>Minnesota State University, Mankato</a:t>
                      </a:r>
                      <a:br>
                        <a:rPr lang="en-US" sz="1800" b="1" u="none" strike="noStrike" dirty="0">
                          <a:solidFill>
                            <a:schemeClr val="tx1"/>
                          </a:solidFill>
                          <a:effectLst/>
                        </a:rPr>
                      </a:br>
                      <a:r>
                        <a:rPr lang="en-US" sz="1800" b="1" u="none" strike="noStrike" dirty="0">
                          <a:solidFill>
                            <a:schemeClr val="tx1"/>
                          </a:solidFill>
                          <a:effectLst/>
                        </a:rPr>
                        <a:t>507-389-2986</a:t>
                      </a:r>
                      <a:br>
                        <a:rPr lang="en-US" sz="1800" b="1" u="none" strike="noStrike" dirty="0">
                          <a:solidFill>
                            <a:schemeClr val="tx1"/>
                          </a:solidFill>
                          <a:effectLst/>
                        </a:rPr>
                      </a:br>
                      <a:r>
                        <a:rPr lang="en-US" sz="1800" b="1" u="none" strike="noStrike" dirty="0">
                          <a:solidFill>
                            <a:schemeClr val="tx1"/>
                          </a:solidFill>
                          <a:effectLst/>
                          <a:hlinkClick r:id="rId4">
                            <a:extLst>
                              <a:ext uri="{A12FA001-AC4F-418D-AE19-62706E023703}">
                                <ahyp:hlinkClr xmlns:ahyp="http://schemas.microsoft.com/office/drawing/2018/hyperlinkcolor" val="tx"/>
                              </a:ext>
                            </a:extLst>
                          </a:hlinkClick>
                        </a:rPr>
                        <a:t>linda.alvarez@mnsu.edu</a:t>
                      </a:r>
                      <a:r>
                        <a:rPr lang="en-US" sz="1800" b="1" u="none" strike="noStrike" dirty="0">
                          <a:solidFill>
                            <a:schemeClr val="tx1"/>
                          </a:solidFill>
                          <a:effectLst/>
                        </a:rPr>
                        <a:t>   </a:t>
                      </a:r>
                      <a:br>
                        <a:rPr lang="en-US" sz="1800" b="1" u="none" strike="noStrike" dirty="0">
                          <a:solidFill>
                            <a:schemeClr val="tx1"/>
                          </a:solidFill>
                          <a:effectLst/>
                        </a:rPr>
                      </a:b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800" b="1" u="none" strike="noStrike" dirty="0">
                          <a:solidFill>
                            <a:schemeClr val="tx1"/>
                          </a:solidFill>
                          <a:effectLst/>
                        </a:rPr>
                        <a:t>Ashley Atteberry, </a:t>
                      </a:r>
                      <a:r>
                        <a:rPr lang="en-US" sz="1800" b="1" u="none" strike="noStrike" dirty="0" err="1">
                          <a:solidFill>
                            <a:schemeClr val="tx1"/>
                          </a:solidFill>
                          <a:effectLst/>
                        </a:rPr>
                        <a:t>Ph.D</a:t>
                      </a:r>
                      <a:br>
                        <a:rPr lang="en-US" sz="1800" b="1" u="none" strike="noStrike" dirty="0">
                          <a:solidFill>
                            <a:schemeClr val="tx1"/>
                          </a:solidFill>
                          <a:effectLst/>
                        </a:rPr>
                      </a:br>
                      <a:r>
                        <a:rPr lang="en-US" sz="1800" b="1" u="none" strike="noStrike" dirty="0">
                          <a:solidFill>
                            <a:schemeClr val="tx1"/>
                          </a:solidFill>
                          <a:effectLst/>
                        </a:rPr>
                        <a:t>Associate Compliance Officer</a:t>
                      </a:r>
                      <a:br>
                        <a:rPr lang="en-US" sz="1800" b="1" u="none" strike="noStrike" dirty="0">
                          <a:solidFill>
                            <a:schemeClr val="tx1"/>
                          </a:solidFill>
                          <a:effectLst/>
                        </a:rPr>
                      </a:br>
                      <a:r>
                        <a:rPr lang="en-US" sz="1800" b="1" u="none" strike="noStrike" dirty="0">
                          <a:solidFill>
                            <a:schemeClr val="tx1"/>
                          </a:solidFill>
                          <a:effectLst/>
                        </a:rPr>
                        <a:t>Minnesota State</a:t>
                      </a:r>
                      <a:br>
                        <a:rPr lang="en-US" sz="1800" b="1" u="none" strike="noStrike" dirty="0">
                          <a:solidFill>
                            <a:schemeClr val="tx1"/>
                          </a:solidFill>
                          <a:effectLst/>
                        </a:rPr>
                      </a:br>
                      <a:r>
                        <a:rPr lang="en-US" sz="1800" b="1" u="none" strike="noStrike" dirty="0">
                          <a:solidFill>
                            <a:schemeClr val="tx1"/>
                          </a:solidFill>
                          <a:effectLst/>
                          <a:hlinkClick r:id="rId5">
                            <a:extLst>
                              <a:ext uri="{A12FA001-AC4F-418D-AE19-62706E023703}">
                                <ahyp:hlinkClr xmlns:ahyp="http://schemas.microsoft.com/office/drawing/2018/hyperlinkcolor" val="tx"/>
                              </a:ext>
                            </a:extLst>
                          </a:hlinkClick>
                        </a:rPr>
                        <a:t>ashley.atteberry@minnstate.edu</a:t>
                      </a:r>
                      <a:r>
                        <a:rPr lang="en-US" sz="1800" b="1" u="none" strike="noStrike" dirty="0">
                          <a:solidFill>
                            <a:schemeClr val="tx1"/>
                          </a:solidFill>
                          <a:effectLst/>
                        </a:rPr>
                        <a:t> </a:t>
                      </a: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9236217"/>
                  </a:ext>
                </a:extLst>
              </a:tr>
            </a:tbl>
          </a:graphicData>
        </a:graphic>
      </p:graphicFrame>
      <p:sp>
        <p:nvSpPr>
          <p:cNvPr id="4" name="TextBox 3">
            <a:extLst>
              <a:ext uri="{FF2B5EF4-FFF2-40B4-BE49-F238E27FC236}">
                <a16:creationId xmlns:a16="http://schemas.microsoft.com/office/drawing/2014/main" id="{AFABEC97-B57E-29A7-52D1-2FB06C0FFDDB}"/>
              </a:ext>
            </a:extLst>
          </p:cNvPr>
          <p:cNvSpPr txBox="1"/>
          <p:nvPr/>
        </p:nvSpPr>
        <p:spPr>
          <a:xfrm>
            <a:off x="3046971" y="5098215"/>
            <a:ext cx="6098058" cy="646331"/>
          </a:xfrm>
          <a:prstGeom prst="rect">
            <a:avLst/>
          </a:prstGeom>
          <a:noFill/>
        </p:spPr>
        <p:txBody>
          <a:bodyPr wrap="square">
            <a:spAutoFit/>
          </a:bodyPr>
          <a:lstStyle/>
          <a:p>
            <a:pPr algn="ctr" fontAlgn="b"/>
            <a:r>
              <a:rPr lang="en-US" sz="1800" u="none" strike="noStrike" dirty="0">
                <a:effectLst/>
              </a:rPr>
              <a:t>Office of Equity and Inclusion (OEI)</a:t>
            </a:r>
            <a:br>
              <a:rPr lang="en-US" sz="1800" u="none" strike="noStrike" dirty="0">
                <a:effectLst/>
              </a:rPr>
            </a:br>
            <a:r>
              <a:rPr lang="en-US" sz="1800" u="none" strike="noStrike" dirty="0">
                <a:effectLst/>
                <a:hlinkClick r:id="rId6"/>
              </a:rPr>
              <a:t>http://www.minnstate.edu/system/equity/</a:t>
            </a:r>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39131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p>
          <a:p>
            <a:pPr lvl="1">
              <a:buFont typeface="Wingdings" panose="05000000000000000000" pitchFamily="2" charset="2"/>
              <a:buChar char="§"/>
            </a:pPr>
            <a:r>
              <a:rPr lang="en-US">
                <a:solidFill>
                  <a:srgbClr val="002060"/>
                </a:solidFill>
              </a:rPr>
              <a:t>Confidential Resources (not required to internally report).</a:t>
            </a:r>
          </a:p>
          <a:p>
            <a:pPr lvl="1">
              <a:buFont typeface="Wingdings" panose="05000000000000000000" pitchFamily="2" charset="2"/>
              <a:buChar char="§"/>
            </a:pPr>
            <a:r>
              <a:rPr lang="en-US">
                <a:solidFill>
                  <a:srgbClr val="002060"/>
                </a:solidFill>
              </a:rPr>
              <a:t>Encouraged Reporters.  </a:t>
            </a:r>
          </a:p>
          <a:p>
            <a:r>
              <a:rPr lang="en-US">
                <a:solidFill>
                  <a:srgbClr val="002060"/>
                </a:solidFill>
              </a:rPr>
              <a:t>Clarifies that reporting is to Title IX Coordinator.</a:t>
            </a:r>
          </a:p>
          <a:p>
            <a:r>
              <a:rPr lang="en-US">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a:xfrm>
            <a:off x="609600" y="1600201"/>
            <a:ext cx="10972800" cy="4326037"/>
          </a:xfrm>
        </p:spPr>
        <p:txBody>
          <a:bodyPr vert="horz" lIns="91440" tIns="45720" rIns="91440" bIns="45720" rtlCol="0" anchor="t">
            <a:normAutofit lnSpcReduction="10000"/>
          </a:bodyPr>
          <a:lstStyle/>
          <a:p>
            <a:r>
              <a:rPr lang="en-US" sz="2600">
                <a:solidFill>
                  <a:srgbClr val="002060"/>
                </a:solidFill>
              </a:rPr>
              <a:t>Review System Procedure 1B.3.1 </a:t>
            </a:r>
          </a:p>
          <a:p>
            <a:r>
              <a:rPr lang="en-US" sz="2600">
                <a:solidFill>
                  <a:srgbClr val="002060"/>
                </a:solidFill>
              </a:rPr>
              <a:t>Laws and Policies</a:t>
            </a:r>
            <a:endParaRPr lang="en-US" sz="2600">
              <a:solidFill>
                <a:srgbClr val="002060"/>
              </a:solidFill>
              <a:cs typeface="Calibri"/>
            </a:endParaRPr>
          </a:p>
          <a:p>
            <a:r>
              <a:rPr lang="en-US" sz="2600">
                <a:solidFill>
                  <a:srgbClr val="002060"/>
                </a:solidFill>
              </a:rPr>
              <a:t>Forms of Discrimination</a:t>
            </a:r>
            <a:endParaRPr lang="en-US" sz="2600">
              <a:solidFill>
                <a:srgbClr val="002060"/>
              </a:solidFill>
              <a:cs typeface="Calibri"/>
            </a:endParaRPr>
          </a:p>
          <a:p>
            <a:r>
              <a:rPr lang="en-US" sz="2600">
                <a:solidFill>
                  <a:srgbClr val="002060"/>
                </a:solidFill>
              </a:rPr>
              <a:t>Sexual Violence Background</a:t>
            </a:r>
            <a:endParaRPr lang="en-US" sz="2600">
              <a:solidFill>
                <a:srgbClr val="002060"/>
              </a:solidFill>
              <a:cs typeface="Calibri"/>
            </a:endParaRPr>
          </a:p>
          <a:p>
            <a:r>
              <a:rPr lang="en-US" sz="2600">
                <a:solidFill>
                  <a:srgbClr val="002060"/>
                </a:solidFill>
              </a:rPr>
              <a:t>Pre-Investigation Planning</a:t>
            </a:r>
            <a:endParaRPr lang="en-US" sz="2600">
              <a:solidFill>
                <a:srgbClr val="002060"/>
              </a:solidFill>
              <a:cs typeface="Calibri"/>
            </a:endParaRPr>
          </a:p>
          <a:p>
            <a:r>
              <a:rPr lang="en-US" sz="2600">
                <a:solidFill>
                  <a:srgbClr val="002060"/>
                </a:solidFill>
              </a:rPr>
              <a:t>Conducting Interviews and Trauma Informed Care</a:t>
            </a:r>
            <a:endParaRPr lang="en-US" sz="2600">
              <a:solidFill>
                <a:srgbClr val="002060"/>
              </a:solidFill>
              <a:cs typeface="Calibri"/>
            </a:endParaRPr>
          </a:p>
          <a:p>
            <a:r>
              <a:rPr lang="en-US" sz="2600">
                <a:solidFill>
                  <a:srgbClr val="002060"/>
                </a:solidFill>
              </a:rPr>
              <a:t>Affirmative Consent, Intoxication verses Incapacitation and Informal Resolution</a:t>
            </a:r>
            <a:endParaRPr lang="en-US" sz="2600">
              <a:solidFill>
                <a:srgbClr val="002060"/>
              </a:solidFill>
              <a:cs typeface="Calibri"/>
            </a:endParaRPr>
          </a:p>
          <a:p>
            <a:r>
              <a:rPr lang="en-US" sz="2600">
                <a:solidFill>
                  <a:srgbClr val="002060"/>
                </a:solidFill>
              </a:rPr>
              <a:t>Resources</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850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Not use questions or evidence that involve a legally recognized privilege.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2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a:xfrm>
            <a:off x="609599" y="2971800"/>
            <a:ext cx="9615056" cy="1916084"/>
          </a:xfrm>
        </p:spPr>
        <p:txBody>
          <a:bodyPr>
            <a:normAutofit/>
          </a:bodyPr>
          <a:lstStyle/>
          <a:p>
            <a:pPr algn="ctr"/>
            <a:r>
              <a:rPr lang="en-US"/>
              <a:t>Federal and State </a:t>
            </a:r>
            <a:br>
              <a:rPr lang="en-US"/>
            </a:br>
            <a:r>
              <a:rPr lang="en-US"/>
              <a:t>Laws and policies</a:t>
            </a:r>
          </a:p>
        </p:txBody>
      </p:sp>
    </p:spTree>
    <p:extLst>
      <p:ext uri="{BB962C8B-B14F-4D97-AF65-F5344CB8AC3E}">
        <p14:creationId xmlns:p14="http://schemas.microsoft.com/office/powerpoint/2010/main" val="3732914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7F6AD-F06B-7002-C290-D33FD320D9AB}"/>
              </a:ext>
            </a:extLst>
          </p:cNvPr>
          <p:cNvSpPr>
            <a:spLocks noGrp="1"/>
          </p:cNvSpPr>
          <p:nvPr>
            <p:ph type="title"/>
          </p:nvPr>
        </p:nvSpPr>
        <p:spPr/>
        <p:txBody>
          <a:bodyPr/>
          <a:lstStyle/>
          <a:p>
            <a:r>
              <a:rPr lang="en-US"/>
              <a:t>Jeanne Clery Act</a:t>
            </a:r>
          </a:p>
        </p:txBody>
      </p:sp>
      <p:sp>
        <p:nvSpPr>
          <p:cNvPr id="3" name="Content Placeholder 2">
            <a:extLst>
              <a:ext uri="{FF2B5EF4-FFF2-40B4-BE49-F238E27FC236}">
                <a16:creationId xmlns:a16="http://schemas.microsoft.com/office/drawing/2014/main" id="{7C4D9B88-9992-6F7B-976E-4A1F6F829EB0}"/>
              </a:ext>
            </a:extLst>
          </p:cNvPr>
          <p:cNvSpPr>
            <a:spLocks noGrp="1"/>
          </p:cNvSpPr>
          <p:nvPr>
            <p:ph idx="1"/>
          </p:nvPr>
        </p:nvSpPr>
        <p:spPr/>
        <p:txBody>
          <a:bodyPr/>
          <a:lstStyle/>
          <a:p>
            <a:pPr marL="0" indent="0">
              <a:buNone/>
            </a:pPr>
            <a:r>
              <a:rPr lang="en-US" sz="3400" b="1">
                <a:solidFill>
                  <a:srgbClr val="009F4D"/>
                </a:solidFill>
              </a:rPr>
              <a:t>Adopted by Congress, 1990</a:t>
            </a:r>
          </a:p>
          <a:p>
            <a:pPr marL="457200" indent="-457200"/>
            <a:r>
              <a:rPr lang="en-US"/>
              <a:t>Requires disclosure of crime data for incidents that occur on or near campus</a:t>
            </a:r>
          </a:p>
          <a:p>
            <a:pPr marL="457200" indent="-457200"/>
            <a:r>
              <a:rPr lang="en-US"/>
              <a:t>Daily crime log, which must be available to the public</a:t>
            </a:r>
          </a:p>
          <a:p>
            <a:pPr marL="457200" indent="-457200"/>
            <a:r>
              <a:rPr lang="en-US"/>
              <a:t>Timely warnings, emergency responses</a:t>
            </a:r>
          </a:p>
          <a:p>
            <a:pPr marL="457200" indent="-457200"/>
            <a:r>
              <a:rPr lang="en-US"/>
              <a:t>Annual stats, including last three years</a:t>
            </a:r>
          </a:p>
        </p:txBody>
      </p:sp>
    </p:spTree>
    <p:extLst>
      <p:ext uri="{BB962C8B-B14F-4D97-AF65-F5344CB8AC3E}">
        <p14:creationId xmlns:p14="http://schemas.microsoft.com/office/powerpoint/2010/main" val="517681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fontScale="92500" lnSpcReduction="2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lnSpcReduction="10000"/>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850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942B-B548-43B0-B838-4F0E5BA23DFD}"/>
              </a:ext>
            </a:extLst>
          </p:cNvPr>
          <p:cNvSpPr>
            <a:spLocks noGrp="1"/>
          </p:cNvSpPr>
          <p:nvPr>
            <p:ph type="title"/>
          </p:nvPr>
        </p:nvSpPr>
        <p:spPr/>
        <p:txBody>
          <a:bodyPr/>
          <a:lstStyle/>
          <a:p>
            <a:r>
              <a:rPr lang="en-US"/>
              <a:t>VAWA, 2022</a:t>
            </a:r>
          </a:p>
        </p:txBody>
      </p:sp>
      <p:sp>
        <p:nvSpPr>
          <p:cNvPr id="3" name="Content Placeholder 2">
            <a:extLst>
              <a:ext uri="{FF2B5EF4-FFF2-40B4-BE49-F238E27FC236}">
                <a16:creationId xmlns:a16="http://schemas.microsoft.com/office/drawing/2014/main" id="{07368E01-F57F-47D6-81BC-9A215AF80488}"/>
              </a:ext>
            </a:extLst>
          </p:cNvPr>
          <p:cNvSpPr>
            <a:spLocks noGrp="1"/>
          </p:cNvSpPr>
          <p:nvPr>
            <p:ph idx="1"/>
          </p:nvPr>
        </p:nvSpPr>
        <p:spPr>
          <a:xfrm>
            <a:off x="785611" y="1825625"/>
            <a:ext cx="10380372" cy="4498975"/>
          </a:xfrm>
        </p:spPr>
        <p:txBody>
          <a:bodyPr>
            <a:normAutofit fontScale="92500" lnSpcReduction="10000"/>
          </a:bodyPr>
          <a:lstStyle/>
          <a:p>
            <a:pPr marL="0" indent="0">
              <a:buNone/>
            </a:pPr>
            <a:r>
              <a:rPr lang="en-US" b="1">
                <a:solidFill>
                  <a:srgbClr val="009F4D"/>
                </a:solidFill>
              </a:rPr>
              <a:t>Reauthorized and effective Oct. 2022</a:t>
            </a:r>
          </a:p>
          <a:p>
            <a:pPr marL="457200" indent="-457200"/>
            <a:r>
              <a:rPr lang="en-US"/>
              <a:t>Revised and expanded definitions, including domestic violence</a:t>
            </a:r>
          </a:p>
          <a:p>
            <a:pPr marL="457200" indent="-457200"/>
            <a:r>
              <a:rPr lang="en-US"/>
              <a:t>Funding for increased services and support for survivors from underserved and marginalized communities, including LGBTQIA+ survivors</a:t>
            </a:r>
          </a:p>
          <a:p>
            <a:pPr marL="457200" indent="-457200"/>
            <a:r>
              <a:rPr lang="en-US"/>
              <a:t>Funding for pilot program: Sexual violence restorative practices</a:t>
            </a:r>
          </a:p>
          <a:p>
            <a:pPr marL="457200" indent="-457200"/>
            <a:r>
              <a:rPr lang="en-US"/>
              <a:t>Task Force on Sexual Violence in Education</a:t>
            </a:r>
          </a:p>
          <a:p>
            <a:pPr marL="457200" indent="-457200"/>
            <a:r>
              <a:rPr lang="en-US"/>
              <a:t>Mandated interpersonal violence campus climate survey</a:t>
            </a:r>
          </a:p>
          <a:p>
            <a:pPr marL="457200" indent="-457200"/>
            <a:r>
              <a:rPr lang="en-US"/>
              <a:t>Examination of student loan issues</a:t>
            </a:r>
          </a:p>
        </p:txBody>
      </p:sp>
    </p:spTree>
    <p:extLst>
      <p:ext uri="{BB962C8B-B14F-4D97-AF65-F5344CB8AC3E}">
        <p14:creationId xmlns:p14="http://schemas.microsoft.com/office/powerpoint/2010/main" val="29175651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a:t>
            </a:r>
          </a:p>
        </p:txBody>
      </p:sp>
      <p:sp>
        <p:nvSpPr>
          <p:cNvPr id="2" name="Content Placeholder 1"/>
          <p:cNvSpPr>
            <a:spLocks noGrp="1"/>
          </p:cNvSpPr>
          <p:nvPr>
            <p:ph idx="1"/>
          </p:nvPr>
        </p:nvSpPr>
        <p:spPr/>
        <p:txBody>
          <a:bodyPr>
            <a:normAutofit/>
          </a:bodyPr>
          <a:lstStyle/>
          <a:p>
            <a:pPr marL="457200" indent="-457200"/>
            <a:r>
              <a:rPr lang="en-US"/>
              <a:t>Board Policy 1B.1 Equal Opportunity and Nondiscrimination in Employment and Education</a:t>
            </a:r>
          </a:p>
          <a:p>
            <a:pPr marL="457200" indent="-457200"/>
            <a:r>
              <a:rPr lang="en-US"/>
              <a:t>Board Policy 1B.3 Sexual Violence </a:t>
            </a:r>
          </a:p>
          <a:p>
            <a:pPr marL="457200" indent="-457200"/>
            <a:r>
              <a:rPr lang="en-US"/>
              <a:t>System Procedure 1B.1.1 Investigation and Resolution</a:t>
            </a:r>
          </a:p>
          <a:p>
            <a:pPr marL="457200" indent="-457200"/>
            <a:r>
              <a:rPr lang="en-US"/>
              <a:t>System Procedure 1B.3.1 Response to Sexual Violence and Title IX Harassment</a:t>
            </a:r>
          </a:p>
        </p:txBody>
      </p:sp>
    </p:spTree>
    <p:extLst>
      <p:ext uri="{BB962C8B-B14F-4D97-AF65-F5344CB8AC3E}">
        <p14:creationId xmlns:p14="http://schemas.microsoft.com/office/powerpoint/2010/main" val="3061977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 Board Policy 1B.1</a:t>
            </a:r>
          </a:p>
        </p:txBody>
      </p:sp>
      <p:sp>
        <p:nvSpPr>
          <p:cNvPr id="3" name="Content Placeholder 2"/>
          <p:cNvSpPr>
            <a:spLocks noGrp="1"/>
          </p:cNvSpPr>
          <p:nvPr>
            <p:ph idx="1"/>
          </p:nvPr>
        </p:nvSpPr>
        <p:spPr/>
        <p:txBody>
          <a:bodyPr>
            <a:normAutofit lnSpcReduction="10000"/>
          </a:bodyPr>
          <a:lstStyle/>
          <a:p>
            <a:pPr marL="0" indent="0">
              <a:buNone/>
            </a:pPr>
            <a:r>
              <a:rPr lang="en-US"/>
              <a:t>The </a:t>
            </a:r>
            <a:r>
              <a:rPr lang="en-US" u="sng"/>
              <a:t>Equal Opportunity &amp; Nondiscrimination in Employment &amp; Education Policy</a:t>
            </a:r>
            <a:r>
              <a:rPr lang="en-US" b="1" u="sng"/>
              <a:t>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C21639-875C-2B22-02AB-B01E3382E4E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per 1B.1</a:t>
            </a:r>
          </a:p>
        </p:txBody>
      </p:sp>
      <p:sp>
        <p:nvSpPr>
          <p:cNvPr id="2" name="Content Placeholder 1">
            <a:extLst>
              <a:ext uri="{FF2B5EF4-FFF2-40B4-BE49-F238E27FC236}">
                <a16:creationId xmlns:a16="http://schemas.microsoft.com/office/drawing/2014/main" id="{21A89A23-21AF-99DD-4562-5B2940C9DBDB}"/>
              </a:ext>
            </a:extLst>
          </p:cNvPr>
          <p:cNvSpPr>
            <a:spLocks noGrp="1"/>
          </p:cNvSpPr>
          <p:nvPr>
            <p:ph idx="1"/>
          </p:nvPr>
        </p:nvSpPr>
        <p:spPr/>
        <p:txBody>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8358386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a:t>
            </a:r>
          </a:p>
        </p:txBody>
      </p:sp>
      <p:sp>
        <p:nvSpPr>
          <p:cNvPr id="2" name="Content Placeholder 1"/>
          <p:cNvSpPr>
            <a:spLocks noGrp="1"/>
          </p:cNvSpPr>
          <p:nvPr>
            <p:ph idx="1"/>
          </p:nvPr>
        </p:nvSpPr>
        <p:spPr/>
        <p:txBody>
          <a:bodyPr/>
          <a:lstStyle/>
          <a:p>
            <a:pPr marL="0" indent="0">
              <a:buNone/>
            </a:pPr>
            <a:r>
              <a:rPr lang="en-US" b="1"/>
              <a:t>TO CONSTITUTE SEXUAL HARASSMENT, THE CONDUCT:</a:t>
            </a:r>
            <a:endParaRPr lang="en-US"/>
          </a:p>
          <a:p>
            <a:r>
              <a:rPr lang="en-US"/>
              <a:t>DOES NOT have to include an intent to harm</a:t>
            </a:r>
          </a:p>
          <a:p>
            <a:r>
              <a:rPr lang="en-US"/>
              <a:t>DOES NOT need to involve repeated incidents</a:t>
            </a:r>
          </a:p>
          <a:p>
            <a:r>
              <a:rPr lang="en-US"/>
              <a:t>DOES NOT need to be directed at a specific target</a:t>
            </a:r>
          </a:p>
          <a:p>
            <a:r>
              <a:rPr lang="en-US"/>
              <a:t>DOES NOT have to be by a member of the opposite sex </a:t>
            </a:r>
          </a:p>
          <a:p>
            <a:endParaRPr lang="en-US"/>
          </a:p>
        </p:txBody>
      </p:sp>
    </p:spTree>
    <p:extLst>
      <p:ext uri="{BB962C8B-B14F-4D97-AF65-F5344CB8AC3E}">
        <p14:creationId xmlns:p14="http://schemas.microsoft.com/office/powerpoint/2010/main" val="273401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 Board Policy 1B.3</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a:ea typeface="+mn-lt"/>
                <a:cs typeface="+mn-lt"/>
              </a:rPr>
              <a:t>The </a:t>
            </a:r>
            <a:r>
              <a:rPr lang="en-US" u="sng">
                <a:ea typeface="+mn-lt"/>
                <a:cs typeface="+mn-lt"/>
              </a:rPr>
              <a:t>Sexual Violence Policy </a:t>
            </a:r>
            <a:r>
              <a:rPr lang="en-US">
                <a:ea typeface="+mn-lt"/>
                <a:cs typeface="+mn-lt"/>
              </a:rPr>
              <a:t>addresses:</a:t>
            </a:r>
          </a:p>
          <a:p>
            <a:pPr>
              <a:buFont typeface="Arial"/>
              <a:buChar char="•"/>
            </a:pPr>
            <a:r>
              <a:rPr lang="en-US">
                <a:ea typeface="+mn-lt"/>
                <a:cs typeface="+mn-lt"/>
              </a:rPr>
              <a:t>Affirmative Consent</a:t>
            </a:r>
          </a:p>
          <a:p>
            <a:pPr>
              <a:buFont typeface="Arial"/>
              <a:buChar char="•"/>
            </a:pPr>
            <a:r>
              <a:rPr lang="en-US">
                <a:ea typeface="+mn-lt"/>
                <a:cs typeface="+mn-lt"/>
              </a:rPr>
              <a:t>Sexual Violence</a:t>
            </a:r>
          </a:p>
          <a:p>
            <a:pPr marL="1028700" lvl="1">
              <a:buFont typeface="Arial"/>
              <a:buChar char="–"/>
            </a:pPr>
            <a:r>
              <a:rPr lang="en-US">
                <a:ea typeface="+mn-lt"/>
                <a:cs typeface="+mn-lt"/>
              </a:rPr>
              <a:t>Dating, intimate partner, and relationship violence</a:t>
            </a:r>
          </a:p>
          <a:p>
            <a:pPr marL="1028700" lvl="1">
              <a:buFont typeface="Arial"/>
              <a:buChar char="–"/>
            </a:pPr>
            <a:r>
              <a:rPr lang="en-US">
                <a:ea typeface="+mn-lt"/>
                <a:cs typeface="+mn-lt"/>
              </a:rPr>
              <a:t>Non-forcible sex acts</a:t>
            </a:r>
          </a:p>
          <a:p>
            <a:pPr marL="1028700" lvl="1">
              <a:buFont typeface="Arial"/>
              <a:buChar char="–"/>
            </a:pPr>
            <a:r>
              <a:rPr lang="en-US">
                <a:ea typeface="+mn-lt"/>
                <a:cs typeface="+mn-lt"/>
              </a:rPr>
              <a:t>Sexual Assault</a:t>
            </a:r>
          </a:p>
          <a:p>
            <a:pPr marL="1028700" lvl="1">
              <a:buFont typeface="Arial"/>
              <a:buChar char="–"/>
            </a:pPr>
            <a:r>
              <a:rPr lang="en-US">
                <a:ea typeface="+mn-lt"/>
                <a:cs typeface="+mn-lt"/>
              </a:rPr>
              <a:t>Stalking </a:t>
            </a:r>
            <a:endParaRPr lang="en-US"/>
          </a:p>
        </p:txBody>
      </p:sp>
    </p:spTree>
    <p:extLst>
      <p:ext uri="{BB962C8B-B14F-4D97-AF65-F5344CB8AC3E}">
        <p14:creationId xmlns:p14="http://schemas.microsoft.com/office/powerpoint/2010/main" val="621500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Title IX Sexual Harassment</a:t>
            </a:r>
          </a:p>
        </p:txBody>
      </p:sp>
      <p:sp>
        <p:nvSpPr>
          <p:cNvPr id="2" name="Content Placeholder 1"/>
          <p:cNvSpPr>
            <a:spLocks noGrp="1"/>
          </p:cNvSpPr>
          <p:nvPr>
            <p:ph idx="1"/>
          </p:nvPr>
        </p:nvSpPr>
        <p:spPr>
          <a:xfrm>
            <a:off x="609600" y="1600201"/>
            <a:ext cx="10972800" cy="4543022"/>
          </a:xfrm>
        </p:spPr>
        <p:txBody>
          <a:bodyPr>
            <a:normAutofit/>
          </a:bodyPr>
          <a:lstStyle/>
          <a:p>
            <a:pPr marL="457200" indent="-457200">
              <a:buFont typeface="Arial" panose="020B0604020202020204" pitchFamily="34" charset="0"/>
              <a:buChar char="•"/>
            </a:pPr>
            <a:r>
              <a:rPr lang="en-US"/>
              <a:t>Conduct on the basis of sex</a:t>
            </a:r>
          </a:p>
          <a:p>
            <a:pPr marL="1143000" lvl="1" indent="-457200"/>
            <a:r>
              <a:rPr lang="en-US"/>
              <a:t>Employee conditioning the provision of an aid, benefit, or service of the institution on an individual's participation in unwelcome sexual conduct [</a:t>
            </a:r>
            <a:r>
              <a:rPr lang="en-US" i="1"/>
              <a:t>Quid pro quo</a:t>
            </a:r>
            <a:r>
              <a:rPr lang="en-US"/>
              <a:t>]</a:t>
            </a:r>
            <a:r>
              <a:rPr lang="en-US" i="1"/>
              <a:t> </a:t>
            </a:r>
            <a:endParaRPr lang="en-US"/>
          </a:p>
          <a:p>
            <a:pPr marL="1143000" lvl="1" indent="-457200"/>
            <a:r>
              <a:rPr lang="en-US"/>
              <a:t>Unwelcome conduct determined by a reasonable person to be so severe, pervasive, and objectively offensive that it effectively denies a person equal access to the institution's education program or activity [Hostile environment] </a:t>
            </a:r>
          </a:p>
          <a:p>
            <a:pPr marL="1143000" lvl="1" indent="-457200"/>
            <a:r>
              <a:rPr lang="en-US"/>
              <a:t>Sexual assault; dating, intimate partner, and relationship violence; and stalking [1B.3 conduct, Clery crimes]</a:t>
            </a:r>
          </a:p>
          <a:p>
            <a:endParaRPr lang="en-US"/>
          </a:p>
        </p:txBody>
      </p:sp>
    </p:spTree>
    <p:extLst>
      <p:ext uri="{BB962C8B-B14F-4D97-AF65-F5344CB8AC3E}">
        <p14:creationId xmlns:p14="http://schemas.microsoft.com/office/powerpoint/2010/main" val="1016572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1" u="none" strike="noStrike" kern="1200" cap="none" spc="0" normalizeH="0" baseline="0" noProof="0">
                <a:ln>
                  <a:noFill/>
                </a:ln>
                <a:solidFill>
                  <a:schemeClr val="tx2"/>
                </a:solidFill>
                <a:effectLst/>
                <a:uLnTx/>
                <a:uFillTx/>
                <a:latin typeface="+mn-lt"/>
                <a:ea typeface="+mn-ea"/>
                <a:cs typeface="+mn-cs"/>
              </a:rPr>
              <a:t>Quid Pro Quo</a:t>
            </a:r>
          </a:p>
        </p:txBody>
      </p:sp>
      <p:sp>
        <p:nvSpPr>
          <p:cNvPr id="2" name="Content Placeholder 1"/>
          <p:cNvSpPr>
            <a:spLocks noGrp="1"/>
          </p:cNvSpPr>
          <p:nvPr>
            <p:ph idx="1"/>
          </p:nvPr>
        </p:nvSpPr>
        <p:spPr/>
        <p:txBody>
          <a:bodyPr>
            <a:normAutofit/>
          </a:bodyPr>
          <a:lstStyle/>
          <a:p>
            <a:r>
              <a:rPr lang="en-US"/>
              <a:t>Accused harasser or Respondent: must be an employee (e.g. an instructor, administrator, or staff member)</a:t>
            </a:r>
          </a:p>
          <a:p>
            <a:pPr marL="457200" lvl="1" indent="0">
              <a:buNone/>
            </a:pPr>
            <a:endParaRPr lang="en-US"/>
          </a:p>
          <a:p>
            <a:r>
              <a:rPr lang="en-US" b="1"/>
              <a:t>Evaluating elements</a:t>
            </a:r>
            <a:r>
              <a:rPr lang="en-US"/>
              <a:t>:</a:t>
            </a:r>
          </a:p>
          <a:p>
            <a:pPr marL="914400" lvl="1" indent="-457200">
              <a:buFont typeface="+mj-lt"/>
              <a:buAutoNum type="arabicPeriod"/>
            </a:pPr>
            <a:r>
              <a:rPr lang="en-US"/>
              <a:t>Explicitly or implicitly conditioning the provision of an aid, benefit, or service of the college or university</a:t>
            </a:r>
          </a:p>
          <a:p>
            <a:pPr marL="914400" lvl="1" indent="-457200">
              <a:buFont typeface="+mj-lt"/>
              <a:buAutoNum type="arabicPeriod"/>
            </a:pPr>
            <a:r>
              <a:rPr lang="en-US"/>
              <a:t>Upon the Complainant’s submission to, or rejection of, unwelcome sexual advances, requests for sexual favors, or other verbal or physical sexual conduct</a:t>
            </a:r>
          </a:p>
        </p:txBody>
      </p:sp>
    </p:spTree>
    <p:extLst>
      <p:ext uri="{BB962C8B-B14F-4D97-AF65-F5344CB8AC3E}">
        <p14:creationId xmlns:p14="http://schemas.microsoft.com/office/powerpoint/2010/main" val="20744043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76300" y="381000"/>
            <a:ext cx="106045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Hostile Environment</a:t>
            </a:r>
          </a:p>
        </p:txBody>
      </p:sp>
      <p:sp>
        <p:nvSpPr>
          <p:cNvPr id="2" name="Content Placeholder 1"/>
          <p:cNvSpPr>
            <a:spLocks noGrp="1"/>
          </p:cNvSpPr>
          <p:nvPr>
            <p:ph idx="1"/>
          </p:nvPr>
        </p:nvSpPr>
        <p:spPr>
          <a:xfrm>
            <a:off x="875762" y="1600201"/>
            <a:ext cx="10706638" cy="4343400"/>
          </a:xfrm>
        </p:spPr>
        <p:txBody>
          <a:bodyPr>
            <a:normAutofit/>
          </a:bodyPr>
          <a:lstStyle/>
          <a:p>
            <a:r>
              <a:rPr lang="en-US"/>
              <a:t>Occurs when harassment is sufficiently severe, pervasive, and objectionably offensive that it effectively denies a person equal access to the college’s or university’s education program or activity</a:t>
            </a:r>
          </a:p>
          <a:p>
            <a:r>
              <a:rPr lang="en-US"/>
              <a:t>Can be created by instructors/faculty, administrators, staff members, other students</a:t>
            </a:r>
          </a:p>
          <a:p>
            <a:r>
              <a:rPr lang="en-US"/>
              <a:t>Verbal conduct or behavior</a:t>
            </a:r>
          </a:p>
          <a:p>
            <a:r>
              <a:rPr lang="en-US"/>
              <a:t>Under 1B.3.1: must occur within programs or activities, in the US</a:t>
            </a:r>
          </a:p>
          <a:p>
            <a:endParaRPr lang="en-US"/>
          </a:p>
        </p:txBody>
      </p:sp>
    </p:spTree>
    <p:extLst>
      <p:ext uri="{BB962C8B-B14F-4D97-AF65-F5344CB8AC3E}">
        <p14:creationId xmlns:p14="http://schemas.microsoft.com/office/powerpoint/2010/main" val="17563792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27100" y="381000"/>
            <a:ext cx="105537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Assault</a:t>
            </a:r>
          </a:p>
        </p:txBody>
      </p:sp>
      <p:sp>
        <p:nvSpPr>
          <p:cNvPr id="2" name="Content Placeholder 1"/>
          <p:cNvSpPr>
            <a:spLocks noGrp="1"/>
          </p:cNvSpPr>
          <p:nvPr>
            <p:ph idx="1"/>
          </p:nvPr>
        </p:nvSpPr>
        <p:spPr>
          <a:xfrm>
            <a:off x="927279" y="1600200"/>
            <a:ext cx="10200067" cy="4646053"/>
          </a:xfrm>
        </p:spPr>
        <p:txBody>
          <a:bodyPr>
            <a:noAutofit/>
          </a:bodyPr>
          <a:lstStyle/>
          <a:p>
            <a:r>
              <a:rPr lang="en-US"/>
              <a:t>An actual, attempted, or threatened sexual act with another person without that person’s affirmative consent. </a:t>
            </a:r>
          </a:p>
          <a:p>
            <a:r>
              <a:rPr lang="en-US"/>
              <a:t>Sexual assault includes but is not limited to:</a:t>
            </a:r>
          </a:p>
          <a:p>
            <a:pPr lvl="1">
              <a:buFont typeface="+mj-lt"/>
              <a:buAutoNum type="arabicPeriod"/>
            </a:pPr>
            <a:r>
              <a:rPr lang="en-US" sz="2200"/>
              <a:t>Involvement without consent in any sexual act in which there is force, expressed or implied, or use of duress or deception upon the victim. </a:t>
            </a:r>
          </a:p>
          <a:p>
            <a:pPr lvl="1">
              <a:buFont typeface="+mj-lt"/>
              <a:buAutoNum type="arabicPeriod"/>
            </a:pPr>
            <a:r>
              <a:rPr lang="en-US" sz="2200"/>
              <a:t>Involvement in any sexual act when the victim is unable to give consent.</a:t>
            </a:r>
          </a:p>
          <a:p>
            <a:pPr lvl="1">
              <a:buFont typeface="+mj-lt"/>
              <a:buAutoNum type="arabicPeriod"/>
            </a:pPr>
            <a:r>
              <a:rPr lang="en-US" sz="2200"/>
              <a:t>Intentional and unwelcome touching of a person’s intimate parts (defined as primary genital area, groin, inner thigh, buttocks, or breast); or coercing, forcing, or attempting to coerce or force another to touch a person’s intimate parts.</a:t>
            </a:r>
          </a:p>
          <a:p>
            <a:pPr lvl="1">
              <a:buFont typeface="+mj-lt"/>
              <a:buAutoNum type="arabicPeriod"/>
            </a:pPr>
            <a:r>
              <a:rPr lang="en-US" sz="2200"/>
              <a:t>Offensive sexual behavior directed at another, such as indecent exposure or voyeurism.</a:t>
            </a:r>
          </a:p>
        </p:txBody>
      </p:sp>
    </p:spTree>
    <p:extLst>
      <p:ext uri="{BB962C8B-B14F-4D97-AF65-F5344CB8AC3E}">
        <p14:creationId xmlns:p14="http://schemas.microsoft.com/office/powerpoint/2010/main" val="3748305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on June 23, 2022.</a:t>
            </a:r>
            <a:endParaRPr lang="en-US">
              <a:solidFill>
                <a:srgbClr val="002060"/>
              </a:solidFill>
            </a:endParaRPr>
          </a:p>
          <a:p>
            <a:r>
              <a:rPr lang="en-US">
                <a:solidFill>
                  <a:srgbClr val="002060"/>
                </a:solidFill>
                <a:cs typeface="Calibri"/>
              </a:rPr>
              <a:t>Comment period closed on September 12, 2022 (approximately 240,000 comments).  </a:t>
            </a:r>
            <a:endParaRPr lang="en-US">
              <a:solidFill>
                <a:srgbClr val="002060"/>
              </a:solidFill>
            </a:endParaRPr>
          </a:p>
          <a:p>
            <a:r>
              <a:rPr lang="en-US">
                <a:solidFill>
                  <a:srgbClr val="002060"/>
                </a:solidFill>
                <a:cs typeface="Calibri"/>
              </a:rPr>
              <a:t>Expect revised regulations Spring 2024 -- task force starting work on any necessary revisions to policy and procedure. </a:t>
            </a:r>
          </a:p>
          <a:p>
            <a:pPr marL="0" indent="0">
              <a:buNone/>
            </a:pPr>
            <a:endParaRPr lang="en-US">
              <a:solidFill>
                <a:srgbClr val="002060"/>
              </a:solidFill>
              <a:cs typeface="Calibri"/>
            </a:endParaRPr>
          </a:p>
          <a:p>
            <a:endParaRPr lang="en-US">
              <a:solidFill>
                <a:srgbClr val="002060"/>
              </a:solidFill>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8641" y="274638"/>
            <a:ext cx="9160793" cy="1143000"/>
          </a:xfrm>
        </p:spPr>
        <p:txBody>
          <a:bodyPr>
            <a:normAutofit/>
          </a:bodyPr>
          <a:lstStyle/>
          <a:p>
            <a:pPr algn="l"/>
            <a:r>
              <a:rPr lang="en-US" sz="3600"/>
              <a:t>Affirmative Consent</a:t>
            </a:r>
            <a:endParaRPr lang="en-US" sz="3600" b="0"/>
          </a:p>
        </p:txBody>
      </p:sp>
      <p:sp>
        <p:nvSpPr>
          <p:cNvPr id="4" name="Content Placeholder 3"/>
          <p:cNvSpPr>
            <a:spLocks noGrp="1"/>
          </p:cNvSpPr>
          <p:nvPr>
            <p:ph idx="1"/>
          </p:nvPr>
        </p:nvSpPr>
        <p:spPr>
          <a:xfrm>
            <a:off x="888642" y="1775013"/>
            <a:ext cx="10238704" cy="4679575"/>
          </a:xfrm>
        </p:spPr>
        <p:txBody>
          <a:bodyPr>
            <a:normAutofit lnSpcReduction="10000"/>
          </a:bodyPr>
          <a:lstStyle/>
          <a:p>
            <a:pPr marL="0" indent="0">
              <a:buNone/>
            </a:pPr>
            <a:r>
              <a:rPr lang="en-US" sz="2800"/>
              <a:t>Consent is </a:t>
            </a:r>
            <a:r>
              <a:rPr lang="en-US" sz="2800" b="1"/>
              <a:t>informed</a:t>
            </a:r>
            <a:r>
              <a:rPr lang="en-US" sz="2800"/>
              <a:t>, </a:t>
            </a:r>
            <a:r>
              <a:rPr lang="en-US" sz="2800" b="1"/>
              <a:t>freely given</a:t>
            </a:r>
            <a:r>
              <a:rPr lang="en-US" sz="2800"/>
              <a:t>, and </a:t>
            </a:r>
            <a:r>
              <a:rPr lang="en-US" sz="2800" b="1"/>
              <a:t>mutually understood </a:t>
            </a:r>
            <a:r>
              <a:rPr lang="en-US" sz="2800"/>
              <a:t>willingness to participate in sexual activity that is expressed by </a:t>
            </a:r>
            <a:r>
              <a:rPr lang="en-US" sz="2800" b="1"/>
              <a:t>clear</a:t>
            </a:r>
            <a:r>
              <a:rPr lang="en-US" sz="2800"/>
              <a:t>, </a:t>
            </a:r>
            <a:r>
              <a:rPr lang="en-US" sz="2800" b="1"/>
              <a:t>unambiguous</a:t>
            </a:r>
            <a:r>
              <a:rPr lang="en-US" sz="2800"/>
              <a:t>, and </a:t>
            </a:r>
            <a:r>
              <a:rPr lang="en-US" sz="2800" b="1"/>
              <a:t>affirmative words or actions</a:t>
            </a:r>
            <a:r>
              <a:rPr lang="en-US" sz="2800"/>
              <a:t>. 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23913475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52500" y="381000"/>
            <a:ext cx="10186988" cy="15827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Dating, intimate partner, and relationship violence</a:t>
            </a:r>
          </a:p>
        </p:txBody>
      </p:sp>
      <p:sp>
        <p:nvSpPr>
          <p:cNvPr id="2" name="Content Placeholder 1"/>
          <p:cNvSpPr>
            <a:spLocks noGrp="1"/>
          </p:cNvSpPr>
          <p:nvPr>
            <p:ph idx="1"/>
          </p:nvPr>
        </p:nvSpPr>
        <p:spPr>
          <a:xfrm>
            <a:off x="837127" y="1963710"/>
            <a:ext cx="9373673" cy="3979891"/>
          </a:xfrm>
        </p:spPr>
        <p:txBody>
          <a:bodyPr/>
          <a:lstStyle/>
          <a:p>
            <a:r>
              <a:rPr lang="en-US"/>
              <a:t>Physical harm or abuse</a:t>
            </a:r>
          </a:p>
          <a:p>
            <a:r>
              <a:rPr lang="en-US"/>
              <a:t>Threats of physical harm or abuse</a:t>
            </a:r>
          </a:p>
          <a:p>
            <a:r>
              <a:rPr lang="en-US"/>
              <a:t>Arising out of a personal intimate relationship</a:t>
            </a:r>
          </a:p>
        </p:txBody>
      </p:sp>
    </p:spTree>
    <p:extLst>
      <p:ext uri="{BB962C8B-B14F-4D97-AF65-F5344CB8AC3E}">
        <p14:creationId xmlns:p14="http://schemas.microsoft.com/office/powerpoint/2010/main" val="3275370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49313" y="381000"/>
            <a:ext cx="10631487"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a:xfrm>
            <a:off x="850006" y="1600201"/>
            <a:ext cx="4546242" cy="4680678"/>
          </a:xfrm>
        </p:spPr>
        <p:txBody>
          <a:bodyPr>
            <a:normAutofit/>
          </a:bodyPr>
          <a:lstStyle/>
          <a:p>
            <a:pPr marL="0" indent="0">
              <a:buNone/>
            </a:pPr>
            <a:r>
              <a:rPr lang="en-US" sz="2400">
                <a:solidFill>
                  <a:schemeClr val="tx1"/>
                </a:solidFill>
              </a:rPr>
              <a:t>Conduct directed at a specific person based on sex that is unwanted, unwelcome, or unreciprocated and that would cause reasonable people to fear for their safety or the safety of others or to suffer substantial emotional distress</a:t>
            </a:r>
          </a:p>
          <a:p>
            <a:pPr marL="0" indent="0">
              <a:buNone/>
            </a:pPr>
            <a:endParaRPr lang="en-US"/>
          </a:p>
        </p:txBody>
      </p:sp>
      <p:sp>
        <p:nvSpPr>
          <p:cNvPr id="4" name="Content Placeholder 1">
            <a:extLst>
              <a:ext uri="{FF2B5EF4-FFF2-40B4-BE49-F238E27FC236}">
                <a16:creationId xmlns:a16="http://schemas.microsoft.com/office/drawing/2014/main" id="{9233FA04-73AB-2A85-9C08-22FCA1BCFF9D}"/>
              </a:ext>
            </a:extLst>
          </p:cNvPr>
          <p:cNvSpPr txBox="1">
            <a:spLocks/>
          </p:cNvSpPr>
          <p:nvPr/>
        </p:nvSpPr>
        <p:spPr>
          <a:xfrm>
            <a:off x="6057900" y="1600201"/>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1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165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1543050" indent="-17145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a:t>Some examples: </a:t>
            </a:r>
          </a:p>
          <a:p>
            <a:r>
              <a:rPr lang="en-US" sz="2400"/>
              <a:t>Unwanted Phone Calls</a:t>
            </a:r>
          </a:p>
          <a:p>
            <a:r>
              <a:rPr lang="en-US" sz="2400"/>
              <a:t>Unwanted Voicemails</a:t>
            </a:r>
          </a:p>
          <a:p>
            <a:r>
              <a:rPr lang="en-US" sz="2400"/>
              <a:t>Unwanted Text Messages</a:t>
            </a:r>
          </a:p>
          <a:p>
            <a:r>
              <a:rPr lang="en-US" sz="2400"/>
              <a:t>Spying</a:t>
            </a:r>
          </a:p>
          <a:p>
            <a:r>
              <a:rPr lang="en-US" sz="2400"/>
              <a:t>Sending unwanted gifts</a:t>
            </a:r>
          </a:p>
          <a:p>
            <a:r>
              <a:rPr lang="en-US" sz="2400"/>
              <a:t>Letters </a:t>
            </a:r>
          </a:p>
          <a:p>
            <a:r>
              <a:rPr lang="en-US" sz="2400"/>
              <a:t>E-mails </a:t>
            </a:r>
          </a:p>
          <a:p>
            <a:r>
              <a:rPr lang="en-US" sz="2400"/>
              <a:t>Social media use</a:t>
            </a:r>
          </a:p>
          <a:p>
            <a:r>
              <a:rPr lang="en-US" sz="2400"/>
              <a:t>Showing up at a location</a:t>
            </a:r>
          </a:p>
          <a:p>
            <a:endParaRPr lang="en-US"/>
          </a:p>
        </p:txBody>
      </p:sp>
    </p:spTree>
    <p:extLst>
      <p:ext uri="{BB962C8B-B14F-4D97-AF65-F5344CB8AC3E}">
        <p14:creationId xmlns:p14="http://schemas.microsoft.com/office/powerpoint/2010/main" val="1749175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17588" y="533400"/>
            <a:ext cx="8431212" cy="844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Retaliation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1043188" y="1600201"/>
            <a:ext cx="10539211" cy="4343400"/>
          </a:xfrm>
        </p:spPr>
        <p:txBody>
          <a:bodyPr>
            <a:normAutofit/>
          </a:bodyPr>
          <a:lstStyle/>
          <a:p>
            <a:pPr marL="0" indent="0">
              <a:buNone/>
            </a:pPr>
            <a:r>
              <a:rPr lang="en-US" altLang="en-US" b="1">
                <a:solidFill>
                  <a:srgbClr val="009F4D"/>
                </a:solidFill>
              </a:rPr>
              <a:t>Retaliation is prohibited at Minnesota State. </a:t>
            </a:r>
          </a:p>
          <a:p>
            <a:pPr marL="0" indent="0">
              <a:buNone/>
            </a:pPr>
            <a:r>
              <a:rPr lang="en-US" altLang="en-US"/>
              <a:t>Actions by a student or employee intended as retaliation, reprisal, or intimidation against an individual for making a complaint or participating in any way in a report or investigation under the 1B.3 policy</a:t>
            </a:r>
            <a:endParaRPr lang="en-US"/>
          </a:p>
        </p:txBody>
      </p:sp>
    </p:spTree>
    <p:extLst>
      <p:ext uri="{BB962C8B-B14F-4D97-AF65-F5344CB8AC3E}">
        <p14:creationId xmlns:p14="http://schemas.microsoft.com/office/powerpoint/2010/main" val="30230323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Know the Policies</a:t>
            </a:r>
          </a:p>
        </p:txBody>
      </p:sp>
      <p:sp>
        <p:nvSpPr>
          <p:cNvPr id="2" name="Content Placeholder 1"/>
          <p:cNvSpPr>
            <a:spLocks noGrp="1"/>
          </p:cNvSpPr>
          <p:nvPr>
            <p:ph idx="1"/>
          </p:nvPr>
        </p:nvSpPr>
        <p:spPr/>
        <p:txBody>
          <a:bodyPr>
            <a:normAutofit fontScale="92500" lnSpcReduction="10000"/>
          </a:bodyPr>
          <a:lstStyle/>
          <a:p>
            <a:pPr marL="0" indent="0">
              <a:buNone/>
            </a:pPr>
            <a:r>
              <a:rPr lang="en-US"/>
              <a:t>Why is this important to an investigation?</a:t>
            </a:r>
          </a:p>
          <a:p>
            <a:pPr marL="0" indent="0">
              <a:buNone/>
            </a:pPr>
            <a:r>
              <a:rPr lang="en-US"/>
              <a:t>-It helps you determine if an investigation is appropriate </a:t>
            </a:r>
          </a:p>
          <a:p>
            <a:pPr marL="0" indent="0">
              <a:buNone/>
            </a:pPr>
            <a:r>
              <a:rPr lang="en-US"/>
              <a:t>	*Who does the policy apply to?</a:t>
            </a:r>
          </a:p>
          <a:p>
            <a:pPr marL="0" indent="0">
              <a:buNone/>
            </a:pPr>
            <a:r>
              <a:rPr lang="en-US"/>
              <a:t>	*What do the terms refer to? </a:t>
            </a:r>
          </a:p>
          <a:p>
            <a:pPr marL="0" indent="0">
              <a:buNone/>
            </a:pPr>
            <a:r>
              <a:rPr lang="en-US"/>
              <a:t>-It helps you frame the ultimate investigative questions in issue</a:t>
            </a:r>
          </a:p>
          <a:p>
            <a:pPr marL="0" indent="0">
              <a:buNone/>
            </a:pPr>
            <a:r>
              <a:rPr lang="en-US"/>
              <a:t>-You understand the elements of a claim</a:t>
            </a:r>
          </a:p>
          <a:p>
            <a:pPr marL="0" indent="0">
              <a:buNone/>
            </a:pPr>
            <a:r>
              <a:rPr lang="en-US"/>
              <a:t>-You have time to seek guidance, if needed</a:t>
            </a:r>
          </a:p>
          <a:p>
            <a:pPr marL="0" indent="0">
              <a:buNone/>
            </a:pPr>
            <a:r>
              <a:rPr lang="en-US"/>
              <a:t>-You prepare for and conduct thorough interviews and minimize any unnecessary re-interviews</a:t>
            </a:r>
          </a:p>
          <a:p>
            <a:pPr marL="0" indent="0">
              <a:buNone/>
            </a:pPr>
            <a:r>
              <a:rPr lang="en-US"/>
              <a:t>-You provide the decisionmaker with necessary information to make a decision</a:t>
            </a:r>
          </a:p>
        </p:txBody>
      </p:sp>
    </p:spTree>
    <p:extLst>
      <p:ext uri="{BB962C8B-B14F-4D97-AF65-F5344CB8AC3E}">
        <p14:creationId xmlns:p14="http://schemas.microsoft.com/office/powerpoint/2010/main" val="37838746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a:t>Prevalence of Sexual Violence</a:t>
            </a:r>
          </a:p>
        </p:txBody>
      </p:sp>
    </p:spTree>
    <p:extLst>
      <p:ext uri="{BB962C8B-B14F-4D97-AF65-F5344CB8AC3E}">
        <p14:creationId xmlns:p14="http://schemas.microsoft.com/office/powerpoint/2010/main" val="15179457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a:t>
            </a:r>
          </a:p>
        </p:txBody>
      </p:sp>
      <p:pic>
        <p:nvPicPr>
          <p:cNvPr id="2" name="Picture 1" descr="From the Rape, Abuse, and Incest National Network: a statistic that indicates one in six women. There are six women icons across the middle with one that is green. Below there is a caption: one out of every six American women has been the victim of an attempted or completed rape in her lifetime. This equates to 14.8 percent and 2.8 percent attempted.">
            <a:extLst>
              <a:ext uri="{FF2B5EF4-FFF2-40B4-BE49-F238E27FC236}">
                <a16:creationId xmlns:a16="http://schemas.microsoft.com/office/drawing/2014/main" id="{8CFB8E0A-A20D-42EB-9E8A-F83573CC94F4}"/>
              </a:ext>
            </a:extLst>
          </p:cNvPr>
          <p:cNvPicPr>
            <a:picLocks noChangeAspect="1"/>
          </p:cNvPicPr>
          <p:nvPr/>
        </p:nvPicPr>
        <p:blipFill>
          <a:blip r:embed="rId3"/>
          <a:stretch>
            <a:fillRect/>
          </a:stretch>
        </p:blipFill>
        <p:spPr>
          <a:xfrm>
            <a:off x="3199772" y="1472797"/>
            <a:ext cx="5716257" cy="3912407"/>
          </a:xfrm>
          <a:prstGeom prst="rect">
            <a:avLst/>
          </a:prstGeom>
        </p:spPr>
      </p:pic>
    </p:spTree>
    <p:extLst>
      <p:ext uri="{BB962C8B-B14F-4D97-AF65-F5344CB8AC3E}">
        <p14:creationId xmlns:p14="http://schemas.microsoft.com/office/powerpoint/2010/main" val="15748065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 Women</a:t>
            </a:r>
          </a:p>
        </p:txBody>
      </p:sp>
      <p:pic>
        <p:nvPicPr>
          <p:cNvPr id="6146" name="Picture 2" descr="Statistic showing that women 18-24 who are not in college are at the highest risk for sexual assault, when compared to all women, and to women ages 18 to 24 who are in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468315"/>
            <a:ext cx="5486400" cy="4875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577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 Men</a:t>
            </a:r>
          </a:p>
        </p:txBody>
      </p:sp>
      <p:pic>
        <p:nvPicPr>
          <p:cNvPr id="2" name="Picture 1" descr="Male college students at risk: males ages 18 to 24 who are college students are approximately 5 times more likely than non-students of the same age to be a victim of rape or sexual assault.">
            <a:extLst>
              <a:ext uri="{FF2B5EF4-FFF2-40B4-BE49-F238E27FC236}">
                <a16:creationId xmlns:a16="http://schemas.microsoft.com/office/drawing/2014/main" id="{ED583625-F6EC-45BE-969D-96333228D23F}"/>
              </a:ext>
            </a:extLst>
          </p:cNvPr>
          <p:cNvPicPr>
            <a:picLocks noChangeAspect="1"/>
          </p:cNvPicPr>
          <p:nvPr/>
        </p:nvPicPr>
        <p:blipFill>
          <a:blip r:embed="rId3"/>
          <a:stretch>
            <a:fillRect/>
          </a:stretch>
        </p:blipFill>
        <p:spPr>
          <a:xfrm>
            <a:off x="2743200" y="1415144"/>
            <a:ext cx="6019800" cy="4591372"/>
          </a:xfrm>
          <a:prstGeom prst="rect">
            <a:avLst/>
          </a:prstGeom>
        </p:spPr>
      </p:pic>
    </p:spTree>
    <p:extLst>
      <p:ext uri="{BB962C8B-B14F-4D97-AF65-F5344CB8AC3E}">
        <p14:creationId xmlns:p14="http://schemas.microsoft.com/office/powerpoint/2010/main" val="22826415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 continued</a:t>
            </a:r>
          </a:p>
        </p:txBody>
      </p:sp>
      <p:sp>
        <p:nvSpPr>
          <p:cNvPr id="2" name="Content Placeholder 1"/>
          <p:cNvSpPr>
            <a:spLocks noGrp="1"/>
          </p:cNvSpPr>
          <p:nvPr>
            <p:ph idx="1"/>
          </p:nvPr>
        </p:nvSpPr>
        <p:spPr/>
        <p:txBody>
          <a:bodyPr>
            <a:normAutofit fontScale="85000" lnSpcReduction="10000"/>
          </a:bodyPr>
          <a:lstStyle/>
          <a:p>
            <a:pPr fontAlgn="base"/>
            <a:r>
              <a:rPr lang="en-US"/>
              <a:t>13% of all students experience rape or sexual assault through physical force, violence, or incapacitation (among all graduate and undergraduate students).</a:t>
            </a:r>
          </a:p>
          <a:p>
            <a:pPr fontAlgn="base"/>
            <a:r>
              <a:rPr lang="en-US"/>
              <a:t>21% of transgender, genderqueer, nonconforming (TGQN) college students have been sexually assaulted, compared to 18% of non-TGQN females, and 4% of non-TGQN males.</a:t>
            </a:r>
          </a:p>
          <a:p>
            <a:pPr fontAlgn="base"/>
            <a:r>
              <a:rPr lang="en-US"/>
              <a:t>Among graduate and professional students, 9.7% of females and 2.5% of males experience rape or sexual assault through physical force, violence, or incapacitation.</a:t>
            </a:r>
          </a:p>
          <a:p>
            <a:pPr fontAlgn="base"/>
            <a:r>
              <a:rPr lang="en-US"/>
              <a:t>Among undergraduate students, 26.4% of females and 6.8% of males experience rape or sexual assault through physical force, violence, or incapacitation.</a:t>
            </a:r>
          </a:p>
          <a:p>
            <a:pPr fontAlgn="base"/>
            <a:r>
              <a:rPr lang="en-US"/>
              <a:t>5.8% of students have experienced stalking since entering college.</a:t>
            </a:r>
          </a:p>
          <a:p>
            <a:pPr marL="0" indent="0">
              <a:buNone/>
            </a:pPr>
            <a:r>
              <a:rPr lang="en-US" sz="2300"/>
              <a:t>RAINN</a:t>
            </a:r>
          </a:p>
        </p:txBody>
      </p:sp>
    </p:spTree>
    <p:extLst>
      <p:ext uri="{BB962C8B-B14F-4D97-AF65-F5344CB8AC3E}">
        <p14:creationId xmlns:p14="http://schemas.microsoft.com/office/powerpoint/2010/main" val="3262406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a:solidFill>
                  <a:srgbClr val="002060"/>
                </a:solidFill>
              </a:rPr>
              <a:t>Former 1B.3.1 Procedure </a:t>
            </a:r>
          </a:p>
          <a:p>
            <a:pPr lvl="1">
              <a:buFont typeface="Wingdings" panose="05000000000000000000" pitchFamily="2" charset="2"/>
              <a:buChar char="§"/>
            </a:pPr>
            <a:r>
              <a:rPr lang="en-US">
                <a:solidFill>
                  <a:srgbClr val="002060"/>
                </a:solidFill>
              </a:rPr>
              <a:t>Complaint, Investigation, Decision-maker, internal appeal, Ch. 14 if serious student sanction.</a:t>
            </a:r>
          </a:p>
          <a:p>
            <a:r>
              <a:rPr lang="en-US">
                <a:solidFill>
                  <a:srgbClr val="002060"/>
                </a:solidFill>
              </a:rPr>
              <a:t>Current 1B.3.1 Procedure</a:t>
            </a:r>
          </a:p>
          <a:p>
            <a:pPr lvl="1"/>
            <a:r>
              <a:rPr lang="en-US">
                <a:solidFill>
                  <a:srgbClr val="002060"/>
                </a:solidFill>
              </a:rPr>
              <a:t>Formal Complaint, Investigation (with enhanced requirements), Ch. 14 hearing, Decision-maker, internal appeal. </a:t>
            </a:r>
          </a:p>
          <a:p>
            <a:r>
              <a:rPr lang="en-US">
                <a:solidFill>
                  <a:srgbClr val="002060"/>
                </a:solidFill>
              </a:rPr>
              <a:t>Also consider Policy 1B.1 and student conduct processes for non-Title IX sexual harassment and jurisdiction. </a:t>
            </a:r>
          </a:p>
          <a:p>
            <a:r>
              <a:rPr lang="en-US">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 CONT.</a:t>
            </a:r>
          </a:p>
        </p:txBody>
      </p:sp>
      <p:sp>
        <p:nvSpPr>
          <p:cNvPr id="2" name="Content Placeholder 1"/>
          <p:cNvSpPr>
            <a:spLocks noGrp="1"/>
          </p:cNvSpPr>
          <p:nvPr>
            <p:ph idx="1"/>
          </p:nvPr>
        </p:nvSpPr>
        <p:spPr/>
        <p:txBody>
          <a:bodyPr>
            <a:normAutofit fontScale="85000" lnSpcReduction="20000"/>
          </a:bodyPr>
          <a:lstStyle/>
          <a:p>
            <a:r>
              <a:rPr lang="en-US"/>
              <a:t>More than 50% of college sexual assaults occur in either August, September, October, or November. </a:t>
            </a:r>
          </a:p>
          <a:p>
            <a:r>
              <a:rPr lang="en-US"/>
              <a:t>Freshmen and sophomores are at greater risk than upperclassmen (“red zone” during their first few months of their first and second semesters in college)</a:t>
            </a:r>
          </a:p>
          <a:p>
            <a:r>
              <a:rPr lang="en-US"/>
              <a:t>60% of sexual assaults of college students occurred on campus</a:t>
            </a:r>
          </a:p>
          <a:p>
            <a:r>
              <a:rPr lang="en-US"/>
              <a:t>10.3% took place in a fraternity</a:t>
            </a:r>
          </a:p>
          <a:p>
            <a:r>
              <a:rPr lang="en-US"/>
              <a:t>70% of females assaulted on campus knew their attacker</a:t>
            </a:r>
          </a:p>
          <a:p>
            <a:r>
              <a:rPr lang="en-US"/>
              <a:t>Students with disabilities experience assault 50% more frequently than students without disabilities</a:t>
            </a:r>
          </a:p>
          <a:p>
            <a:r>
              <a:rPr lang="en-US"/>
              <a:t>Sexual assault victim/survivors are more likely to suffer from depression and/or post-traumatic stress disorder, abuse alcohol and drugs, and/or contemplate suicide</a:t>
            </a:r>
          </a:p>
          <a:p>
            <a:pPr marL="0" indent="0">
              <a:buNone/>
            </a:pPr>
            <a:r>
              <a:rPr lang="en-US" sz="2100"/>
              <a:t>RAINN</a:t>
            </a:r>
          </a:p>
        </p:txBody>
      </p:sp>
    </p:spTree>
    <p:extLst>
      <p:ext uri="{BB962C8B-B14F-4D97-AF65-F5344CB8AC3E}">
        <p14:creationId xmlns:p14="http://schemas.microsoft.com/office/powerpoint/2010/main" val="18932492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REPORTING SEXUAL VIOLENCE</a:t>
            </a:r>
          </a:p>
        </p:txBody>
      </p:sp>
      <p:pic>
        <p:nvPicPr>
          <p:cNvPr id="7170" name="Picture 2" descr="Infographic explaining reasons victims cited for not reporting a sexual assault or rape to police. For students who don't report, 26% believed it was a personal matter, 20% had fear of reprisal, 12% believed it was not important enough to report, 10% did not want the perpetrator to get in trouble, 9% believed police would not or could not help, 4% reported but not to police, and 31% cited other reasons. For non-students who didn't report, 23% believed it was a personal matter, 20% feared reprisal, 19% thought it was not important enough to report, 14% didn't want the perpetrator to get in trouble, 10% believed the police would not or could not help, 5% reported but not to police, and 35% cited other reasons.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2801" y="1052496"/>
            <a:ext cx="5181599" cy="519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197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Bias in Sexual Violence Investigations</a:t>
            </a:r>
          </a:p>
        </p:txBody>
      </p:sp>
      <p:sp>
        <p:nvSpPr>
          <p:cNvPr id="2" name="Content Placeholder 1"/>
          <p:cNvSpPr>
            <a:spLocks noGrp="1"/>
          </p:cNvSpPr>
          <p:nvPr>
            <p:ph idx="1"/>
          </p:nvPr>
        </p:nvSpPr>
        <p:spPr/>
        <p:txBody>
          <a:bodyPr/>
          <a:lstStyle/>
          <a:p>
            <a:pPr marL="0" indent="0" algn="ctr">
              <a:buNone/>
            </a:pPr>
            <a:endParaRPr lang="en-US"/>
          </a:p>
          <a:p>
            <a:pPr marL="0" indent="0" algn="ctr">
              <a:buNone/>
            </a:pPr>
            <a:r>
              <a:rPr lang="en-US"/>
              <a:t>Title IX requires a college or university to conduct a “prompt, thorough and impartial inquiry.” </a:t>
            </a:r>
          </a:p>
          <a:p>
            <a:pPr marL="0" indent="0" algn="ctr">
              <a:buNone/>
            </a:pPr>
            <a:endParaRPr lang="en-US"/>
          </a:p>
          <a:p>
            <a:pPr marL="0" indent="0" algn="ctr">
              <a:buNone/>
            </a:pPr>
            <a:r>
              <a:rPr lang="en-US"/>
              <a:t>Bias is defined as “to feel or show inclination or prejudice for or against someone or something.”</a:t>
            </a:r>
          </a:p>
          <a:p>
            <a:pPr marL="0" indent="0">
              <a:buNone/>
            </a:pPr>
            <a:endParaRPr lang="en-US"/>
          </a:p>
          <a:p>
            <a:pPr marL="0" indent="0">
              <a:buNone/>
            </a:pPr>
            <a:endParaRPr lang="en-US"/>
          </a:p>
        </p:txBody>
      </p:sp>
    </p:spTree>
    <p:extLst>
      <p:ext uri="{BB962C8B-B14F-4D97-AF65-F5344CB8AC3E}">
        <p14:creationId xmlns:p14="http://schemas.microsoft.com/office/powerpoint/2010/main" val="41791994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3657600" lvl="8" indent="0">
              <a:buNone/>
            </a:pPr>
            <a:r>
              <a:rPr lang="en-US" sz="1300"/>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Investigation Impact</a:t>
            </a:r>
          </a:p>
        </p:txBody>
      </p:sp>
      <p:sp>
        <p:nvSpPr>
          <p:cNvPr id="3" name="Content Placeholder 2"/>
          <p:cNvSpPr>
            <a:spLocks noGrp="1"/>
          </p:cNvSpPr>
          <p:nvPr>
            <p:ph idx="1"/>
          </p:nvPr>
        </p:nvSpPr>
        <p:spPr/>
        <p:txBody>
          <a:bodyPr>
            <a:normAutofit/>
          </a:bodyPr>
          <a:lstStyle/>
          <a:p>
            <a:r>
              <a:rPr lang="en-US"/>
              <a:t>Establishing rapport</a:t>
            </a:r>
          </a:p>
          <a:p>
            <a:r>
              <a:rPr lang="en-US"/>
              <a:t>Language may need to be altered</a:t>
            </a:r>
          </a:p>
          <a:p>
            <a:r>
              <a:rPr lang="en-US"/>
              <a:t>Storytelling style may need to be accommodated</a:t>
            </a:r>
          </a:p>
          <a:p>
            <a:pPr lvl="1"/>
            <a:r>
              <a:rPr lang="en-US"/>
              <a:t>Linear versus circular styles</a:t>
            </a:r>
          </a:p>
          <a:p>
            <a:r>
              <a:rPr lang="en-US"/>
              <a:t>Recognize ethnocentric behaviors</a:t>
            </a:r>
          </a:p>
          <a:p>
            <a:pPr lvl="1"/>
            <a:r>
              <a:rPr lang="en-US"/>
              <a:t>Assumption that own culture is “right” while others are “wrong”</a:t>
            </a:r>
          </a:p>
          <a:p>
            <a:r>
              <a:rPr lang="en-US"/>
              <a:t>Avoid stereotyping and assumptions</a:t>
            </a:r>
          </a:p>
          <a:p>
            <a:pPr marL="2286000" lvl="5" indent="0">
              <a:buNone/>
            </a:pPr>
            <a:r>
              <a:rPr lang="en-US"/>
              <a:t>			</a:t>
            </a:r>
            <a:r>
              <a:rPr lang="en-US" sz="1500"/>
              <a:t>--Sue Ann Van </a:t>
            </a:r>
            <a:r>
              <a:rPr lang="en-US" sz="1500" err="1"/>
              <a:t>Dermyden</a:t>
            </a:r>
            <a:r>
              <a:rPr lang="en-US" sz="1500"/>
              <a:t>, 2017</a:t>
            </a:r>
          </a:p>
          <a:p>
            <a:pPr marL="2286000" lvl="5" indent="0">
              <a:buNone/>
            </a:pPr>
            <a:endParaRPr lang="en-US"/>
          </a:p>
        </p:txBody>
      </p:sp>
    </p:spTree>
    <p:extLst>
      <p:ext uri="{BB962C8B-B14F-4D97-AF65-F5344CB8AC3E}">
        <p14:creationId xmlns:p14="http://schemas.microsoft.com/office/powerpoint/2010/main" val="30299663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t>What other role might bias play in an Investigation?</a:t>
            </a:r>
          </a:p>
        </p:txBody>
      </p:sp>
      <p:sp>
        <p:nvSpPr>
          <p:cNvPr id="3" name="Content Placeholder 2"/>
          <p:cNvSpPr>
            <a:spLocks noGrp="1"/>
          </p:cNvSpPr>
          <p:nvPr>
            <p:ph idx="1"/>
          </p:nvPr>
        </p:nvSpPr>
        <p:spPr/>
        <p:txBody>
          <a:bodyPr>
            <a:normAutofit fontScale="77500" lnSpcReduction="20000"/>
          </a:bodyPr>
          <a:lstStyle/>
          <a:p>
            <a:r>
              <a:rPr lang="en-US"/>
              <a:t>Priming – Your pre-investigation or mid-investigation thoughts about the case</a:t>
            </a:r>
          </a:p>
          <a:p>
            <a:pPr lvl="1"/>
            <a:r>
              <a:rPr lang="en-US"/>
              <a:t>“This is a really bad case.”</a:t>
            </a:r>
          </a:p>
          <a:p>
            <a:pPr lvl="1"/>
            <a:r>
              <a:rPr lang="en-US"/>
              <a:t>“This person has complained three times before.”</a:t>
            </a:r>
          </a:p>
          <a:p>
            <a:pPr lvl="1"/>
            <a:r>
              <a:rPr lang="en-US"/>
              <a:t>“This is low level.”</a:t>
            </a:r>
          </a:p>
          <a:p>
            <a:r>
              <a:rPr lang="en-US"/>
              <a:t>Phrasing – The way you ask a question can influence the answer – The misinformation effect</a:t>
            </a:r>
          </a:p>
          <a:p>
            <a:pPr lvl="1"/>
            <a:r>
              <a:rPr lang="en-US"/>
              <a:t>Do you get headaches frequently, and if so, how often? 2.2/week</a:t>
            </a:r>
          </a:p>
          <a:p>
            <a:pPr lvl="1"/>
            <a:r>
              <a:rPr lang="en-US"/>
              <a:t>Do you get headaches occasionally, and if so, how often? 0.7/week</a:t>
            </a:r>
          </a:p>
          <a:p>
            <a:pPr lvl="1"/>
            <a:r>
              <a:rPr lang="en-US"/>
              <a:t>How long was the movie? 130 minutes</a:t>
            </a:r>
          </a:p>
          <a:p>
            <a:pPr lvl="1"/>
            <a:r>
              <a:rPr lang="en-US"/>
              <a:t>How short was the movie? 100 minutes</a:t>
            </a:r>
          </a:p>
          <a:p>
            <a:pPr marL="1828800" lvl="4" indent="0">
              <a:buNone/>
            </a:pPr>
            <a:r>
              <a:rPr lang="en-US"/>
              <a:t>	</a:t>
            </a:r>
          </a:p>
          <a:p>
            <a:pPr marL="1828800" lvl="4" indent="0">
              <a:buNone/>
            </a:pPr>
            <a:r>
              <a:rPr lang="en-US"/>
              <a:t>	Headaches: Elizabeth Loftus (1975); Movie: Richard Harris (1973)</a:t>
            </a:r>
          </a:p>
          <a:p>
            <a:pPr lvl="1"/>
            <a:endParaRPr lang="en-US"/>
          </a:p>
        </p:txBody>
      </p:sp>
    </p:spTree>
    <p:extLst>
      <p:ext uri="{BB962C8B-B14F-4D97-AF65-F5344CB8AC3E}">
        <p14:creationId xmlns:p14="http://schemas.microsoft.com/office/powerpoint/2010/main" val="20912560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lnSpcReduction="10000"/>
          </a:bodyPr>
          <a:lstStyle/>
          <a:p>
            <a:r>
              <a:rPr lang="en-US"/>
              <a:t>The subject matter of these cases is often personal and very intimate</a:t>
            </a:r>
          </a:p>
          <a:p>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Arial" charset="0"/>
              </a:rPr>
              <a:t>Rape Myth Acceptance</a:t>
            </a:r>
            <a:endParaRPr kumimoji="0" lang="en-US" sz="3600" b="1" i="0" u="none" strike="noStrike" kern="1200" cap="none" spc="0" normalizeH="0" baseline="0" noProof="0">
              <a:ln>
                <a:noFill/>
              </a:ln>
              <a:solidFill>
                <a:srgbClr val="00206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solidFill>
                  <a:srgbClr val="0D0D0D"/>
                </a:solidFill>
                <a:effectLst>
                  <a:outerShdw blurRad="38100" dist="38100" dir="2700000" algn="tl">
                    <a:srgbClr val="FFFFFF"/>
                  </a:outerShdw>
                </a:effectLst>
                <a:latin typeface="Calibri" pitchFamily="34" charset="0"/>
              </a:rPr>
              <a:t>Many studies have found that the higher the rape myth acceptance (stereotypical beliefs about rape), the more responsibility is attributed to the victim/survivor. </a:t>
            </a:r>
          </a:p>
          <a:p>
            <a:pPr lvl="1"/>
            <a:r>
              <a:rPr lang="en-US">
                <a:solidFill>
                  <a:srgbClr val="0D0D0D"/>
                </a:solidFill>
                <a:effectLst>
                  <a:outerShdw blurRad="38100" dist="38100" dir="2700000" algn="tl">
                    <a:srgbClr val="FFFFFF"/>
                  </a:outerShdw>
                </a:effectLst>
                <a:latin typeface="Calibri" pitchFamily="34" charset="0"/>
              </a:rPr>
              <a:t>The victim/survivor wanted it</a:t>
            </a:r>
          </a:p>
          <a:p>
            <a:pPr lvl="1"/>
            <a:r>
              <a:rPr lang="en-US">
                <a:solidFill>
                  <a:srgbClr val="0D0D0D"/>
                </a:solidFill>
                <a:effectLst>
                  <a:outerShdw blurRad="38100" dist="38100" dir="2700000" algn="tl">
                    <a:srgbClr val="FFFFFF"/>
                  </a:outerShdw>
                </a:effectLst>
                <a:latin typeface="Calibri" pitchFamily="34" charset="0"/>
              </a:rPr>
              <a:t>The person causing the harm didn't</a:t>
            </a:r>
            <a:r>
              <a:rPr lang="en-US" altLang="ja-JP">
                <a:solidFill>
                  <a:srgbClr val="0D0D0D"/>
                </a:solidFill>
                <a:effectLst>
                  <a:outerShdw blurRad="38100" dist="38100" dir="2700000" algn="tl">
                    <a:srgbClr val="FFFFFF"/>
                  </a:outerShdw>
                </a:effectLst>
                <a:latin typeface="Calibri" pitchFamily="34" charset="0"/>
                <a:ea typeface="ヒラギノ丸ゴ Pro W4" charset="-128"/>
              </a:rPr>
              <a:t> mean to</a:t>
            </a:r>
          </a:p>
          <a:p>
            <a:pPr lvl="1"/>
            <a:r>
              <a:rPr lang="en-US">
                <a:solidFill>
                  <a:srgbClr val="0D0D0D"/>
                </a:solidFill>
                <a:effectLst>
                  <a:outerShdw blurRad="38100" dist="38100" dir="2700000" algn="tl">
                    <a:srgbClr val="FFFFFF"/>
                  </a:outerShdw>
                </a:effectLst>
                <a:latin typeface="Calibri" pitchFamily="34" charset="0"/>
              </a:rPr>
              <a:t>Clothing</a:t>
            </a:r>
          </a:p>
          <a:p>
            <a:pPr lvl="1"/>
            <a:r>
              <a:rPr lang="en-US">
                <a:solidFill>
                  <a:srgbClr val="0D0D0D"/>
                </a:solidFill>
                <a:effectLst>
                  <a:outerShdw blurRad="38100" dist="38100" dir="2700000" algn="tl">
                    <a:srgbClr val="FFFFFF"/>
                  </a:outerShdw>
                </a:effectLst>
                <a:latin typeface="Calibri" pitchFamily="34" charset="0"/>
              </a:rPr>
              <a:t>Alcohol</a:t>
            </a:r>
          </a:p>
          <a:p>
            <a:pPr marL="0" indent="0">
              <a:buNone/>
            </a:pPr>
            <a:endParaRPr lang="en-US"/>
          </a:p>
        </p:txBody>
      </p:sp>
    </p:spTree>
    <p:extLst>
      <p:ext uri="{BB962C8B-B14F-4D97-AF65-F5344CB8AC3E}">
        <p14:creationId xmlns:p14="http://schemas.microsoft.com/office/powerpoint/2010/main" val="2584805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Three Quick Deliverables (or To Do’s)</a:t>
            </a:r>
          </a:p>
        </p:txBody>
      </p:sp>
      <p:sp>
        <p:nvSpPr>
          <p:cNvPr id="2" name="Content Placeholder 1"/>
          <p:cNvSpPr>
            <a:spLocks noGrp="1"/>
          </p:cNvSpPr>
          <p:nvPr>
            <p:ph idx="1"/>
          </p:nvPr>
        </p:nvSpPr>
        <p:spPr/>
        <p:txBody>
          <a:bodyPr/>
          <a:lstStyle/>
          <a:p>
            <a:r>
              <a:rPr lang="en-US"/>
              <a:t>Update your web-sites and information to the new System Procedure 1B.3.1.</a:t>
            </a:r>
          </a:p>
          <a:p>
            <a:r>
              <a:rPr lang="en-US"/>
              <a:t>Notice of Title IX Coordinator.</a:t>
            </a:r>
          </a:p>
          <a:p>
            <a:r>
              <a:rPr lang="en-US"/>
              <a:t>Notice of Non-Discrimination.  </a:t>
            </a:r>
          </a:p>
        </p:txBody>
      </p:sp>
    </p:spTree>
    <p:extLst>
      <p:ext uri="{BB962C8B-B14F-4D97-AF65-F5344CB8AC3E}">
        <p14:creationId xmlns:p14="http://schemas.microsoft.com/office/powerpoint/2010/main" val="1179536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Common Behavior for Victims of Rape</a:t>
            </a:r>
          </a:p>
        </p:txBody>
      </p:sp>
      <p:sp>
        <p:nvSpPr>
          <p:cNvPr id="76801" name="Content Placeholder 2"/>
          <p:cNvSpPr>
            <a:spLocks noGrp="1"/>
          </p:cNvSpPr>
          <p:nvPr>
            <p:ph idx="1"/>
          </p:nvPr>
        </p:nvSpPr>
        <p:spPr/>
        <p:txBody>
          <a:bodyPr wrap="square" numCol="1" anchor="t" anchorCtr="0" compatLnSpc="1">
            <a:prstTxWarp prst="textNoShape">
              <a:avLst/>
            </a:prstTxWarp>
          </a:bodyPr>
          <a:lstStyle/>
          <a:p>
            <a:pPr eaLnBrk="1" hangingPunct="1"/>
            <a:r>
              <a:rPr lang="en-US">
                <a:solidFill>
                  <a:srgbClr val="0D0D0D"/>
                </a:solidFill>
                <a:effectLst>
                  <a:outerShdw blurRad="38100" dist="38100" dir="2700000" algn="tl">
                    <a:srgbClr val="FFFFFF"/>
                  </a:outerShdw>
                </a:effectLst>
                <a:latin typeface="Calibri" pitchFamily="34" charset="0"/>
              </a:rPr>
              <a:t>Delay in reporting</a:t>
            </a:r>
          </a:p>
          <a:p>
            <a:pPr eaLnBrk="1" hangingPunct="1"/>
            <a:r>
              <a:rPr lang="en-US">
                <a:solidFill>
                  <a:srgbClr val="0D0D0D"/>
                </a:solidFill>
                <a:effectLst>
                  <a:outerShdw blurRad="38100" dist="38100" dir="2700000" algn="tl">
                    <a:srgbClr val="FFFFFF"/>
                  </a:outerShdw>
                </a:effectLst>
                <a:latin typeface="Calibri" pitchFamily="34" charset="0"/>
              </a:rPr>
              <a:t>Change in account of what happened</a:t>
            </a:r>
          </a:p>
          <a:p>
            <a:pPr eaLnBrk="1" hangingPunct="1"/>
            <a:r>
              <a:rPr lang="en-US">
                <a:solidFill>
                  <a:srgbClr val="0D0D0D"/>
                </a:solidFill>
                <a:effectLst>
                  <a:outerShdw blurRad="38100" dist="38100" dir="2700000" algn="tl">
                    <a:srgbClr val="FFFFFF"/>
                  </a:outerShdw>
                </a:effectLst>
                <a:latin typeface="Calibri" pitchFamily="34" charset="0"/>
              </a:rPr>
              <a:t>Unexpected demeanor/disposition</a:t>
            </a:r>
          </a:p>
          <a:p>
            <a:pPr eaLnBrk="1" hangingPunct="1"/>
            <a:r>
              <a:rPr lang="en-US">
                <a:solidFill>
                  <a:srgbClr val="0D0D0D"/>
                </a:solidFill>
                <a:effectLst>
                  <a:outerShdw blurRad="38100" dist="38100" dir="2700000" algn="tl">
                    <a:srgbClr val="FFFFFF"/>
                  </a:outerShdw>
                </a:effectLst>
                <a:latin typeface="Calibri" pitchFamily="34" charset="0"/>
              </a:rPr>
              <a:t>Unexpected behavior</a:t>
            </a:r>
          </a:p>
          <a:p>
            <a:pPr lvl="1" eaLnBrk="1" hangingPunct="1"/>
            <a:r>
              <a:rPr lang="en-US">
                <a:solidFill>
                  <a:srgbClr val="0D0D0D"/>
                </a:solidFill>
                <a:effectLst>
                  <a:outerShdw blurRad="38100" dist="38100" dir="2700000" algn="tl">
                    <a:srgbClr val="FFFFFF"/>
                  </a:outerShdw>
                </a:effectLst>
                <a:latin typeface="Calibri" pitchFamily="34" charset="0"/>
              </a:rPr>
              <a:t>Contact with person who caused the harm</a:t>
            </a:r>
          </a:p>
          <a:p>
            <a:pPr lvl="1" eaLnBrk="1" hangingPunct="1"/>
            <a:r>
              <a:rPr lang="en-US">
                <a:solidFill>
                  <a:srgbClr val="0D0D0D"/>
                </a:solidFill>
                <a:effectLst>
                  <a:outerShdw blurRad="38100" dist="38100" dir="2700000" algn="tl">
                    <a:srgbClr val="FFFFFF"/>
                  </a:outerShdw>
                </a:effectLst>
                <a:latin typeface="Calibri" pitchFamily="34" charset="0"/>
              </a:rPr>
              <a:t>Desire to resume “normal” routine</a:t>
            </a:r>
          </a:p>
          <a:p>
            <a:pPr lvl="1" eaLnBrk="1" hangingPunct="1"/>
            <a:r>
              <a:rPr lang="en-US">
                <a:solidFill>
                  <a:srgbClr val="0D0D0D"/>
                </a:solidFill>
                <a:effectLst>
                  <a:outerShdw blurRad="38100" dist="38100" dir="2700000" algn="tl">
                    <a:srgbClr val="FFFFFF"/>
                  </a:outerShdw>
                </a:effectLst>
                <a:latin typeface="Calibri" pitchFamily="34" charset="0"/>
              </a:rPr>
              <a:t>Subsequent sexual activity (sometimes with the person who caused the harm)</a:t>
            </a:r>
          </a:p>
          <a:p>
            <a:pPr marL="0" indent="0">
              <a:buNone/>
            </a:pPr>
            <a:endParaRPr lang="en-US">
              <a:solidFill>
                <a:srgbClr val="0D0D0D"/>
              </a:solidFill>
              <a:effectLst>
                <a:outerShdw blurRad="38100" dist="38100" dir="2700000" algn="tl">
                  <a:srgbClr val="FFFFFF"/>
                </a:outerShdw>
              </a:effectLst>
              <a:latin typeface="Calibri" pitchFamily="34" charset="0"/>
            </a:endParaRPr>
          </a:p>
        </p:txBody>
      </p:sp>
    </p:spTree>
    <p:extLst>
      <p:ext uri="{BB962C8B-B14F-4D97-AF65-F5344CB8AC3E}">
        <p14:creationId xmlns:p14="http://schemas.microsoft.com/office/powerpoint/2010/main" val="32053287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Significant Time Between Incident And Report</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800">
                <a:ea typeface="ＭＳ Ｐゴシック" panose="020B0600070205080204" pitchFamily="34" charset="-128"/>
              </a:rPr>
              <a:t>They fear repercussions</a:t>
            </a:r>
          </a:p>
          <a:p>
            <a:pPr lvl="1"/>
            <a:r>
              <a:rPr lang="en-US" altLang="en-US" sz="2800">
                <a:ea typeface="ＭＳ Ｐゴシック" panose="020B0600070205080204" pitchFamily="34" charset="-128"/>
              </a:rPr>
              <a:t>They are pressured by others not to report</a:t>
            </a:r>
          </a:p>
          <a:p>
            <a:pPr lvl="1"/>
            <a:r>
              <a:rPr lang="en-US" altLang="en-US" sz="2800">
                <a:ea typeface="ＭＳ Ｐゴシック" panose="020B0600070205080204" pitchFamily="34" charset="-128"/>
              </a:rPr>
              <a:t>They feel shame, embarrassment</a:t>
            </a:r>
          </a:p>
          <a:p>
            <a:pPr lvl="1"/>
            <a:r>
              <a:rPr lang="en-US" altLang="en-US" sz="2800">
                <a:ea typeface="ＭＳ Ｐゴシック" panose="020B0600070205080204" pitchFamily="34" charset="-128"/>
              </a:rPr>
              <a:t>They are afraid of the person who caused the harm</a:t>
            </a:r>
          </a:p>
          <a:p>
            <a:pPr lvl="1"/>
            <a:r>
              <a:rPr lang="en-US" altLang="en-US" sz="2800">
                <a:ea typeface="ＭＳ Ｐゴシック" panose="020B0600070205080204" pitchFamily="34" charset="-128"/>
              </a:rPr>
              <a:t>They are afraid of not being believed</a:t>
            </a:r>
          </a:p>
          <a:p>
            <a:pPr lvl="1"/>
            <a:r>
              <a:rPr lang="en-US" altLang="en-US" sz="28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Scenario</a:t>
            </a: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pPr marL="0" indent="0">
              <a:buNone/>
            </a:pPr>
            <a:r>
              <a:rPr lang="en-US"/>
              <a:t>Jo and Sam broke up and Sam is not taking it very well.  For the past two- or three-weeks Sam has been texting Jo and begging to get back together.  Sam has also shown up at Jo’s off-campus apartment and left presents twice.  Jo has made it clear that they feel bad about the breakup, but that they need Sam to “move on”.  Sam cannot seem to move on and continues to text, show up and call Jo.  Today, Jo posted a picture on social media with a new partner, Taylor.  Sam does not take it well and calls Jo and threatens to kill themselves.   Jo’s roommate Chandler comes to you, the investigator and reports this, but says Jo doesn’t want to get anyone in trouble.</a:t>
            </a:r>
          </a:p>
          <a:p>
            <a:pPr marL="0" indent="0">
              <a:buNone/>
            </a:pPr>
            <a:endParaRPr lang="en-US"/>
          </a:p>
          <a:p>
            <a:pPr marL="0" indent="0">
              <a:buNone/>
            </a:pPr>
            <a:endParaRPr lang="en-US"/>
          </a:p>
          <a:p>
            <a:pPr marL="0" indent="0">
              <a:buNone/>
            </a:pPr>
            <a:r>
              <a:rPr lang="en-US"/>
              <a:t>Are there any assumptions that you made in reading this report?</a:t>
            </a:r>
            <a:endParaRPr lang="en-US">
              <a:cs typeface="Calibri"/>
            </a:endParaRPr>
          </a:p>
        </p:txBody>
      </p:sp>
    </p:spTree>
    <p:extLst>
      <p:ext uri="{BB962C8B-B14F-4D97-AF65-F5344CB8AC3E}">
        <p14:creationId xmlns:p14="http://schemas.microsoft.com/office/powerpoint/2010/main" val="76352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a:t>Pre-Investigation planning</a:t>
            </a:r>
          </a:p>
        </p:txBody>
      </p:sp>
    </p:spTree>
    <p:extLst>
      <p:ext uri="{BB962C8B-B14F-4D97-AF65-F5344CB8AC3E}">
        <p14:creationId xmlns:p14="http://schemas.microsoft.com/office/powerpoint/2010/main" val="13000397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520CC7-6C9C-74C8-677D-7C76EECA426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Pre-Investigation Steps</a:t>
            </a:r>
          </a:p>
        </p:txBody>
      </p:sp>
      <p:sp>
        <p:nvSpPr>
          <p:cNvPr id="2" name="Content Placeholder 1">
            <a:extLst>
              <a:ext uri="{FF2B5EF4-FFF2-40B4-BE49-F238E27FC236}">
                <a16:creationId xmlns:a16="http://schemas.microsoft.com/office/drawing/2014/main" id="{445CCFF8-3E95-09BF-A2E4-3A6A71B27CB7}"/>
              </a:ext>
            </a:extLst>
          </p:cNvPr>
          <p:cNvSpPr>
            <a:spLocks noGrp="1"/>
          </p:cNvSpPr>
          <p:nvPr>
            <p:ph idx="1"/>
          </p:nvPr>
        </p:nvSpPr>
        <p:spPr/>
        <p:txBody>
          <a:bodyPr>
            <a:normAutofit lnSpcReduction="10000"/>
          </a:bodyPr>
          <a:lstStyle/>
          <a:p>
            <a:pPr marL="457200" lvl="0" indent="-393700" algn="l" rtl="0">
              <a:lnSpc>
                <a:spcPct val="100000"/>
              </a:lnSpc>
              <a:spcBef>
                <a:spcPts val="1000"/>
              </a:spcBef>
              <a:spcAft>
                <a:spcPts val="0"/>
              </a:spcAft>
              <a:buClr>
                <a:srgbClr val="002060"/>
              </a:buClr>
              <a:buSzPts val="2600"/>
              <a:buChar char="●"/>
            </a:pPr>
            <a:r>
              <a:rPr lang="en-US" sz="2800">
                <a:solidFill>
                  <a:srgbClr val="002060"/>
                </a:solidFill>
              </a:rPr>
              <a:t>Review the report/complaint to determine potential process for investigation and/or resolution</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highlight>
                  <a:schemeClr val="lt1"/>
                </a:highlight>
              </a:rPr>
              <a:t>Ensure appropriate individuals are informed </a:t>
            </a:r>
            <a:r>
              <a:rPr lang="en-US">
                <a:solidFill>
                  <a:srgbClr val="002060"/>
                </a:solidFill>
                <a:highlight>
                  <a:schemeClr val="lt1"/>
                </a:highlight>
              </a:rPr>
              <a:t>and proper documentation of report/complaint (g</a:t>
            </a:r>
            <a:r>
              <a:rPr lang="en-US" sz="2800">
                <a:solidFill>
                  <a:srgbClr val="002060"/>
                </a:solidFill>
                <a:highlight>
                  <a:schemeClr val="lt1"/>
                </a:highlight>
              </a:rPr>
              <a:t>atekeeping)</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Ensure notice given to complainant of options and rights</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Determine if there are any immediate needs and/or safety concerns that need to be addressed</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Conduct intake with the complainant</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Assess for supportive and interim measures</a:t>
            </a:r>
          </a:p>
          <a:p>
            <a:pPr marL="457200" lvl="0" indent="-393700" algn="l" rtl="0">
              <a:lnSpc>
                <a:spcPct val="100000"/>
              </a:lnSpc>
              <a:spcBef>
                <a:spcPts val="0"/>
              </a:spcBef>
              <a:spcAft>
                <a:spcPts val="0"/>
              </a:spcAft>
              <a:buClr>
                <a:srgbClr val="002060"/>
              </a:buClr>
              <a:buSzPts val="2600"/>
              <a:buChar char="●"/>
            </a:pPr>
            <a:r>
              <a:rPr lang="en-US">
                <a:solidFill>
                  <a:srgbClr val="002060"/>
                </a:solidFill>
              </a:rPr>
              <a:t>Begin to d</a:t>
            </a:r>
            <a:r>
              <a:rPr lang="en-US" sz="2800">
                <a:solidFill>
                  <a:srgbClr val="002060"/>
                </a:solidFill>
              </a:rPr>
              <a:t>evelop your investigation strategy</a:t>
            </a:r>
          </a:p>
        </p:txBody>
      </p:sp>
    </p:spTree>
    <p:extLst>
      <p:ext uri="{BB962C8B-B14F-4D97-AF65-F5344CB8AC3E}">
        <p14:creationId xmlns:p14="http://schemas.microsoft.com/office/powerpoint/2010/main" val="11597011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6B7079-659D-EBE2-7694-7FC1C53748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Complainant Options and Rights</a:t>
            </a:r>
          </a:p>
        </p:txBody>
      </p:sp>
      <p:sp>
        <p:nvSpPr>
          <p:cNvPr id="5" name="Content Placeholder 4">
            <a:extLst>
              <a:ext uri="{FF2B5EF4-FFF2-40B4-BE49-F238E27FC236}">
                <a16:creationId xmlns:a16="http://schemas.microsoft.com/office/drawing/2014/main" id="{122F8A57-24E6-8268-8BB9-032DED4BE098}"/>
              </a:ext>
            </a:extLst>
          </p:cNvPr>
          <p:cNvSpPr>
            <a:spLocks noGrp="1"/>
          </p:cNvSpPr>
          <p:nvPr>
            <p:ph idx="1"/>
          </p:nvPr>
        </p:nvSpPr>
        <p:spPr>
          <a:xfrm>
            <a:off x="609600" y="1600200"/>
            <a:ext cx="10972800" cy="4620125"/>
          </a:xfrm>
        </p:spPr>
        <p:txBody>
          <a:bodyPr>
            <a:normAutofit fontScale="92500"/>
          </a:bodyPr>
          <a:lstStyle/>
          <a:p>
            <a:pPr marL="0" indent="0">
              <a:buNone/>
            </a:pPr>
            <a:r>
              <a:rPr lang="en-US"/>
              <a:t>Following a report of sexual violence, the complainant must be promptly notified of their options and rights, including, but not limited to: </a:t>
            </a:r>
          </a:p>
          <a:p>
            <a:r>
              <a:rPr lang="en-US"/>
              <a:t>How to obtain immediate medical assistance</a:t>
            </a:r>
          </a:p>
          <a:p>
            <a:r>
              <a:rPr lang="en-US"/>
              <a:t>Where and how to report incidents (college/university and law enforcement)</a:t>
            </a:r>
          </a:p>
          <a:p>
            <a:r>
              <a:rPr lang="en-US"/>
              <a:t>On- and off-campus resources, including counseling, mental health services, etc.</a:t>
            </a:r>
          </a:p>
          <a:p>
            <a:r>
              <a:rPr lang="en-US"/>
              <a:t>Right to report to law enforcement and rights under the crime victims bill of rights</a:t>
            </a:r>
          </a:p>
          <a:p>
            <a:r>
              <a:rPr lang="en-US"/>
              <a:t>Assistance available to preserving materials for investigation</a:t>
            </a:r>
          </a:p>
          <a:p>
            <a:pPr marL="0" indent="0" algn="r">
              <a:buNone/>
            </a:pPr>
            <a:r>
              <a:rPr lang="en-US" sz="1900"/>
              <a:t>- 1B.3.1 Procedure, Part 5., Subpart C. 3. and 4.</a:t>
            </a:r>
          </a:p>
        </p:txBody>
      </p:sp>
    </p:spTree>
    <p:extLst>
      <p:ext uri="{BB962C8B-B14F-4D97-AF65-F5344CB8AC3E}">
        <p14:creationId xmlns:p14="http://schemas.microsoft.com/office/powerpoint/2010/main" val="13566419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Interim Actions - Emergency Removal</a:t>
            </a:r>
          </a:p>
        </p:txBody>
      </p:sp>
      <p:sp>
        <p:nvSpPr>
          <p:cNvPr id="2" name="Content Placeholder 1"/>
          <p:cNvSpPr>
            <a:spLocks noGrp="1"/>
          </p:cNvSpPr>
          <p:nvPr>
            <p:ph idx="1"/>
          </p:nvPr>
        </p:nvSpPr>
        <p:spPr/>
        <p:txBody>
          <a:bodyPr/>
          <a:lstStyle/>
          <a:p>
            <a:r>
              <a:rPr lang="en-US">
                <a:solidFill>
                  <a:srgbClr val="002060"/>
                </a:solidFill>
              </a:rPr>
              <a:t>Institution may remove a respondent from the education program or activity on an emergency basis if institution:</a:t>
            </a:r>
          </a:p>
          <a:p>
            <a:pPr lvl="1">
              <a:buFont typeface="Wingdings" panose="05000000000000000000" pitchFamily="2" charset="2"/>
              <a:buChar char="§"/>
            </a:pPr>
            <a:r>
              <a:rPr lang="en-US">
                <a:solidFill>
                  <a:srgbClr val="002060"/>
                </a:solidFill>
              </a:rPr>
              <a:t>Undertakes an individualized safety and risk analysis;</a:t>
            </a:r>
          </a:p>
          <a:p>
            <a:pPr lvl="1">
              <a:buFont typeface="Wingdings" panose="05000000000000000000" pitchFamily="2" charset="2"/>
              <a:buChar char="§"/>
            </a:pPr>
            <a:r>
              <a:rPr lang="en-US">
                <a:solidFill>
                  <a:srgbClr val="002060"/>
                </a:solidFill>
              </a:rPr>
              <a:t>Determines that an immediate threat to the physical health or safety of any student or other individual arising from the allegations justifies removal; and</a:t>
            </a:r>
          </a:p>
          <a:p>
            <a:pPr lvl="1">
              <a:buFont typeface="Wingdings" panose="05000000000000000000" pitchFamily="2" charset="2"/>
              <a:buChar char="§"/>
            </a:pPr>
            <a:r>
              <a:rPr lang="en-US">
                <a:solidFill>
                  <a:srgbClr val="002060"/>
                </a:solidFill>
              </a:rPr>
              <a:t>Provides the respondent with notice and an opportunity to challenge the decision immediately following removal</a:t>
            </a:r>
          </a:p>
        </p:txBody>
      </p:sp>
    </p:spTree>
    <p:extLst>
      <p:ext uri="{BB962C8B-B14F-4D97-AF65-F5344CB8AC3E}">
        <p14:creationId xmlns:p14="http://schemas.microsoft.com/office/powerpoint/2010/main" val="42326158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Supportive Measures, options</a:t>
            </a:r>
          </a:p>
        </p:txBody>
      </p:sp>
      <p:sp>
        <p:nvSpPr>
          <p:cNvPr id="2" name="Content Placeholder 1"/>
          <p:cNvSpPr>
            <a:spLocks noGrp="1"/>
          </p:cNvSpPr>
          <p:nvPr>
            <p:ph idx="1"/>
          </p:nvPr>
        </p:nvSpPr>
        <p:spPr/>
        <p:txBody>
          <a:bodyPr/>
          <a:lstStyle/>
          <a:p>
            <a:r>
              <a:rPr lang="en-US">
                <a:solidFill>
                  <a:srgbClr val="002060"/>
                </a:solidFill>
              </a:rPr>
              <a:t>Non-disciplinary, non-punitive individualized services</a:t>
            </a:r>
          </a:p>
          <a:p>
            <a:r>
              <a:rPr lang="en-US">
                <a:solidFill>
                  <a:srgbClr val="002060"/>
                </a:solidFill>
              </a:rPr>
              <a:t>Offered as appropriate, as reasonably available, and without fee or charge to complainant or respondent</a:t>
            </a:r>
          </a:p>
          <a:p>
            <a:r>
              <a:rPr lang="en-US">
                <a:solidFill>
                  <a:srgbClr val="002060"/>
                </a:solidFill>
              </a:rPr>
              <a:t>Before or after the filing of a formal complaint or where no formal complaint has been filed</a:t>
            </a:r>
          </a:p>
        </p:txBody>
      </p:sp>
    </p:spTree>
    <p:extLst>
      <p:ext uri="{BB962C8B-B14F-4D97-AF65-F5344CB8AC3E}">
        <p14:creationId xmlns:p14="http://schemas.microsoft.com/office/powerpoint/2010/main" val="8477896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493F3D-E8AD-5186-B36C-B5F3D52C647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Complainant Intake</a:t>
            </a:r>
          </a:p>
        </p:txBody>
      </p:sp>
      <p:sp>
        <p:nvSpPr>
          <p:cNvPr id="2" name="Content Placeholder 1">
            <a:extLst>
              <a:ext uri="{FF2B5EF4-FFF2-40B4-BE49-F238E27FC236}">
                <a16:creationId xmlns:a16="http://schemas.microsoft.com/office/drawing/2014/main" id="{8B8BC2D3-B752-C90E-4CE5-DFAB6A386A5F}"/>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purpose of the intake meeting</a:t>
            </a:r>
            <a:endParaRPr lang="en-US" sz="2200">
              <a:sym typeface="Trebuchet MS"/>
            </a:endParaRPr>
          </a:p>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Review the Data Privacy Notice (</a:t>
            </a:r>
            <a:r>
              <a:rPr lang="en-US" err="1">
                <a:solidFill>
                  <a:srgbClr val="002060"/>
                </a:solidFill>
                <a:ea typeface="Trebuchet MS"/>
                <a:cs typeface="Trebuchet MS"/>
                <a:sym typeface="Trebuchet MS"/>
              </a:rPr>
              <a:t>Tennessen</a:t>
            </a:r>
            <a:r>
              <a:rPr lang="en-US">
                <a:solidFill>
                  <a:srgbClr val="002060"/>
                </a:solidFill>
                <a:ea typeface="Trebuchet MS"/>
                <a:cs typeface="Trebuchet MS"/>
                <a:sym typeface="Trebuchet MS"/>
              </a:rPr>
              <a:t>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rPr>
              <a:t>Confirm complainant is a current student or attempting to participate in an education program or activity at the college/university where the complaint is being filed</a:t>
            </a:r>
          </a:p>
        </p:txBody>
      </p:sp>
    </p:spTree>
    <p:extLst>
      <p:ext uri="{BB962C8B-B14F-4D97-AF65-F5344CB8AC3E}">
        <p14:creationId xmlns:p14="http://schemas.microsoft.com/office/powerpoint/2010/main" val="8249222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F16264-F691-9898-96F5-C484203EA1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Complainant Intake (Cont.)</a:t>
            </a:r>
          </a:p>
        </p:txBody>
      </p:sp>
      <p:sp>
        <p:nvSpPr>
          <p:cNvPr id="2" name="Content Placeholder 1">
            <a:extLst>
              <a:ext uri="{FF2B5EF4-FFF2-40B4-BE49-F238E27FC236}">
                <a16:creationId xmlns:a16="http://schemas.microsoft.com/office/drawing/2014/main" id="{0CC3E1C2-A11C-0E87-4B91-6DE773E24FE9}"/>
              </a:ext>
            </a:extLst>
          </p:cNvPr>
          <p:cNvSpPr>
            <a:spLocks noGrp="1"/>
          </p:cNvSpPr>
          <p:nvPr>
            <p:ph idx="1"/>
          </p:nvPr>
        </p:nvSpPr>
        <p:spPr/>
        <p:txBody>
          <a:bodyPr>
            <a:normAutofit/>
          </a:bodyPr>
          <a:lstStyle/>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availability of interim/supportive measures</a:t>
            </a:r>
          </a:p>
          <a:p>
            <a:pPr marL="457200" indent="-441960">
              <a:spcBef>
                <a:spcPts val="0"/>
              </a:spcBef>
              <a:buClr>
                <a:srgbClr val="002060"/>
              </a:buClr>
              <a:buSzPct val="114285"/>
              <a:buFont typeface="Arial"/>
              <a:buChar char="•"/>
            </a:pPr>
            <a:r>
              <a:rPr lang="en-US">
                <a:solidFill>
                  <a:srgbClr val="002060"/>
                </a:solidFill>
                <a:sym typeface="Trebuchet MS"/>
              </a:rPr>
              <a:t>Establish understanding of complainant’s intentions</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Do they want to tell their story or be heard? </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Are they requesting an investigation?</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Are they considering to submit a formal complaint?</a:t>
            </a:r>
          </a:p>
          <a:p>
            <a:pPr marL="472440" indent="-457200">
              <a:spcBef>
                <a:spcPts val="0"/>
              </a:spcBef>
              <a:buClr>
                <a:srgbClr val="002060"/>
              </a:buClr>
              <a:buSzPct val="114285"/>
            </a:pPr>
            <a:r>
              <a:rPr lang="en-US">
                <a:solidFill>
                  <a:srgbClr val="002060"/>
                </a:solidFill>
                <a:ea typeface="Trebuchet MS"/>
                <a:cs typeface="Trebuchet MS"/>
                <a:sym typeface="Trebuchet MS"/>
              </a:rPr>
              <a:t>Share campus and other available resources</a:t>
            </a:r>
          </a:p>
          <a:p>
            <a:pPr marL="15240" indent="0">
              <a:spcBef>
                <a:spcPts val="0"/>
              </a:spcBef>
              <a:buClr>
                <a:srgbClr val="002060"/>
              </a:buClr>
              <a:buSzPct val="114285"/>
              <a:buNone/>
            </a:pPr>
            <a:endParaRPr lang="en-US">
              <a:solidFill>
                <a:srgbClr val="002060"/>
              </a:solidFill>
              <a:sym typeface="Trebuchet MS"/>
            </a:endParaRPr>
          </a:p>
          <a:p>
            <a:pPr marL="15240" indent="0">
              <a:spcBef>
                <a:spcPts val="0"/>
              </a:spcBef>
              <a:buClr>
                <a:srgbClr val="002060"/>
              </a:buClr>
              <a:buSzPct val="114285"/>
              <a:buNone/>
            </a:pPr>
            <a:r>
              <a:rPr lang="en-US">
                <a:solidFill>
                  <a:srgbClr val="002060"/>
                </a:solidFill>
                <a:sym typeface="Trebuchet MS"/>
              </a:rPr>
              <a:t>If Complainant wants to file a formal complaint, explain process further and next steps dependent on resolution option they want to pursue.</a:t>
            </a:r>
          </a:p>
        </p:txBody>
      </p:sp>
    </p:spTree>
    <p:extLst>
      <p:ext uri="{BB962C8B-B14F-4D97-AF65-F5344CB8AC3E}">
        <p14:creationId xmlns:p14="http://schemas.microsoft.com/office/powerpoint/2010/main" val="4122205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B60904-C68E-2B0A-E693-16EAEB426DA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Reluctant Complainants</a:t>
            </a:r>
          </a:p>
        </p:txBody>
      </p:sp>
      <p:sp>
        <p:nvSpPr>
          <p:cNvPr id="2" name="Content Placeholder 1">
            <a:extLst>
              <a:ext uri="{FF2B5EF4-FFF2-40B4-BE49-F238E27FC236}">
                <a16:creationId xmlns:a16="http://schemas.microsoft.com/office/drawing/2014/main" id="{426889B3-617B-BD34-7F08-42B5E90961CB}"/>
              </a:ext>
            </a:extLst>
          </p:cNvPr>
          <p:cNvSpPr>
            <a:spLocks noGrp="1"/>
          </p:cNvSpPr>
          <p:nvPr>
            <p:ph idx="1"/>
          </p:nvPr>
        </p:nvSpPr>
        <p:spPr/>
        <p:txBody>
          <a:bodyPr/>
          <a:lstStyle/>
          <a:p>
            <a:pPr marL="76200" indent="0">
              <a:lnSpc>
                <a:spcPct val="80000"/>
              </a:lnSpc>
              <a:spcBef>
                <a:spcPts val="0"/>
              </a:spcBef>
              <a:buClr>
                <a:srgbClr val="002060"/>
              </a:buClr>
              <a:buSzPts val="2400"/>
              <a:buNone/>
            </a:pPr>
            <a:r>
              <a:rPr lang="en-US" sz="2400">
                <a:solidFill>
                  <a:srgbClr val="002060"/>
                </a:solidFill>
                <a:sym typeface="Trebuchet MS"/>
              </a:rPr>
              <a:t>If Complainant does not want to proceed with a formal complaint, consider factors that may necessitate a formal complaint by the Title IX Coordinator.</a:t>
            </a:r>
          </a:p>
          <a:p>
            <a:pPr marL="76200" lvl="0" indent="0" algn="l" rtl="0">
              <a:lnSpc>
                <a:spcPct val="80000"/>
              </a:lnSpc>
              <a:spcBef>
                <a:spcPts val="0"/>
              </a:spcBef>
              <a:spcAft>
                <a:spcPts val="0"/>
              </a:spcAft>
              <a:buClr>
                <a:srgbClr val="002060"/>
              </a:buClr>
              <a:buSzPts val="2400"/>
              <a:buNone/>
            </a:pPr>
            <a:endParaRPr lang="en-US" sz="2400">
              <a:solidFill>
                <a:srgbClr val="002060"/>
              </a:solidFill>
              <a:ea typeface="Trebuchet MS"/>
              <a:cs typeface="Trebuchet MS"/>
              <a:sym typeface="Trebuchet MS"/>
            </a:endParaRPr>
          </a:p>
          <a:p>
            <a:pPr marL="76200" lvl="0" indent="0" algn="l" rtl="0">
              <a:lnSpc>
                <a:spcPct val="80000"/>
              </a:lnSpc>
              <a:spcBef>
                <a:spcPts val="0"/>
              </a:spcBef>
              <a:spcAft>
                <a:spcPts val="0"/>
              </a:spcAft>
              <a:buClr>
                <a:srgbClr val="002060"/>
              </a:buClr>
              <a:buSzPts val="2400"/>
              <a:buNone/>
            </a:pPr>
            <a:r>
              <a:rPr lang="en-US" sz="2400">
                <a:solidFill>
                  <a:srgbClr val="002060"/>
                </a:solidFill>
                <a:ea typeface="Trebuchet MS"/>
                <a:cs typeface="Trebuchet MS"/>
                <a:sym typeface="Trebuchet MS"/>
              </a:rPr>
              <a:t>A Complainant may request confidentiality, that nothing be done, or say that </a:t>
            </a:r>
            <a:r>
              <a:rPr lang="en-US" sz="2400">
                <a:solidFill>
                  <a:srgbClr val="002060"/>
                </a:solidFill>
              </a:rPr>
              <a:t>they </a:t>
            </a:r>
            <a:r>
              <a:rPr lang="en-US" sz="2400">
                <a:solidFill>
                  <a:srgbClr val="002060"/>
                </a:solidFill>
                <a:ea typeface="Trebuchet MS"/>
                <a:cs typeface="Trebuchet MS"/>
                <a:sym typeface="Trebuchet MS"/>
              </a:rPr>
              <a:t>don’t want to participate in investigation. In response, consider whether to:</a:t>
            </a:r>
          </a:p>
          <a:p>
            <a:pPr marL="76200" lvl="0" indent="0" algn="l" rtl="0">
              <a:lnSpc>
                <a:spcPct val="80000"/>
              </a:lnSpc>
              <a:spcBef>
                <a:spcPts val="0"/>
              </a:spcBef>
              <a:spcAft>
                <a:spcPts val="0"/>
              </a:spcAft>
              <a:buClr>
                <a:srgbClr val="002060"/>
              </a:buClr>
              <a:buSzPts val="2400"/>
              <a:buNone/>
            </a:pPr>
            <a:endParaRPr lang="en-US" sz="2400"/>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further confidentiality in the process</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Discuss further protections against retaliation in the policies/procedures</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responsibility of institution to maintain safe and non-discriminatory environment, which may mean actions will be taken</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what options are available if an investigation does not proceed</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limitations in response without participation</a:t>
            </a:r>
          </a:p>
          <a:p>
            <a:pPr marL="1828800" lvl="0" indent="0" algn="l" rtl="0">
              <a:lnSpc>
                <a:spcPct val="80000"/>
              </a:lnSpc>
              <a:spcBef>
                <a:spcPts val="0"/>
              </a:spcBef>
              <a:spcAft>
                <a:spcPts val="0"/>
              </a:spcAft>
              <a:buNone/>
            </a:pPr>
            <a:endParaRPr lang="en-US" sz="2400">
              <a:solidFill>
                <a:srgbClr val="002060"/>
              </a:solidFill>
              <a:highlight>
                <a:schemeClr val="lt1"/>
              </a:highlight>
            </a:endParaRPr>
          </a:p>
          <a:p>
            <a:pPr marL="76200" lvl="0" indent="0" algn="l" rtl="0">
              <a:lnSpc>
                <a:spcPct val="80000"/>
              </a:lnSpc>
              <a:spcBef>
                <a:spcPts val="0"/>
              </a:spcBef>
              <a:spcAft>
                <a:spcPts val="0"/>
              </a:spcAft>
              <a:buClr>
                <a:srgbClr val="002060"/>
              </a:buClr>
              <a:buSzPts val="2400"/>
              <a:buNone/>
            </a:pPr>
            <a:r>
              <a:rPr lang="en-US" sz="2400" i="1">
                <a:solidFill>
                  <a:srgbClr val="002060"/>
                </a:solidFill>
                <a:highlight>
                  <a:schemeClr val="lt1"/>
                </a:highlight>
                <a:ea typeface="Trebuchet MS"/>
                <a:cs typeface="Trebuchet MS"/>
                <a:sym typeface="Trebuchet MS"/>
              </a:rPr>
              <a:t>Note: </a:t>
            </a:r>
            <a:r>
              <a:rPr lang="en-US" sz="2400">
                <a:solidFill>
                  <a:srgbClr val="002060"/>
                </a:solidFill>
                <a:highlight>
                  <a:schemeClr val="lt1"/>
                </a:highlight>
                <a:ea typeface="Trebuchet MS"/>
                <a:cs typeface="Trebuchet MS"/>
                <a:sym typeface="Trebuchet MS"/>
              </a:rPr>
              <a:t>Document the Complainant’s request, any actions taken, and explanation of why an investigation was or was not pursued</a:t>
            </a:r>
            <a:endParaRPr lang="en-US" sz="2400">
              <a:highlight>
                <a:schemeClr val="lt1"/>
              </a:highlight>
            </a:endParaRPr>
          </a:p>
        </p:txBody>
      </p:sp>
    </p:spTree>
    <p:extLst>
      <p:ext uri="{BB962C8B-B14F-4D97-AF65-F5344CB8AC3E}">
        <p14:creationId xmlns:p14="http://schemas.microsoft.com/office/powerpoint/2010/main" val="34280465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D54159-E5CF-9174-8A19-69E1E14EBF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Confirm the Scope of the Investigation</a:t>
            </a:r>
          </a:p>
        </p:txBody>
      </p:sp>
      <p:sp>
        <p:nvSpPr>
          <p:cNvPr id="2" name="Content Placeholder 1">
            <a:extLst>
              <a:ext uri="{FF2B5EF4-FFF2-40B4-BE49-F238E27FC236}">
                <a16:creationId xmlns:a16="http://schemas.microsoft.com/office/drawing/2014/main" id="{7CF98078-F34C-05A4-4455-3370D42C73FB}"/>
              </a:ext>
            </a:extLst>
          </p:cNvPr>
          <p:cNvSpPr>
            <a:spLocks noGrp="1"/>
          </p:cNvSpPr>
          <p:nvPr>
            <p:ph idx="1"/>
          </p:nvPr>
        </p:nvSpPr>
        <p:spPr/>
        <p:txBody>
          <a:bodyPr/>
          <a:lstStyle/>
          <a:p>
            <a:pPr marL="0" indent="0">
              <a:buNone/>
            </a:pPr>
            <a:r>
              <a:rPr lang="en-US"/>
              <a:t>Prior to sending notices to the parties: </a:t>
            </a:r>
          </a:p>
          <a:p>
            <a:pPr lvl="1"/>
            <a:r>
              <a:rPr lang="en-US"/>
              <a:t>Clarify the allegations to be investigated</a:t>
            </a:r>
          </a:p>
          <a:p>
            <a:pPr lvl="1"/>
            <a:r>
              <a:rPr lang="en-US"/>
              <a:t>Connect with the Title IX Coordinator (and intake person, if different)</a:t>
            </a:r>
          </a:p>
          <a:p>
            <a:pPr lvl="1"/>
            <a:r>
              <a:rPr lang="en-US"/>
              <a:t>Confirm what policy(</a:t>
            </a:r>
            <a:r>
              <a:rPr lang="en-US" err="1"/>
              <a:t>ies</a:t>
            </a:r>
            <a:r>
              <a:rPr lang="en-US"/>
              <a:t>) apply to the allegations of your investigation</a:t>
            </a:r>
          </a:p>
          <a:p>
            <a:pPr lvl="1"/>
            <a:r>
              <a:rPr lang="en-US"/>
              <a:t> Assess your capacity to conduct the investigation</a:t>
            </a:r>
          </a:p>
          <a:p>
            <a:pPr lvl="1"/>
            <a:r>
              <a:rPr lang="en-US"/>
              <a:t>Determine if additional assistance will be needed to conduct the investigation</a:t>
            </a:r>
          </a:p>
          <a:p>
            <a:pPr lvl="1"/>
            <a:r>
              <a:rPr lang="en-US"/>
              <a:t>Strategize your approach (aka – Create an “Investigation Roadmap”)</a:t>
            </a:r>
          </a:p>
        </p:txBody>
      </p:sp>
    </p:spTree>
    <p:extLst>
      <p:ext uri="{BB962C8B-B14F-4D97-AF65-F5344CB8AC3E}">
        <p14:creationId xmlns:p14="http://schemas.microsoft.com/office/powerpoint/2010/main" val="40682497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Notice of Allegations</a:t>
            </a:r>
          </a:p>
        </p:txBody>
      </p:sp>
      <p:sp>
        <p:nvSpPr>
          <p:cNvPr id="2" name="Content Placeholder 1"/>
          <p:cNvSpPr>
            <a:spLocks noGrp="1"/>
          </p:cNvSpPr>
          <p:nvPr>
            <p:ph idx="1"/>
          </p:nvPr>
        </p:nvSpPr>
        <p:spPr/>
        <p:txBody>
          <a:bodyPr>
            <a:normAutofit/>
          </a:bodyPr>
          <a:lstStyle/>
          <a:p>
            <a:r>
              <a:rPr lang="en-US">
                <a:solidFill>
                  <a:srgbClr val="002060"/>
                </a:solidFill>
              </a:rPr>
              <a:t>Upon formal complaint, provide written notice to both parties including:</a:t>
            </a:r>
          </a:p>
          <a:p>
            <a:pPr lvl="1">
              <a:buFont typeface="Wingdings" panose="05000000000000000000" pitchFamily="2" charset="2"/>
              <a:buChar char="§"/>
            </a:pPr>
            <a:r>
              <a:rPr lang="en-US">
                <a:solidFill>
                  <a:srgbClr val="002060"/>
                </a:solidFill>
              </a:rPr>
              <a:t>Statements that:</a:t>
            </a:r>
          </a:p>
          <a:p>
            <a:pPr lvl="2"/>
            <a:r>
              <a:rPr lang="en-US">
                <a:solidFill>
                  <a:srgbClr val="002060"/>
                </a:solidFill>
              </a:rPr>
              <a:t>Respondent is presumed not responsible</a:t>
            </a:r>
          </a:p>
          <a:p>
            <a:pPr lvl="2"/>
            <a:r>
              <a:rPr lang="en-US">
                <a:solidFill>
                  <a:srgbClr val="002060"/>
                </a:solidFill>
              </a:rPr>
              <a:t>Determination of responsibility is made at the conclusion of the 1B.3.1 process</a:t>
            </a:r>
          </a:p>
          <a:p>
            <a:pPr lvl="2"/>
            <a:r>
              <a:rPr lang="en-US">
                <a:solidFill>
                  <a:srgbClr val="002060"/>
                </a:solidFill>
              </a:rPr>
              <a:t>Right to advisor of choice who may be but is not required to be an attorney</a:t>
            </a:r>
          </a:p>
          <a:p>
            <a:pPr lvl="2"/>
            <a:r>
              <a:rPr lang="en-US">
                <a:solidFill>
                  <a:srgbClr val="002060"/>
                </a:solidFill>
              </a:rPr>
              <a:t>Parties may inspect and review evidence</a:t>
            </a:r>
          </a:p>
          <a:p>
            <a:pPr lvl="2"/>
            <a:r>
              <a:rPr lang="en-US">
                <a:solidFill>
                  <a:srgbClr val="002060"/>
                </a:solidFill>
              </a:rPr>
              <a:t>Inform parties of prohibiting knowingly making false statements</a:t>
            </a:r>
          </a:p>
        </p:txBody>
      </p:sp>
    </p:spTree>
    <p:extLst>
      <p:ext uri="{BB962C8B-B14F-4D97-AF65-F5344CB8AC3E}">
        <p14:creationId xmlns:p14="http://schemas.microsoft.com/office/powerpoint/2010/main" val="38910855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458DCC-5159-C187-2B46-BB63AF31443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More on Notifications for Complainant and Respondent</a:t>
            </a:r>
          </a:p>
        </p:txBody>
      </p:sp>
      <p:sp>
        <p:nvSpPr>
          <p:cNvPr id="2" name="Content Placeholder 1">
            <a:extLst>
              <a:ext uri="{FF2B5EF4-FFF2-40B4-BE49-F238E27FC236}">
                <a16:creationId xmlns:a16="http://schemas.microsoft.com/office/drawing/2014/main" id="{7B35070B-BF7F-0FFF-E149-4BEF61E7A1B8}"/>
              </a:ext>
            </a:extLst>
          </p:cNvPr>
          <p:cNvSpPr>
            <a:spLocks noGrp="1"/>
          </p:cNvSpPr>
          <p:nvPr>
            <p:ph idx="1"/>
          </p:nvPr>
        </p:nvSpPr>
        <p:spPr/>
        <p:txBody>
          <a:bodyPr>
            <a:normAutofit/>
          </a:bodyPr>
          <a:lstStyle/>
          <a:p>
            <a:pPr marL="457200" lvl="0" indent="-361950" algn="l" rtl="0">
              <a:lnSpc>
                <a:spcPct val="100000"/>
              </a:lnSpc>
              <a:spcBef>
                <a:spcPts val="0"/>
              </a:spcBef>
              <a:spcAft>
                <a:spcPts val="0"/>
              </a:spcAft>
              <a:buClr>
                <a:srgbClr val="002060"/>
              </a:buClr>
              <a:buSzPts val="2100"/>
              <a:buFont typeface="Trebuchet MS"/>
              <a:buChar char="●"/>
            </a:pPr>
            <a:r>
              <a:rPr lang="en-US" sz="2100">
                <a:solidFill>
                  <a:srgbClr val="002060"/>
                </a:solidFill>
              </a:rPr>
              <a:t>Notice to Complainant regarding status of complaint</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Summary of allegations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Prohibition of retaliation reminder</a:t>
            </a:r>
          </a:p>
          <a:p>
            <a:pPr marL="914400" lvl="0" indent="0" algn="l" rtl="0">
              <a:lnSpc>
                <a:spcPct val="100000"/>
              </a:lnSpc>
              <a:spcBef>
                <a:spcPts val="0"/>
              </a:spcBef>
              <a:spcAft>
                <a:spcPts val="0"/>
              </a:spcAft>
              <a:buNone/>
            </a:pPr>
            <a:endParaRPr lang="en-US" sz="2100">
              <a:solidFill>
                <a:srgbClr val="002060"/>
              </a:solidFill>
            </a:endParaRPr>
          </a:p>
          <a:p>
            <a:pPr marL="457200" lvl="0" indent="-361950" algn="l" rtl="0">
              <a:lnSpc>
                <a:spcPct val="100000"/>
              </a:lnSpc>
              <a:spcBef>
                <a:spcPts val="0"/>
              </a:spcBef>
              <a:spcAft>
                <a:spcPts val="0"/>
              </a:spcAft>
              <a:buClr>
                <a:srgbClr val="002060"/>
              </a:buClr>
              <a:buSzPts val="2100"/>
              <a:buFont typeface="Trebuchet MS"/>
              <a:buChar char="●"/>
            </a:pPr>
            <a:r>
              <a:rPr lang="en-US" sz="2100">
                <a:solidFill>
                  <a:srgbClr val="002060"/>
                </a:solidFill>
                <a:ea typeface="Trebuchet MS"/>
                <a:cs typeface="Trebuchet MS"/>
                <a:sym typeface="Trebuchet MS"/>
              </a:rPr>
              <a:t>Respondent must be provided with written notice of the existence and general nature of the complaint, as well as:</a:t>
            </a:r>
          </a:p>
          <a:p>
            <a:pPr marL="914400" lvl="1" indent="-361950" algn="l" rtl="0">
              <a:lnSpc>
                <a:spcPct val="100000"/>
              </a:lnSpc>
              <a:spcBef>
                <a:spcPts val="0"/>
              </a:spcBef>
              <a:spcAft>
                <a:spcPts val="0"/>
              </a:spcAft>
              <a:buClr>
                <a:srgbClr val="002060"/>
              </a:buClr>
              <a:buSzPts val="2100"/>
              <a:buFont typeface="Trebuchet MS"/>
              <a:buChar char="○"/>
            </a:pPr>
            <a:r>
              <a:rPr lang="en-US" sz="2100">
                <a:solidFill>
                  <a:srgbClr val="002060"/>
                </a:solidFill>
                <a:sym typeface="Trebuchet MS"/>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Prohibition of retaliation</a:t>
            </a:r>
            <a:endParaRPr lang="en-US" sz="2100"/>
          </a:p>
          <a:p>
            <a:pPr marL="914400" lvl="1" indent="-361950" algn="l" rtl="0">
              <a:lnSpc>
                <a:spcPct val="100000"/>
              </a:lnSpc>
              <a:spcBef>
                <a:spcPts val="0"/>
              </a:spcBef>
              <a:spcAft>
                <a:spcPts val="0"/>
              </a:spcAft>
              <a:buClr>
                <a:srgbClr val="002060"/>
              </a:buClr>
              <a:buSzPts val="2100"/>
              <a:buFont typeface="Trebuchet MS"/>
              <a:buChar char="○"/>
            </a:pPr>
            <a:endParaRPr lang="en-US" sz="2100"/>
          </a:p>
        </p:txBody>
      </p:sp>
    </p:spTree>
    <p:extLst>
      <p:ext uri="{BB962C8B-B14F-4D97-AF65-F5344CB8AC3E}">
        <p14:creationId xmlns:p14="http://schemas.microsoft.com/office/powerpoint/2010/main" val="28257284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a:t>Conducting interviews With trauma informed care</a:t>
            </a:r>
          </a:p>
        </p:txBody>
      </p:sp>
    </p:spTree>
    <p:extLst>
      <p:ext uri="{BB962C8B-B14F-4D97-AF65-F5344CB8AC3E}">
        <p14:creationId xmlns:p14="http://schemas.microsoft.com/office/powerpoint/2010/main" val="38773442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5CAE9E-4477-986E-3187-B83A7F09412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Interview Environment</a:t>
            </a:r>
          </a:p>
        </p:txBody>
      </p:sp>
      <p:sp>
        <p:nvSpPr>
          <p:cNvPr id="2" name="Content Placeholder 1">
            <a:extLst>
              <a:ext uri="{FF2B5EF4-FFF2-40B4-BE49-F238E27FC236}">
                <a16:creationId xmlns:a16="http://schemas.microsoft.com/office/drawing/2014/main" id="{095D975A-D6E7-8434-3DFC-CF73F3B2270B}"/>
              </a:ext>
            </a:extLst>
          </p:cNvPr>
          <p:cNvSpPr>
            <a:spLocks noGrp="1"/>
          </p:cNvSpPr>
          <p:nvPr>
            <p:ph idx="1"/>
          </p:nvPr>
        </p:nvSpPr>
        <p:spPr/>
        <p:txBody>
          <a:bodyPr/>
          <a:lstStyle/>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Ideal interview space is:</a:t>
            </a:r>
            <a:endParaRPr lang="en-US" sz="1600"/>
          </a:p>
          <a:p>
            <a:pPr marL="914400" lvl="1" indent="-368300" algn="l" rtl="0">
              <a:lnSpc>
                <a:spcPct val="100000"/>
              </a:lnSpc>
              <a:spcBef>
                <a:spcPts val="0"/>
              </a:spcBef>
              <a:spcAft>
                <a:spcPts val="0"/>
              </a:spcAft>
              <a:buClr>
                <a:srgbClr val="002060"/>
              </a:buClr>
              <a:buSzPts val="2200"/>
              <a:buChar char="○"/>
            </a:pPr>
            <a:r>
              <a:rPr lang="en-US" sz="2200">
                <a:solidFill>
                  <a:srgbClr val="002060"/>
                </a:solidFill>
                <a:ea typeface="Trebuchet MS"/>
                <a:cs typeface="Trebuchet MS"/>
                <a:sym typeface="Trebuchet MS"/>
              </a:rPr>
              <a:t>Sa</a:t>
            </a:r>
            <a:r>
              <a:rPr lang="en-US" sz="2200">
                <a:solidFill>
                  <a:srgbClr val="002060"/>
                </a:solidFill>
              </a:rPr>
              <a:t>f</a:t>
            </a:r>
            <a:r>
              <a:rPr lang="en-US" sz="2200">
                <a:solidFill>
                  <a:srgbClr val="002060"/>
                </a:solidFill>
                <a:ea typeface="Trebuchet MS"/>
                <a:cs typeface="Trebuchet MS"/>
                <a:sym typeface="Trebuchet MS"/>
              </a:rPr>
              <a:t>e (physically and emotionally)</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Private</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Neutral (in location and décor)</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Comfortable (in furnishings and in size)</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Set up to promote dialog</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Designed to reduce distractions</a:t>
            </a:r>
          </a:p>
          <a:p>
            <a:pPr marL="0" lvl="0" indent="0" algn="l" rtl="0">
              <a:lnSpc>
                <a:spcPct val="100000"/>
              </a:lnSpc>
              <a:spcBef>
                <a:spcPts val="0"/>
              </a:spcBef>
              <a:spcAft>
                <a:spcPts val="0"/>
              </a:spcAft>
              <a:buNone/>
            </a:pPr>
            <a:endParaRPr lang="en-US" sz="2200">
              <a:solidFill>
                <a:srgbClr val="002060"/>
              </a:solidFill>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Interview space should reflect environment free of:</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Elements of bias</a:t>
            </a:r>
            <a:endParaRPr lang="en-US" sz="2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Conflicts of interest</a:t>
            </a:r>
            <a:endParaRPr lang="en-US" sz="2200"/>
          </a:p>
        </p:txBody>
      </p:sp>
    </p:spTree>
    <p:extLst>
      <p:ext uri="{BB962C8B-B14F-4D97-AF65-F5344CB8AC3E}">
        <p14:creationId xmlns:p14="http://schemas.microsoft.com/office/powerpoint/2010/main" val="26715278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034C6E0-F194-35B9-627F-151FFA99CED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Interview Prep</a:t>
            </a:r>
          </a:p>
        </p:txBody>
      </p:sp>
      <p:sp>
        <p:nvSpPr>
          <p:cNvPr id="2" name="Content Placeholder 1">
            <a:extLst>
              <a:ext uri="{FF2B5EF4-FFF2-40B4-BE49-F238E27FC236}">
                <a16:creationId xmlns:a16="http://schemas.microsoft.com/office/drawing/2014/main" id="{CB8FADF7-9CA2-81FC-1D35-7C3272585BF3}"/>
              </a:ext>
            </a:extLst>
          </p:cNvPr>
          <p:cNvSpPr>
            <a:spLocks noGrp="1"/>
          </p:cNvSpPr>
          <p:nvPr>
            <p:ph idx="1"/>
          </p:nvPr>
        </p:nvSpPr>
        <p:spPr>
          <a:xfrm>
            <a:off x="609600" y="1600201"/>
            <a:ext cx="10972800" cy="4427112"/>
          </a:xfrm>
        </p:spPr>
        <p:txBody>
          <a:bodyPr>
            <a:normAutofit fontScale="92500" lnSpcReduction="20000"/>
          </a:bodyPr>
          <a:lstStyle/>
          <a:p>
            <a:pPr marL="457200" indent="-393700">
              <a:spcBef>
                <a:spcPts val="0"/>
              </a:spcBef>
              <a:buClr>
                <a:srgbClr val="002060"/>
              </a:buClr>
              <a:buSzPts val="2600"/>
              <a:buFont typeface="Trebuchet MS"/>
              <a:buChar char="●"/>
            </a:pPr>
            <a:r>
              <a:rPr lang="en-US" sz="2600">
                <a:solidFill>
                  <a:srgbClr val="002060"/>
                </a:solidFill>
                <a:ea typeface="Trebuchet MS"/>
                <a:cs typeface="Trebuchet MS"/>
                <a:sym typeface="Trebuchet MS"/>
              </a:rPr>
              <a:t>Consider dress/appearance</a:t>
            </a:r>
          </a:p>
          <a:p>
            <a:pPr marL="457200" indent="-393700">
              <a:spcBef>
                <a:spcPts val="0"/>
              </a:spcBef>
              <a:buClr>
                <a:srgbClr val="002060"/>
              </a:buClr>
              <a:buSzPts val="2600"/>
              <a:buFont typeface="Trebuchet MS"/>
              <a:buChar char="●"/>
            </a:pPr>
            <a:endParaRPr lang="en-US" sz="2600"/>
          </a:p>
          <a:p>
            <a:pPr marL="457200" indent="-393700">
              <a:spcBef>
                <a:spcPts val="0"/>
              </a:spcBef>
              <a:buClr>
                <a:srgbClr val="002060"/>
              </a:buClr>
              <a:buSzPts val="2600"/>
              <a:buFont typeface="Trebuchet MS"/>
              <a:buChar char="●"/>
            </a:pPr>
            <a:r>
              <a:rPr lang="en-US" sz="2600">
                <a:solidFill>
                  <a:srgbClr val="002060"/>
                </a:solidFill>
                <a:ea typeface="Trebuchet MS"/>
                <a:cs typeface="Trebuchet MS"/>
                <a:sym typeface="Trebuchet MS"/>
              </a:rPr>
              <a:t>Consider language needs</a:t>
            </a:r>
          </a:p>
          <a:p>
            <a:pPr marL="457200" lvl="0" indent="-393700" algn="l" rtl="0">
              <a:lnSpc>
                <a:spcPct val="100000"/>
              </a:lnSpc>
              <a:spcBef>
                <a:spcPts val="0"/>
              </a:spcBef>
              <a:spcAft>
                <a:spcPts val="0"/>
              </a:spcAft>
              <a:buClr>
                <a:srgbClr val="002060"/>
              </a:buClr>
              <a:buSzPts val="2600"/>
              <a:buFont typeface="Trebuchet MS"/>
              <a:buChar char="●"/>
            </a:pPr>
            <a:endParaRPr lang="en-US" sz="260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Things to have on hand:</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Business cards/contact information for investigator(s)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Written copies of campus and community resources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Written copies of relevant policies and procedures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Paper and pen for student to take own notes, if desired</a:t>
            </a:r>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sym typeface="Trebuchet MS"/>
              </a:rPr>
              <a:t>Device for taking photos (e.g. cell phone, digital camera) </a:t>
            </a:r>
            <a:endParaRPr lang="en-US" sz="1200"/>
          </a:p>
          <a:p>
            <a:pPr marL="0" lvl="0" indent="0" algn="l" rtl="0">
              <a:lnSpc>
                <a:spcPct val="100000"/>
              </a:lnSpc>
              <a:spcBef>
                <a:spcPts val="0"/>
              </a:spcBef>
              <a:spcAft>
                <a:spcPts val="0"/>
              </a:spcAft>
              <a:buNone/>
            </a:pPr>
            <a:endParaRPr lang="en-US" sz="220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Consider having on hand:</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Tissues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Water (or other beverage to offer)</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Candy/mints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Stress ball, slinky, etc. (No sharp objects)</a:t>
            </a:r>
          </a:p>
        </p:txBody>
      </p:sp>
    </p:spTree>
    <p:extLst>
      <p:ext uri="{BB962C8B-B14F-4D97-AF65-F5344CB8AC3E}">
        <p14:creationId xmlns:p14="http://schemas.microsoft.com/office/powerpoint/2010/main" val="11153833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2D14EA-4BE7-D8CC-218A-40DF789AE95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Interviewing Tips: Self-Check</a:t>
            </a:r>
          </a:p>
        </p:txBody>
      </p:sp>
      <p:sp>
        <p:nvSpPr>
          <p:cNvPr id="2" name="Content Placeholder 1">
            <a:extLst>
              <a:ext uri="{FF2B5EF4-FFF2-40B4-BE49-F238E27FC236}">
                <a16:creationId xmlns:a16="http://schemas.microsoft.com/office/drawing/2014/main" id="{D154371C-92FE-2FB2-B0E2-4C7816C7977A}"/>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Attend to own non-verbal behaviors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Focus on student, rather than on advisor, support person, attorney</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Present open posture</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Balanced eye contact</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Practice active listening</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Demonstrate empathy, but with proper boundaries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Treat interviewee as a whole person recognizing their humanity</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Remain neutral</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Sample language</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Allow space for decisions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Be mindful of own reaction to triggering information</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Consult with colleagues to learn more about your own non-verbal cues</a:t>
            </a:r>
          </a:p>
        </p:txBody>
      </p:sp>
    </p:spTree>
    <p:extLst>
      <p:ext uri="{BB962C8B-B14F-4D97-AF65-F5344CB8AC3E}">
        <p14:creationId xmlns:p14="http://schemas.microsoft.com/office/powerpoint/2010/main" val="264850563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ABAC9-D6B3-5084-5D7E-49642CA67EE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Interviewing Tips: Interviewee</a:t>
            </a:r>
          </a:p>
        </p:txBody>
      </p:sp>
      <p:sp>
        <p:nvSpPr>
          <p:cNvPr id="2" name="Content Placeholder 1">
            <a:extLst>
              <a:ext uri="{FF2B5EF4-FFF2-40B4-BE49-F238E27FC236}">
                <a16:creationId xmlns:a16="http://schemas.microsoft.com/office/drawing/2014/main" id="{829AD92E-BC81-3D0A-2A9A-C86ACCCC0489}"/>
              </a:ext>
            </a:extLst>
          </p:cNvPr>
          <p:cNvSpPr>
            <a:spLocks noGrp="1"/>
          </p:cNvSpPr>
          <p:nvPr>
            <p:ph idx="1"/>
          </p:nvPr>
        </p:nvSpPr>
        <p:spPr/>
        <p:txBody>
          <a:bodyPr/>
          <a:lstStyle/>
          <a:p>
            <a:r>
              <a:rPr lang="en-US"/>
              <a:t>Acknowledge interview may include sensitive, triggering and difficult discussion</a:t>
            </a:r>
          </a:p>
          <a:p>
            <a:r>
              <a:rPr lang="en-US"/>
              <a:t>Ask the interviewee to use their own language</a:t>
            </a:r>
          </a:p>
          <a:p>
            <a:r>
              <a:rPr lang="en-US"/>
              <a:t>Follow up on the meaning of slang terms (e.g. “hook-up”)</a:t>
            </a:r>
          </a:p>
          <a:p>
            <a:r>
              <a:rPr lang="en-US"/>
              <a:t>Be aware of language differences in how words may be defined given cultural and social backgrounds </a:t>
            </a:r>
          </a:p>
        </p:txBody>
      </p:sp>
    </p:spTree>
    <p:extLst>
      <p:ext uri="{BB962C8B-B14F-4D97-AF65-F5344CB8AC3E}">
        <p14:creationId xmlns:p14="http://schemas.microsoft.com/office/powerpoint/2010/main" val="1191284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19BCA5-3DAA-7755-E368-A0E995F84A7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Virtual Interviews</a:t>
            </a:r>
          </a:p>
        </p:txBody>
      </p:sp>
      <p:sp>
        <p:nvSpPr>
          <p:cNvPr id="2" name="Content Placeholder 1">
            <a:extLst>
              <a:ext uri="{FF2B5EF4-FFF2-40B4-BE49-F238E27FC236}">
                <a16:creationId xmlns:a16="http://schemas.microsoft.com/office/drawing/2014/main" id="{391F568B-30BD-6D35-1D4B-BE7EDE39AB0F}"/>
              </a:ext>
            </a:extLst>
          </p:cNvPr>
          <p:cNvSpPr>
            <a:spLocks noGrp="1"/>
          </p:cNvSpPr>
          <p:nvPr>
            <p:ph idx="1"/>
          </p:nvPr>
        </p:nvSpPr>
        <p:spPr/>
        <p:txBody>
          <a:bodyPr/>
          <a:lstStyle/>
          <a:p>
            <a:r>
              <a:rPr lang="en-US"/>
              <a:t>Use unique meeting IDs with passwords for each interview</a:t>
            </a:r>
          </a:p>
          <a:p>
            <a:r>
              <a:rPr lang="en-US"/>
              <a:t>Ensure privacy settings are enabled</a:t>
            </a:r>
          </a:p>
          <a:p>
            <a:r>
              <a:rPr lang="en-US"/>
              <a:t>Discuss ground rules for all parties (e.g. no recordings, breaks, etc.)</a:t>
            </a:r>
          </a:p>
          <a:p>
            <a:r>
              <a:rPr lang="en-US"/>
              <a:t>Ensure needed documents are readily available (policies, procedures, flowcharts, </a:t>
            </a:r>
            <a:r>
              <a:rPr lang="en-US" err="1"/>
              <a:t>etc</a:t>
            </a:r>
            <a:r>
              <a:rPr lang="en-US"/>
              <a:t>)</a:t>
            </a:r>
          </a:p>
          <a:p>
            <a:r>
              <a:rPr lang="en-US"/>
              <a:t>Close all unnecessary windows and silence notifications (e.g. incoming email alerts)</a:t>
            </a:r>
          </a:p>
        </p:txBody>
      </p:sp>
    </p:spTree>
    <p:extLst>
      <p:ext uri="{BB962C8B-B14F-4D97-AF65-F5344CB8AC3E}">
        <p14:creationId xmlns:p14="http://schemas.microsoft.com/office/powerpoint/2010/main" val="2825260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EFD1B-4FA8-D5D0-62AC-540CB9169E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Framing the Interview</a:t>
            </a:r>
          </a:p>
        </p:txBody>
      </p:sp>
      <p:sp>
        <p:nvSpPr>
          <p:cNvPr id="2" name="Content Placeholder 1">
            <a:extLst>
              <a:ext uri="{FF2B5EF4-FFF2-40B4-BE49-F238E27FC236}">
                <a16:creationId xmlns:a16="http://schemas.microsoft.com/office/drawing/2014/main" id="{2933B994-1B51-CF8B-6DAA-96B703688B19}"/>
              </a:ext>
            </a:extLst>
          </p:cNvPr>
          <p:cNvSpPr>
            <a:spLocks noGrp="1"/>
          </p:cNvSpPr>
          <p:nvPr>
            <p:ph idx="1"/>
          </p:nvPr>
        </p:nvSpPr>
        <p:spPr/>
        <p:txBody>
          <a:bodyPr>
            <a:normAutofit/>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Build rapport</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Provide overview of the process and purpose of the meeting</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Explain investigatory process, resolution options/process, appeal rights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Have written copies of these materials available</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rights and options specific to interviewee role</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Complainant/respondent rights differ from witness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Discuss confidential resources, availability of interim measures and supports, other available resources </a:t>
            </a:r>
            <a:endParaRPr lang="en-US">
              <a:highlight>
                <a:srgbClr val="FFFF00"/>
              </a:highlight>
            </a:endParaRPr>
          </a:p>
        </p:txBody>
      </p:sp>
    </p:spTree>
    <p:extLst>
      <p:ext uri="{BB962C8B-B14F-4D97-AF65-F5344CB8AC3E}">
        <p14:creationId xmlns:p14="http://schemas.microsoft.com/office/powerpoint/2010/main" val="15547812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972952-7C2D-2395-C673-328729D784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Set Interview Expectations</a:t>
            </a:r>
          </a:p>
        </p:txBody>
      </p:sp>
      <p:sp>
        <p:nvSpPr>
          <p:cNvPr id="2" name="Content Placeholder 1">
            <a:extLst>
              <a:ext uri="{FF2B5EF4-FFF2-40B4-BE49-F238E27FC236}">
                <a16:creationId xmlns:a16="http://schemas.microsoft.com/office/drawing/2014/main" id="{D7C758F1-C635-A184-B862-F657C8EC9A2D}"/>
              </a:ext>
            </a:extLst>
          </p:cNvPr>
          <p:cNvSpPr>
            <a:spLocks noGrp="1"/>
          </p:cNvSpPr>
          <p:nvPr>
            <p:ph idx="1"/>
          </p:nvPr>
        </p:nvSpPr>
        <p:spPr/>
        <p:txBody>
          <a:bodyPr/>
          <a:lstStyle/>
          <a:p>
            <a:r>
              <a:rPr lang="en-US"/>
              <a:t>Review roles of interview attendees (investigator, notetaker, interviewee, advisor)</a:t>
            </a:r>
          </a:p>
          <a:p>
            <a:r>
              <a:rPr lang="en-US"/>
              <a:t>Discuss process issues (e.g. Does the party intend to cooperate?)</a:t>
            </a:r>
          </a:p>
          <a:p>
            <a:r>
              <a:rPr lang="en-US"/>
              <a:t>Discuss note taking and access to investigatory information</a:t>
            </a:r>
          </a:p>
          <a:p>
            <a:r>
              <a:rPr lang="en-US"/>
              <a:t>Discuss how breaks will be handled, if needed</a:t>
            </a:r>
          </a:p>
        </p:txBody>
      </p:sp>
    </p:spTree>
    <p:extLst>
      <p:ext uri="{BB962C8B-B14F-4D97-AF65-F5344CB8AC3E}">
        <p14:creationId xmlns:p14="http://schemas.microsoft.com/office/powerpoint/2010/main" val="18410173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BD1585-2FEC-4956-9D00-FEB59E4520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Goals of Questioning</a:t>
            </a:r>
          </a:p>
        </p:txBody>
      </p:sp>
      <p:sp>
        <p:nvSpPr>
          <p:cNvPr id="2" name="Content Placeholder 1">
            <a:extLst>
              <a:ext uri="{FF2B5EF4-FFF2-40B4-BE49-F238E27FC236}">
                <a16:creationId xmlns:a16="http://schemas.microsoft.com/office/drawing/2014/main" id="{6AC0E218-7D24-4EA8-45B0-6CDB104BB7F1}"/>
              </a:ext>
            </a:extLst>
          </p:cNvPr>
          <p:cNvSpPr>
            <a:spLocks noGrp="1"/>
          </p:cNvSpPr>
          <p:nvPr>
            <p:ph idx="1"/>
          </p:nvPr>
        </p:nvSpPr>
        <p:spPr/>
        <p:txBody>
          <a:bodyPr/>
          <a:lstStyle/>
          <a:p>
            <a:r>
              <a:rPr lang="en-US"/>
              <a:t>Establishing a narrative and timeline of events</a:t>
            </a:r>
          </a:p>
          <a:p>
            <a:endParaRPr lang="en-US"/>
          </a:p>
          <a:p>
            <a:r>
              <a:rPr lang="en-US"/>
              <a:t>Clarify conflicting information</a:t>
            </a:r>
          </a:p>
          <a:p>
            <a:endParaRPr lang="en-US"/>
          </a:p>
          <a:p>
            <a:r>
              <a:rPr lang="en-US"/>
              <a:t>Understand how each involved party perceived the events</a:t>
            </a:r>
          </a:p>
        </p:txBody>
      </p:sp>
    </p:spTree>
    <p:extLst>
      <p:ext uri="{BB962C8B-B14F-4D97-AF65-F5344CB8AC3E}">
        <p14:creationId xmlns:p14="http://schemas.microsoft.com/office/powerpoint/2010/main" val="5283689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AACF75-EED7-A9B3-EA61-D7A1B63598C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Tips for Questioning </a:t>
            </a:r>
          </a:p>
        </p:txBody>
      </p:sp>
      <p:sp>
        <p:nvSpPr>
          <p:cNvPr id="2" name="Content Placeholder 1">
            <a:extLst>
              <a:ext uri="{FF2B5EF4-FFF2-40B4-BE49-F238E27FC236}">
                <a16:creationId xmlns:a16="http://schemas.microsoft.com/office/drawing/2014/main" id="{F22A1A2F-F81D-9BB0-613F-543B9EB1B1FF}"/>
              </a:ext>
            </a:extLst>
          </p:cNvPr>
          <p:cNvSpPr>
            <a:spLocks noGrp="1"/>
          </p:cNvSpPr>
          <p:nvPr>
            <p:ph idx="1"/>
          </p:nvPr>
        </p:nvSpPr>
        <p:spPr/>
        <p:txBody>
          <a:bodyPr>
            <a:normAutofit/>
          </a:bodyPr>
          <a:lstStyle/>
          <a:p>
            <a:r>
              <a:rPr lang="en-US"/>
              <a:t>Ask open-ended questions</a:t>
            </a:r>
          </a:p>
          <a:p>
            <a:r>
              <a:rPr lang="en-US"/>
              <a:t>Listen more than speaking, and be comfortable with silence</a:t>
            </a:r>
          </a:p>
          <a:p>
            <a:r>
              <a:rPr lang="en-US"/>
              <a:t>Allow time for people to answer questions</a:t>
            </a:r>
          </a:p>
          <a:p>
            <a:r>
              <a:rPr lang="en-US"/>
              <a:t>Use an appropriate tone</a:t>
            </a:r>
          </a:p>
          <a:p>
            <a:r>
              <a:rPr lang="en-US"/>
              <a:t>Identify conflicting information</a:t>
            </a:r>
          </a:p>
          <a:p>
            <a:r>
              <a:rPr lang="en-US"/>
              <a:t>Ask for clarification</a:t>
            </a:r>
          </a:p>
          <a:p>
            <a:r>
              <a:rPr lang="en-US"/>
              <a:t>Ask questions that reveal attitude and belief</a:t>
            </a:r>
          </a:p>
          <a:p>
            <a:r>
              <a:rPr lang="en-US"/>
              <a:t>Keep it simple</a:t>
            </a:r>
          </a:p>
        </p:txBody>
      </p:sp>
    </p:spTree>
    <p:extLst>
      <p:ext uri="{BB962C8B-B14F-4D97-AF65-F5344CB8AC3E}">
        <p14:creationId xmlns:p14="http://schemas.microsoft.com/office/powerpoint/2010/main" val="24610496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2B6ABD-6C86-056A-2750-CCB1037C10B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Determine What to Ask</a:t>
            </a:r>
          </a:p>
        </p:txBody>
      </p:sp>
      <p:sp>
        <p:nvSpPr>
          <p:cNvPr id="2" name="Content Placeholder 1">
            <a:extLst>
              <a:ext uri="{FF2B5EF4-FFF2-40B4-BE49-F238E27FC236}">
                <a16:creationId xmlns:a16="http://schemas.microsoft.com/office/drawing/2014/main" id="{88104086-6E7B-7C6C-C01A-6B2E7A6D83BD}"/>
              </a:ext>
            </a:extLst>
          </p:cNvPr>
          <p:cNvSpPr>
            <a:spLocks noGrp="1"/>
          </p:cNvSpPr>
          <p:nvPr>
            <p:ph idx="1"/>
          </p:nvPr>
        </p:nvSpPr>
        <p:spPr>
          <a:xfrm>
            <a:off x="609600" y="1600201"/>
            <a:ext cx="10972800" cy="4567844"/>
          </a:xfrm>
        </p:spPr>
        <p:txBody>
          <a:bodyPr>
            <a:normAutofit fontScale="85000" lnSpcReduction="20000"/>
          </a:bodyPr>
          <a:lstStyle/>
          <a:p>
            <a:pPr>
              <a:buFont typeface="Wingdings" panose="05000000000000000000" pitchFamily="2" charset="2"/>
              <a:buChar char="§"/>
            </a:pPr>
            <a:r>
              <a:rPr lang="en-US"/>
              <a:t>Ask yourself:</a:t>
            </a:r>
          </a:p>
          <a:p>
            <a:pPr lvl="1"/>
            <a:r>
              <a:rPr lang="en-US"/>
              <a:t>What information do I need to gather?</a:t>
            </a:r>
          </a:p>
          <a:p>
            <a:pPr lvl="1"/>
            <a:r>
              <a:rPr lang="en-US"/>
              <a:t>Do I need to know more about the information?</a:t>
            </a:r>
          </a:p>
          <a:p>
            <a:pPr lvl="1"/>
            <a:r>
              <a:rPr lang="en-US"/>
              <a:t>Will an answer to my question help me to understand what happened?</a:t>
            </a:r>
          </a:p>
          <a:p>
            <a:pPr lvl="1"/>
            <a:r>
              <a:rPr lang="en-US"/>
              <a:t>Will getting an answer to this question inform the decision?</a:t>
            </a:r>
          </a:p>
          <a:p>
            <a:pPr lvl="1"/>
            <a:r>
              <a:rPr lang="en-US"/>
              <a:t>What facts may be in dispute?</a:t>
            </a:r>
          </a:p>
          <a:p>
            <a:endParaRPr lang="en-US"/>
          </a:p>
          <a:p>
            <a:pPr>
              <a:buFont typeface="Wingdings" panose="05000000000000000000" pitchFamily="2" charset="2"/>
              <a:buChar char="§"/>
            </a:pPr>
            <a:r>
              <a:rPr lang="en-US"/>
              <a:t>In framing the questions, be sensitive to the emotional states of both complainant and respondent, as well as other parties involved</a:t>
            </a:r>
          </a:p>
          <a:p>
            <a:pPr>
              <a:buFont typeface="Wingdings" panose="05000000000000000000" pitchFamily="2" charset="2"/>
              <a:buChar char="§"/>
            </a:pPr>
            <a:endParaRPr lang="en-US"/>
          </a:p>
          <a:p>
            <a:pPr>
              <a:buFont typeface="Wingdings" panose="05000000000000000000" pitchFamily="2" charset="2"/>
              <a:buChar char="§"/>
            </a:pPr>
            <a:r>
              <a:rPr lang="en-US"/>
              <a:t>Do not make assumptions about complainant’s fragility or vulnerability</a:t>
            </a:r>
          </a:p>
          <a:p>
            <a:pPr>
              <a:buFont typeface="Wingdings" panose="05000000000000000000" pitchFamily="2" charset="2"/>
              <a:buChar char="§"/>
            </a:pPr>
            <a:endParaRPr lang="en-US"/>
          </a:p>
          <a:p>
            <a:pPr>
              <a:buFont typeface="Wingdings" panose="05000000000000000000" pitchFamily="2" charset="2"/>
              <a:buChar char="§"/>
            </a:pPr>
            <a:r>
              <a:rPr lang="en-US"/>
              <a:t>Important/relevant questions should always be asked</a:t>
            </a:r>
          </a:p>
        </p:txBody>
      </p:sp>
    </p:spTree>
    <p:extLst>
      <p:ext uri="{BB962C8B-B14F-4D97-AF65-F5344CB8AC3E}">
        <p14:creationId xmlns:p14="http://schemas.microsoft.com/office/powerpoint/2010/main" val="254700838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27FED1-68B8-0182-5764-5E519903E10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Types of Questions</a:t>
            </a:r>
          </a:p>
        </p:txBody>
      </p:sp>
      <p:sp>
        <p:nvSpPr>
          <p:cNvPr id="2" name="Content Placeholder 1">
            <a:extLst>
              <a:ext uri="{FF2B5EF4-FFF2-40B4-BE49-F238E27FC236}">
                <a16:creationId xmlns:a16="http://schemas.microsoft.com/office/drawing/2014/main" id="{23435601-BC9C-E9AD-E5E7-1135F1DCEFE7}"/>
              </a:ext>
            </a:extLst>
          </p:cNvPr>
          <p:cNvSpPr>
            <a:spLocks noGrp="1"/>
          </p:cNvSpPr>
          <p:nvPr>
            <p:ph idx="1"/>
          </p:nvPr>
        </p:nvSpPr>
        <p:spPr/>
        <p:txBody>
          <a:bodyPr>
            <a:normAutofit fontScale="92500" lnSpcReduction="20000"/>
          </a:bodyPr>
          <a:lstStyle/>
          <a:p>
            <a:r>
              <a:rPr lang="en-US" b="1"/>
              <a:t>“What” </a:t>
            </a:r>
            <a:r>
              <a:rPr lang="en-US"/>
              <a:t>questions ask for facts and details</a:t>
            </a:r>
          </a:p>
          <a:p>
            <a:r>
              <a:rPr lang="en-US" b="1"/>
              <a:t>“How” </a:t>
            </a:r>
            <a:r>
              <a:rPr lang="en-US"/>
              <a:t>questions ask about the process, sequence of events, or focus on emotions</a:t>
            </a:r>
          </a:p>
          <a:p>
            <a:r>
              <a:rPr lang="en-US" b="1"/>
              <a:t>“Who/When/Where” </a:t>
            </a:r>
            <a:r>
              <a:rPr lang="en-US"/>
              <a:t>questions ask for the specifics of the situation </a:t>
            </a:r>
          </a:p>
          <a:p>
            <a:pPr marL="0" indent="0">
              <a:buNone/>
            </a:pPr>
            <a:endParaRPr lang="en-US"/>
          </a:p>
          <a:p>
            <a:pPr marL="0" indent="0">
              <a:buNone/>
            </a:pPr>
            <a:r>
              <a:rPr lang="en-US"/>
              <a:t>Avoid:</a:t>
            </a:r>
          </a:p>
          <a:p>
            <a:pPr>
              <a:buFont typeface="Wingdings" panose="05000000000000000000" pitchFamily="2" charset="2"/>
              <a:buChar char="§"/>
            </a:pPr>
            <a:r>
              <a:rPr lang="en-US"/>
              <a:t>“Why” questions that could be perceived as judgmental</a:t>
            </a:r>
          </a:p>
          <a:p>
            <a:pPr>
              <a:buFont typeface="Wingdings" panose="05000000000000000000" pitchFamily="2" charset="2"/>
              <a:buChar char="§"/>
            </a:pPr>
            <a:r>
              <a:rPr lang="en-US"/>
              <a:t>Questions that imply judgment</a:t>
            </a:r>
          </a:p>
          <a:p>
            <a:pPr>
              <a:buFont typeface="Wingdings" panose="05000000000000000000" pitchFamily="2" charset="2"/>
              <a:buChar char="§"/>
            </a:pPr>
            <a:r>
              <a:rPr lang="en-US"/>
              <a:t>Multiple choice questions</a:t>
            </a:r>
          </a:p>
          <a:p>
            <a:pPr>
              <a:buFont typeface="Wingdings" panose="05000000000000000000" pitchFamily="2" charset="2"/>
              <a:buChar char="§"/>
            </a:pPr>
            <a:r>
              <a:rPr lang="en-US"/>
              <a:t>Asking more than one question at one time</a:t>
            </a:r>
          </a:p>
          <a:p>
            <a:pPr>
              <a:buFont typeface="Wingdings" panose="05000000000000000000" pitchFamily="2" charset="2"/>
              <a:buChar char="§"/>
            </a:pPr>
            <a:r>
              <a:rPr lang="en-US"/>
              <a:t>Leading Questions</a:t>
            </a:r>
          </a:p>
          <a:p>
            <a:pPr>
              <a:buFont typeface="Wingdings" panose="05000000000000000000" pitchFamily="2" charset="2"/>
              <a:buChar char="§"/>
            </a:pPr>
            <a:endParaRPr lang="en-US"/>
          </a:p>
          <a:p>
            <a:endParaRPr lang="en-US"/>
          </a:p>
        </p:txBody>
      </p:sp>
    </p:spTree>
    <p:extLst>
      <p:ext uri="{BB962C8B-B14F-4D97-AF65-F5344CB8AC3E}">
        <p14:creationId xmlns:p14="http://schemas.microsoft.com/office/powerpoint/2010/main" val="42153775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BF821E-3509-853E-1FF9-F00AE44B713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Examples of Leading Questions</a:t>
            </a:r>
          </a:p>
        </p:txBody>
      </p:sp>
      <p:sp>
        <p:nvSpPr>
          <p:cNvPr id="2" name="Content Placeholder 1">
            <a:extLst>
              <a:ext uri="{FF2B5EF4-FFF2-40B4-BE49-F238E27FC236}">
                <a16:creationId xmlns:a16="http://schemas.microsoft.com/office/drawing/2014/main" id="{1D865D60-27F0-04B9-93C5-4C4D5E8BF0DC}"/>
              </a:ext>
            </a:extLst>
          </p:cNvPr>
          <p:cNvSpPr>
            <a:spLocks noGrp="1"/>
          </p:cNvSpPr>
          <p:nvPr>
            <p:ph idx="1"/>
          </p:nvPr>
        </p:nvSpPr>
        <p:spPr/>
        <p:txBody>
          <a:bodyPr>
            <a:noAutofit/>
          </a:bodyPr>
          <a:lstStyle/>
          <a:p>
            <a:r>
              <a:rPr lang="en-US"/>
              <a:t>Q1: </a:t>
            </a:r>
            <a:r>
              <a:rPr lang="en-US" i="1"/>
              <a:t>Were you feeling stressed when you told your roommate what happened?</a:t>
            </a:r>
          </a:p>
          <a:p>
            <a:pPr marL="0" indent="0">
              <a:buNone/>
            </a:pPr>
            <a:r>
              <a:rPr lang="en-US"/>
              <a:t>	</a:t>
            </a:r>
          </a:p>
          <a:p>
            <a:r>
              <a:rPr lang="en-US"/>
              <a:t>Q2: </a:t>
            </a:r>
            <a:r>
              <a:rPr lang="en-US" i="1"/>
              <a:t>Were you drunk after having 7 drinks?</a:t>
            </a:r>
          </a:p>
          <a:p>
            <a:pPr marL="457200" lvl="1" indent="0">
              <a:buNone/>
            </a:pPr>
            <a:r>
              <a:rPr lang="en-US" sz="2800"/>
              <a:t>	</a:t>
            </a:r>
          </a:p>
          <a:p>
            <a:r>
              <a:rPr lang="en-US"/>
              <a:t>Q3: </a:t>
            </a:r>
            <a:r>
              <a:rPr lang="en-US" i="1"/>
              <a:t>Were you worried after the complainant left your room?</a:t>
            </a:r>
          </a:p>
          <a:p>
            <a:endParaRPr lang="en-US"/>
          </a:p>
          <a:p>
            <a:pPr marL="0" indent="0">
              <a:buNone/>
            </a:pPr>
            <a:r>
              <a:rPr lang="en-US"/>
              <a:t>How can we ask these questions differently?</a:t>
            </a:r>
          </a:p>
        </p:txBody>
      </p:sp>
    </p:spTree>
    <p:extLst>
      <p:ext uri="{BB962C8B-B14F-4D97-AF65-F5344CB8AC3E}">
        <p14:creationId xmlns:p14="http://schemas.microsoft.com/office/powerpoint/2010/main" val="5886295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F5CB62-CEB6-E7CD-57ED-B87B322B7E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Questions to Help Gain Clarification</a:t>
            </a:r>
          </a:p>
        </p:txBody>
      </p:sp>
      <p:sp>
        <p:nvSpPr>
          <p:cNvPr id="2" name="Content Placeholder 1">
            <a:extLst>
              <a:ext uri="{FF2B5EF4-FFF2-40B4-BE49-F238E27FC236}">
                <a16:creationId xmlns:a16="http://schemas.microsoft.com/office/drawing/2014/main" id="{8286DF58-6C1F-F0A2-959E-FDD472BEB42F}"/>
              </a:ext>
            </a:extLst>
          </p:cNvPr>
          <p:cNvSpPr>
            <a:spLocks noGrp="1"/>
          </p:cNvSpPr>
          <p:nvPr>
            <p:ph idx="1"/>
          </p:nvPr>
        </p:nvSpPr>
        <p:spPr/>
        <p:txBody>
          <a:bodyPr/>
          <a:lstStyle/>
          <a:p>
            <a:r>
              <a:rPr lang="en-US"/>
              <a:t>Would you be willing to tell me more about…?</a:t>
            </a:r>
          </a:p>
          <a:p>
            <a:r>
              <a:rPr lang="en-US"/>
              <a:t>How did you feel about…?</a:t>
            </a:r>
          </a:p>
          <a:p>
            <a:r>
              <a:rPr lang="en-US"/>
              <a:t>What did you do after…? What happened then?</a:t>
            </a:r>
          </a:p>
          <a:p>
            <a:r>
              <a:rPr lang="en-US"/>
              <a:t>What did you mean when you said …?</a:t>
            </a:r>
          </a:p>
          <a:p>
            <a:r>
              <a:rPr lang="en-US"/>
              <a:t>What was your reaction to …?</a:t>
            </a:r>
          </a:p>
          <a:p>
            <a:r>
              <a:rPr lang="en-US"/>
              <a:t>How did you become involved in …?</a:t>
            </a:r>
          </a:p>
          <a:p>
            <a:r>
              <a:rPr lang="en-US"/>
              <a:t>What is your understanding of…? </a:t>
            </a:r>
          </a:p>
          <a:p>
            <a:endParaRPr lang="en-US"/>
          </a:p>
        </p:txBody>
      </p:sp>
    </p:spTree>
    <p:extLst>
      <p:ext uri="{BB962C8B-B14F-4D97-AF65-F5344CB8AC3E}">
        <p14:creationId xmlns:p14="http://schemas.microsoft.com/office/powerpoint/2010/main" val="221255027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1437EF-D325-46FE-761A-4DBCE6ABEF8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Additional Questioning Tips</a:t>
            </a:r>
          </a:p>
        </p:txBody>
      </p:sp>
      <p:sp>
        <p:nvSpPr>
          <p:cNvPr id="2" name="Content Placeholder 1">
            <a:extLst>
              <a:ext uri="{FF2B5EF4-FFF2-40B4-BE49-F238E27FC236}">
                <a16:creationId xmlns:a16="http://schemas.microsoft.com/office/drawing/2014/main" id="{BAFA7908-D2D3-1CB8-834F-8FF3C738C1E3}"/>
              </a:ext>
            </a:extLst>
          </p:cNvPr>
          <p:cNvSpPr>
            <a:spLocks noGrp="1"/>
          </p:cNvSpPr>
          <p:nvPr>
            <p:ph idx="1"/>
          </p:nvPr>
        </p:nvSpPr>
        <p:spPr/>
        <p:txBody>
          <a:bodyPr>
            <a:normAutofit/>
          </a:bodyPr>
          <a:lstStyle/>
          <a:p>
            <a:r>
              <a:rPr lang="en-US"/>
              <a:t>Ask them to physically demonstrate what happened as appropriate</a:t>
            </a:r>
          </a:p>
          <a:p>
            <a:r>
              <a:rPr lang="en-US"/>
              <a:t>Ask them to draw maps, diagrams, room layout, floorplan, </a:t>
            </a:r>
            <a:r>
              <a:rPr lang="en-US" err="1"/>
              <a:t>etc</a:t>
            </a:r>
            <a:endParaRPr lang="en-US"/>
          </a:p>
          <a:p>
            <a:r>
              <a:rPr lang="en-US"/>
              <a:t>Ask them if they have documents or other evidence that they discuss, and ask them if they would be willing to share</a:t>
            </a:r>
          </a:p>
          <a:p>
            <a:r>
              <a:rPr lang="en-US"/>
              <a:t>Avoid interrupting</a:t>
            </a:r>
          </a:p>
          <a:p>
            <a:r>
              <a:rPr lang="en-US"/>
              <a:t>Observe body language</a:t>
            </a:r>
          </a:p>
          <a:p>
            <a:r>
              <a:rPr lang="en-US"/>
              <a:t>Consider cultural differences</a:t>
            </a:r>
          </a:p>
        </p:txBody>
      </p:sp>
    </p:spTree>
    <p:extLst>
      <p:ext uri="{BB962C8B-B14F-4D97-AF65-F5344CB8AC3E}">
        <p14:creationId xmlns:p14="http://schemas.microsoft.com/office/powerpoint/2010/main" val="21297333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C0C56B-D13A-07DF-BB7B-949EC9F043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Complainant Investigatory Interview</a:t>
            </a:r>
          </a:p>
        </p:txBody>
      </p:sp>
      <p:sp>
        <p:nvSpPr>
          <p:cNvPr id="2" name="Content Placeholder 1">
            <a:extLst>
              <a:ext uri="{FF2B5EF4-FFF2-40B4-BE49-F238E27FC236}">
                <a16:creationId xmlns:a16="http://schemas.microsoft.com/office/drawing/2014/main" id="{BF0EDC68-609B-B834-E002-C72D16301468}"/>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Minimize the number of interviews and interviewers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Could be retraumatizing to have to retell story multiple times</a:t>
            </a:r>
          </a:p>
          <a:p>
            <a:pPr marL="1371600" lvl="2" indent="-444500" algn="l" rtl="0">
              <a:lnSpc>
                <a:spcPct val="100000"/>
              </a:lnSpc>
              <a:spcBef>
                <a:spcPts val="0"/>
              </a:spcBef>
              <a:spcAft>
                <a:spcPts val="0"/>
              </a:spcAft>
              <a:buClr>
                <a:srgbClr val="002060"/>
              </a:buClr>
              <a:buSzPts val="3000"/>
              <a:buFont typeface="Arial"/>
              <a:buChar char="•"/>
            </a:pPr>
            <a:endParaRPr lang="en-US" sz="1200"/>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Ask questions that speak to sensory elements of incident that may help with recalling details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Sight, smell, taste, texture, sound, etc.</a:t>
            </a:r>
          </a:p>
          <a:p>
            <a:pPr marL="1371600" lvl="2" indent="-444500" algn="l" rtl="0">
              <a:lnSpc>
                <a:spcPct val="100000"/>
              </a:lnSpc>
              <a:spcBef>
                <a:spcPts val="0"/>
              </a:spcBef>
              <a:spcAft>
                <a:spcPts val="0"/>
              </a:spcAft>
              <a:buClr>
                <a:srgbClr val="002060"/>
              </a:buClr>
              <a:buSzPts val="3000"/>
              <a:buFont typeface="Arial"/>
              <a:buChar char="•"/>
            </a:pPr>
            <a:endParaRPr lang="en-US" sz="1200"/>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Ask questions that speak to emotional elements of incident that may generate recall of details</a:t>
            </a:r>
          </a:p>
          <a:p>
            <a:pPr marL="457200" lvl="0" indent="-444500" algn="l" rtl="0">
              <a:lnSpc>
                <a:spcPct val="100000"/>
              </a:lnSpc>
              <a:spcBef>
                <a:spcPts val="0"/>
              </a:spcBef>
              <a:spcAft>
                <a:spcPts val="0"/>
              </a:spcAft>
              <a:buClr>
                <a:srgbClr val="002060"/>
              </a:buClr>
              <a:buSzPts val="3000"/>
              <a:buFont typeface="Arial"/>
              <a:buChar char="•"/>
            </a:pPr>
            <a:endParaRPr lang="en-US" sz="1600">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Allow complainant to express their feelings</a:t>
            </a:r>
            <a:endParaRPr lang="en-US" sz="2600"/>
          </a:p>
        </p:txBody>
      </p:sp>
    </p:spTree>
    <p:extLst>
      <p:ext uri="{BB962C8B-B14F-4D97-AF65-F5344CB8AC3E}">
        <p14:creationId xmlns:p14="http://schemas.microsoft.com/office/powerpoint/2010/main" val="307741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5576BCDA-08C3-481A-AAEE-2C7BB10F5415}"/>
</file>

<file path=customXml/itemProps2.xml><?xml version="1.0" encoding="utf-8"?>
<ds:datastoreItem xmlns:ds="http://schemas.openxmlformats.org/officeDocument/2006/customXml" ds:itemID="{8E408F81-0184-4326-BA5E-9C9D965C699B}"/>
</file>

<file path=customXml/itemProps3.xml><?xml version="1.0" encoding="utf-8"?>
<ds:datastoreItem xmlns:ds="http://schemas.openxmlformats.org/officeDocument/2006/customXml" ds:itemID="{5E2DC269-FBA8-4025-8C93-16A3B8025806}"/>
</file>

<file path=docProps/app.xml><?xml version="1.0" encoding="utf-8"?>
<Properties xmlns="http://schemas.openxmlformats.org/officeDocument/2006/extended-properties" xmlns:vt="http://schemas.openxmlformats.org/officeDocument/2006/docPropsVTypes">
  <TotalTime>2</TotalTime>
  <Words>9167</Words>
  <Application>Microsoft Office PowerPoint</Application>
  <PresentationFormat>Widescreen</PresentationFormat>
  <Paragraphs>1034</Paragraphs>
  <Slides>140</Slides>
  <Notes>140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140</vt:i4>
      </vt:variant>
    </vt:vector>
  </HeadingPairs>
  <TitlesOfParts>
    <vt:vector size="151" baseType="lpstr">
      <vt:lpstr>ＭＳ Ｐゴシック</vt:lpstr>
      <vt:lpstr>Arial</vt:lpstr>
      <vt:lpstr>Calibri</vt:lpstr>
      <vt:lpstr>Calibri Light</vt:lpstr>
      <vt:lpstr>Courier New</vt:lpstr>
      <vt:lpstr>Trebuchet MS</vt:lpstr>
      <vt:lpstr>Wingdings</vt:lpstr>
      <vt:lpstr>Wingdings 2</vt:lpstr>
      <vt:lpstr>Office Theme</vt:lpstr>
      <vt:lpstr>1_Office Theme</vt:lpstr>
      <vt:lpstr>2_Office Theme</vt:lpstr>
      <vt:lpstr>Title IX &amp; Sexual Violence Investigations</vt:lpstr>
      <vt:lpstr>Outline of Today’s Presentation</vt:lpstr>
      <vt:lpstr>What Is Title IX?</vt:lpstr>
      <vt:lpstr>Title IX</vt:lpstr>
      <vt:lpstr>Timeline</vt:lpstr>
      <vt:lpstr>Overall Process Map</vt:lpstr>
      <vt:lpstr>Three Quick Deliverables (or To Do’s)</vt:lpstr>
      <vt:lpstr>Notice of Title IX Coordinator</vt:lpstr>
      <vt:lpstr>Notice of Non-Discrimination</vt:lpstr>
      <vt:lpstr>Key Elements of the Current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Federal and State  Laws and policies</vt:lpstr>
      <vt:lpstr>Jeanne Clery Act</vt:lpstr>
      <vt:lpstr>Violence Against Women Act</vt:lpstr>
      <vt:lpstr>VAWA, continued</vt:lpstr>
      <vt:lpstr>Clery Act, amended</vt:lpstr>
      <vt:lpstr>VAWA, 2022</vt:lpstr>
      <vt:lpstr>Sexual Harassment &amp; Violence Policy</vt:lpstr>
      <vt:lpstr>Minnesota Policy 135A.15, continued</vt:lpstr>
      <vt:lpstr>Minnesota State</vt:lpstr>
      <vt:lpstr>Minnesota State Board Policy 1B.1</vt:lpstr>
      <vt:lpstr>Sexual harassment, per 1B.1</vt:lpstr>
      <vt:lpstr>Sexual Harassment </vt:lpstr>
      <vt:lpstr>Minnesota State Board Policy 1B.3</vt:lpstr>
      <vt:lpstr>Title IX Sexual Harassment</vt:lpstr>
      <vt:lpstr>Quid Pro Quo</vt:lpstr>
      <vt:lpstr>Sexual Harassment: Hostile Environment</vt:lpstr>
      <vt:lpstr>Sexual Assault</vt:lpstr>
      <vt:lpstr>Affirmative Consent</vt:lpstr>
      <vt:lpstr>Dating, intimate partner, and relationship violence</vt:lpstr>
      <vt:lpstr>Stalking</vt:lpstr>
      <vt:lpstr>Retaliation</vt:lpstr>
      <vt:lpstr>Know the Policies</vt:lpstr>
      <vt:lpstr>Prevalence of Sexual Violence</vt:lpstr>
      <vt:lpstr>THE ISSUE OF SEXUAL ASSAULT</vt:lpstr>
      <vt:lpstr>THE ISSUE OF SEXUAL ASSAULT: Women</vt:lpstr>
      <vt:lpstr>THE ISSUE OF SEXUAL ASSAULT: Men</vt:lpstr>
      <vt:lpstr>THE ISSUE OF SEXUAL ASSAULT, continued</vt:lpstr>
      <vt:lpstr>THE ISSUE OF SEXUAL ASSAULT CONT.</vt:lpstr>
      <vt:lpstr>REPORTING SEXUAL VIOLENCE</vt:lpstr>
      <vt:lpstr>Bias in Sexual Violence Investigations</vt:lpstr>
      <vt:lpstr>Investigator-Specific Biases</vt:lpstr>
      <vt:lpstr>Cultural Considerations</vt:lpstr>
      <vt:lpstr>Investigation Impact</vt:lpstr>
      <vt:lpstr>What other role might bias play in an Investigation?</vt:lpstr>
      <vt:lpstr>Sexual Violence Case Specific Biases</vt:lpstr>
      <vt:lpstr>Alcohol and Drug Use Biases</vt:lpstr>
      <vt:lpstr>Rape Myth Acceptance </vt:lpstr>
      <vt:lpstr>Common Behavior for Victims of Rape</vt:lpstr>
      <vt:lpstr>Significant Time Between Incident And Report</vt:lpstr>
      <vt:lpstr>Scenario</vt:lpstr>
      <vt:lpstr>Pre-Investigation planning</vt:lpstr>
      <vt:lpstr>Pre-Investigation Steps</vt:lpstr>
      <vt:lpstr>Notice of Complainant Options and Rights</vt:lpstr>
      <vt:lpstr>Interim Actions - Emergency Removal</vt:lpstr>
      <vt:lpstr>Supportive Measures, options</vt:lpstr>
      <vt:lpstr>Complainant Intake</vt:lpstr>
      <vt:lpstr>Complainant Intake (Cont.)</vt:lpstr>
      <vt:lpstr>Reluctant Complainants</vt:lpstr>
      <vt:lpstr>Confirm the Scope of the Investigation</vt:lpstr>
      <vt:lpstr>Notice of Allegations</vt:lpstr>
      <vt:lpstr>More on Notifications for Complainant and Respondent</vt:lpstr>
      <vt:lpstr>Conducting interviews With trauma informed care</vt:lpstr>
      <vt:lpstr>Interview Environment</vt:lpstr>
      <vt:lpstr>Interview Prep</vt:lpstr>
      <vt:lpstr>Interviewing Tips: Self-Check</vt:lpstr>
      <vt:lpstr>Interviewing Tips: Interviewee</vt:lpstr>
      <vt:lpstr>Virtual Interviews</vt:lpstr>
      <vt:lpstr>Framing the Interview</vt:lpstr>
      <vt:lpstr>Set Interview Expectations</vt:lpstr>
      <vt:lpstr>Goals of Questioning</vt:lpstr>
      <vt:lpstr>Tips for Questioning </vt:lpstr>
      <vt:lpstr>Determine What to Ask</vt:lpstr>
      <vt:lpstr>Types of Questions</vt:lpstr>
      <vt:lpstr>Examples of Leading Questions</vt:lpstr>
      <vt:lpstr>Questions to Help Gain Clarification</vt:lpstr>
      <vt:lpstr>Additional Questioning Tips</vt:lpstr>
      <vt:lpstr>Complainant Investigatory Interview</vt:lpstr>
      <vt:lpstr>Respondent Initial Meeting</vt:lpstr>
      <vt:lpstr>Initial Respondent Meeting (Cont.)</vt:lpstr>
      <vt:lpstr>Respondent Investigatory Interview</vt:lpstr>
      <vt:lpstr>Witness Interviews</vt:lpstr>
      <vt:lpstr>Cultural Considerations in Interviews</vt:lpstr>
      <vt:lpstr>Gathering Information</vt:lpstr>
      <vt:lpstr>Gathering Information (Cont.)</vt:lpstr>
      <vt:lpstr>Closing the Interview</vt:lpstr>
      <vt:lpstr>Conclusion of the Interview</vt:lpstr>
      <vt:lpstr>Informal resolution Process</vt:lpstr>
      <vt:lpstr>Informal Resolution (1B.3.1)</vt:lpstr>
      <vt:lpstr>Informal Resolution (cont.)</vt:lpstr>
      <vt:lpstr>neurobiological responses to trauma</vt:lpstr>
      <vt:lpstr>Neuroscience – The Limbic System</vt:lpstr>
      <vt:lpstr>Responses of the Brain &amp; Body During Trauma</vt:lpstr>
      <vt:lpstr>Dissociation</vt:lpstr>
      <vt:lpstr>Tonic Immobility</vt:lpstr>
      <vt:lpstr>Memory Fragmentation</vt:lpstr>
      <vt:lpstr>Traumatic responses can alter…</vt:lpstr>
      <vt:lpstr>Trauma and Memory</vt:lpstr>
      <vt:lpstr>Memory phenomenon in traumatic situations</vt:lpstr>
      <vt:lpstr>The Impact of Trauma on Victim/Survivor Behavior</vt:lpstr>
      <vt:lpstr>Trauma Informed Interviewing</vt:lpstr>
      <vt:lpstr>Trauma-informed Approach</vt:lpstr>
      <vt:lpstr>Scenario: Employees</vt:lpstr>
      <vt:lpstr>Affirmative Consent </vt:lpstr>
      <vt:lpstr>Affirmative Consent – 1B.3 Policy Language What is Affirmative Consent?</vt:lpstr>
      <vt:lpstr>Affirmative Consent Questions Answered</vt:lpstr>
      <vt:lpstr>Scenario: Leo and Steve</vt:lpstr>
      <vt:lpstr>Intoxication versus Incapacitation </vt:lpstr>
      <vt:lpstr>Incapacitation is …</vt:lpstr>
      <vt:lpstr>What are you evaluating?</vt:lpstr>
      <vt:lpstr>Areas of Inquiry</vt:lpstr>
      <vt:lpstr>Assessment of Incapacitation</vt:lpstr>
      <vt:lpstr>Assessment of Incapacitation, continued</vt:lpstr>
      <vt:lpstr>Assessment of Knowledge</vt:lpstr>
      <vt:lpstr>Analysis</vt:lpstr>
      <vt:lpstr>Scenario: Angela and Aaron</vt:lpstr>
      <vt:lpstr>Brief reminders about report writing</vt:lpstr>
      <vt:lpstr>Brief reminders about findings of fact</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investigator training February 2024</dc:title>
  <dc:creator>Clark, Desiree D</dc:creator>
  <cp:keywords>Title 9 personnel</cp:keywords>
  <cp:lastModifiedBy>Atteberry, Ashley J</cp:lastModifiedBy>
  <cp:revision>4</cp:revision>
  <dcterms:created xsi:type="dcterms:W3CDTF">2021-11-08T21:11:57Z</dcterms:created>
  <dcterms:modified xsi:type="dcterms:W3CDTF">2026-02-27T15:45:10Z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Order">
    <vt:r8>5719400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MediaServiceImageTags">
    <vt:lpwstr/>
  </property>
</Properties>
</file>