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36.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Override12.xml" ContentType="application/vnd.openxmlformats-officedocument.themeOverride+xml"/>
  <Override PartName="/ppt/theme/theme1.xml" ContentType="application/vnd.openxmlformats-officedocument.theme+xml"/>
  <Override PartName="/ppt/theme/themeOverride13.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6.xml" ContentType="application/vnd.openxmlformats-officedocument.themeOverr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ustom.xml" ContentType="application/vnd.openxmlformats-officedocument.custom-properties+xml"/>
  <Override PartName="/docProps/app.xml" ContentType="application/vnd.openxmlformats-officedocument.extended-properties+xml"/>
  <Override PartName="/ppt/revisionInfo.xml" ContentType="application/vnd.ms-powerpoint.revisioninfo+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808" r:id="rId1"/>
    <p:sldMasterId id="2147483823" r:id="rId2"/>
  </p:sldMasterIdLst>
  <p:notesMasterIdLst>
    <p:notesMasterId r:id="rId53"/>
  </p:notesMasterIdLst>
  <p:handoutMasterIdLst>
    <p:handoutMasterId r:id="rId54"/>
  </p:handoutMasterIdLst>
  <p:sldIdLst>
    <p:sldId id="273" r:id="rId3"/>
    <p:sldId id="274" r:id="rId4"/>
    <p:sldId id="260" r:id="rId5"/>
    <p:sldId id="257" r:id="rId6"/>
    <p:sldId id="275" r:id="rId7"/>
    <p:sldId id="258" r:id="rId8"/>
    <p:sldId id="259" r:id="rId9"/>
    <p:sldId id="396" r:id="rId10"/>
    <p:sldId id="276" r:id="rId11"/>
    <p:sldId id="397" r:id="rId12"/>
    <p:sldId id="264" r:id="rId13"/>
    <p:sldId id="261" r:id="rId14"/>
    <p:sldId id="262" r:id="rId15"/>
    <p:sldId id="263" r:id="rId16"/>
    <p:sldId id="268" r:id="rId17"/>
    <p:sldId id="278" r:id="rId18"/>
    <p:sldId id="277" r:id="rId19"/>
    <p:sldId id="271" r:id="rId20"/>
    <p:sldId id="398" r:id="rId21"/>
    <p:sldId id="399" r:id="rId22"/>
    <p:sldId id="409" r:id="rId23"/>
    <p:sldId id="410" r:id="rId24"/>
    <p:sldId id="411" r:id="rId25"/>
    <p:sldId id="400" r:id="rId26"/>
    <p:sldId id="401" r:id="rId27"/>
    <p:sldId id="402" r:id="rId28"/>
    <p:sldId id="366" r:id="rId29"/>
    <p:sldId id="368" r:id="rId30"/>
    <p:sldId id="369" r:id="rId31"/>
    <p:sldId id="372" r:id="rId32"/>
    <p:sldId id="374" r:id="rId33"/>
    <p:sldId id="376" r:id="rId34"/>
    <p:sldId id="383" r:id="rId35"/>
    <p:sldId id="384" r:id="rId36"/>
    <p:sldId id="385" r:id="rId37"/>
    <p:sldId id="386" r:id="rId38"/>
    <p:sldId id="284" r:id="rId39"/>
    <p:sldId id="280" r:id="rId40"/>
    <p:sldId id="281" r:id="rId41"/>
    <p:sldId id="359" r:id="rId42"/>
    <p:sldId id="266" r:id="rId43"/>
    <p:sldId id="285" r:id="rId44"/>
    <p:sldId id="393" r:id="rId45"/>
    <p:sldId id="394" r:id="rId46"/>
    <p:sldId id="395" r:id="rId47"/>
    <p:sldId id="391" r:id="rId48"/>
    <p:sldId id="389" r:id="rId49"/>
    <p:sldId id="390" r:id="rId50"/>
    <p:sldId id="388" r:id="rId51"/>
    <p:sldId id="270" r:id="rId52"/>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54409A-4CF1-4061-939E-1FFAEAA39066}" v="70" dt="2026-04-14T20:53:31.1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90" autoAdjust="0"/>
    <p:restoredTop sz="86370" autoAdjust="0"/>
  </p:normalViewPr>
  <p:slideViewPr>
    <p:cSldViewPr snapToGrid="0">
      <p:cViewPr varScale="1">
        <p:scale>
          <a:sx n="83" d="100"/>
          <a:sy n="83" d="100"/>
        </p:scale>
        <p:origin x="552" y="138"/>
      </p:cViewPr>
      <p:guideLst>
        <p:guide orient="horz" pos="2160"/>
        <p:guide pos="2880"/>
      </p:guideLst>
    </p:cSldViewPr>
  </p:slideViewPr>
  <p:outlineViewPr>
    <p:cViewPr>
      <p:scale>
        <a:sx n="33" d="100"/>
        <a:sy n="33" d="100"/>
      </p:scale>
      <p:origin x="0" y="-384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customXml" Target="../customXml/item2.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handoutMaster" Target="handoutMasters/handoutMaster1.xml"/><Relationship Id="rId62"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customXml" Target="../customXml/item1.xml"/><Relationship Id="rId4" Type="http://schemas.openxmlformats.org/officeDocument/2006/relationships/slide" Target="slides/slide2.xml"/><Relationship Id="rId9"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3" name="Rectangle 3"/>
          <p:cNvSpPr>
            <a:spLocks noGrp="1" noChangeArrowheads="1"/>
          </p:cNvSpPr>
          <p:nvPr>
            <p:ph type="dt" sz="quarter"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4" name="Rectangle 4"/>
          <p:cNvSpPr>
            <a:spLocks noGrp="1" noChangeArrowheads="1"/>
          </p:cNvSpPr>
          <p:nvPr>
            <p:ph type="ftr" sz="quarter" idx="2"/>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l" defTabSz="931863" eaLnBrk="0" fontAlgn="auto" hangingPunct="0">
              <a:spcBef>
                <a:spcPts val="0"/>
              </a:spcBef>
              <a:spcAft>
                <a:spcPts val="0"/>
              </a:spcAft>
              <a:defRPr sz="1200">
                <a:latin typeface="Times New Roman" panose="02020603050405020304" pitchFamily="18" charset="0"/>
              </a:defRPr>
            </a:lvl1pPr>
          </a:lstStyle>
          <a:p>
            <a:pPr>
              <a:defRPr/>
            </a:pPr>
            <a:endParaRPr lang="en-US" altLang="en-US"/>
          </a:p>
        </p:txBody>
      </p:sp>
      <p:sp>
        <p:nvSpPr>
          <p:cNvPr id="20485" name="Rectangle 5"/>
          <p:cNvSpPr>
            <a:spLocks noGrp="1" noChangeArrowheads="1"/>
          </p:cNvSpPr>
          <p:nvPr>
            <p:ph type="sldNum" sz="quarter" idx="3"/>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defTabSz="931863" eaLnBrk="0" fontAlgn="auto" hangingPunct="0">
              <a:spcBef>
                <a:spcPts val="0"/>
              </a:spcBef>
              <a:spcAft>
                <a:spcPts val="0"/>
              </a:spcAft>
              <a:defRPr sz="1200">
                <a:latin typeface="Times New Roman" panose="02020603050405020304" pitchFamily="18" charset="0"/>
              </a:defRPr>
            </a:lvl1pPr>
          </a:lstStyle>
          <a:p>
            <a:pPr>
              <a:defRPr/>
            </a:pPr>
            <a:fld id="{D8C5D089-FDCD-4564-AA2D-A212D4D8CBF8}"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18D06E4-FC51-43C2-96C4-308337A2D003}" type="datetimeFigureOut">
              <a:rPr lang="en-US"/>
              <a:pPr>
                <a:defRPr/>
              </a:pPr>
              <a:t>4/14/2026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FAC03085-113D-4031-BEE6-D9A57953EDFC}"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a:p>
        </p:txBody>
      </p:sp>
    </p:spTree>
    <p:extLst>
      <p:ext uri="{BB962C8B-B14F-4D97-AF65-F5344CB8AC3E}">
        <p14:creationId xmlns:p14="http://schemas.microsoft.com/office/powerpoint/2010/main" val="57408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10</a:t>
            </a:fld>
            <a:endParaRPr lang="en-US"/>
          </a:p>
        </p:txBody>
      </p:sp>
    </p:spTree>
    <p:extLst>
      <p:ext uri="{BB962C8B-B14F-4D97-AF65-F5344CB8AC3E}">
        <p14:creationId xmlns:p14="http://schemas.microsoft.com/office/powerpoint/2010/main" val="728141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11</a:t>
            </a:fld>
            <a:endParaRPr lang="en-US"/>
          </a:p>
        </p:txBody>
      </p:sp>
    </p:spTree>
    <p:extLst>
      <p:ext uri="{BB962C8B-B14F-4D97-AF65-F5344CB8AC3E}">
        <p14:creationId xmlns:p14="http://schemas.microsoft.com/office/powerpoint/2010/main" val="2454066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12</a:t>
            </a:fld>
            <a:endParaRPr lang="en-US"/>
          </a:p>
        </p:txBody>
      </p:sp>
    </p:spTree>
    <p:extLst>
      <p:ext uri="{BB962C8B-B14F-4D97-AF65-F5344CB8AC3E}">
        <p14:creationId xmlns:p14="http://schemas.microsoft.com/office/powerpoint/2010/main" val="93428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13</a:t>
            </a:fld>
            <a:endParaRPr lang="en-US"/>
          </a:p>
        </p:txBody>
      </p:sp>
    </p:spTree>
    <p:extLst>
      <p:ext uri="{BB962C8B-B14F-4D97-AF65-F5344CB8AC3E}">
        <p14:creationId xmlns:p14="http://schemas.microsoft.com/office/powerpoint/2010/main" val="2170005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14</a:t>
            </a:fld>
            <a:endParaRPr lang="en-US"/>
          </a:p>
        </p:txBody>
      </p:sp>
    </p:spTree>
    <p:extLst>
      <p:ext uri="{BB962C8B-B14F-4D97-AF65-F5344CB8AC3E}">
        <p14:creationId xmlns:p14="http://schemas.microsoft.com/office/powerpoint/2010/main" val="1501402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17</a:t>
            </a:fld>
            <a:endParaRPr lang="en-US"/>
          </a:p>
        </p:txBody>
      </p:sp>
    </p:spTree>
    <p:extLst>
      <p:ext uri="{BB962C8B-B14F-4D97-AF65-F5344CB8AC3E}">
        <p14:creationId xmlns:p14="http://schemas.microsoft.com/office/powerpoint/2010/main" val="40308450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18</a:t>
            </a:fld>
            <a:endParaRPr lang="en-US"/>
          </a:p>
        </p:txBody>
      </p:sp>
    </p:spTree>
    <p:extLst>
      <p:ext uri="{BB962C8B-B14F-4D97-AF65-F5344CB8AC3E}">
        <p14:creationId xmlns:p14="http://schemas.microsoft.com/office/powerpoint/2010/main" val="1990771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937F48-D485-49AB-BF6E-DE5EA95E884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3889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1473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724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2</a:t>
            </a:fld>
            <a:endParaRPr lang="en-US"/>
          </a:p>
        </p:txBody>
      </p:sp>
    </p:spTree>
    <p:extLst>
      <p:ext uri="{BB962C8B-B14F-4D97-AF65-F5344CB8AC3E}">
        <p14:creationId xmlns:p14="http://schemas.microsoft.com/office/powerpoint/2010/main" val="13730387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1861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3310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4525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85709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27</a:t>
            </a:fld>
            <a:endParaRPr lang="en-US"/>
          </a:p>
        </p:txBody>
      </p:sp>
    </p:spTree>
    <p:extLst>
      <p:ext uri="{BB962C8B-B14F-4D97-AF65-F5344CB8AC3E}">
        <p14:creationId xmlns:p14="http://schemas.microsoft.com/office/powerpoint/2010/main" val="34605637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15026212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29</a:t>
            </a:fld>
            <a:endParaRPr lang="en-US"/>
          </a:p>
        </p:txBody>
      </p:sp>
    </p:spTree>
    <p:extLst>
      <p:ext uri="{BB962C8B-B14F-4D97-AF65-F5344CB8AC3E}">
        <p14:creationId xmlns:p14="http://schemas.microsoft.com/office/powerpoint/2010/main" val="11098840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13438488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31</a:t>
            </a:fld>
            <a:endParaRPr lang="en-US"/>
          </a:p>
        </p:txBody>
      </p:sp>
    </p:spTree>
    <p:extLst>
      <p:ext uri="{BB962C8B-B14F-4D97-AF65-F5344CB8AC3E}">
        <p14:creationId xmlns:p14="http://schemas.microsoft.com/office/powerpoint/2010/main" val="1987170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a:t>
            </a:fld>
            <a:endParaRPr lang="en-US"/>
          </a:p>
        </p:txBody>
      </p:sp>
    </p:spTree>
    <p:extLst>
      <p:ext uri="{BB962C8B-B14F-4D97-AF65-F5344CB8AC3E}">
        <p14:creationId xmlns:p14="http://schemas.microsoft.com/office/powerpoint/2010/main" val="2549295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32</a:t>
            </a:fld>
            <a:endParaRPr lang="en-US"/>
          </a:p>
        </p:txBody>
      </p:sp>
    </p:spTree>
    <p:extLst>
      <p:ext uri="{BB962C8B-B14F-4D97-AF65-F5344CB8AC3E}">
        <p14:creationId xmlns:p14="http://schemas.microsoft.com/office/powerpoint/2010/main" val="14214542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33</a:t>
            </a:fld>
            <a:endParaRPr lang="en-US"/>
          </a:p>
        </p:txBody>
      </p:sp>
    </p:spTree>
    <p:extLst>
      <p:ext uri="{BB962C8B-B14F-4D97-AF65-F5344CB8AC3E}">
        <p14:creationId xmlns:p14="http://schemas.microsoft.com/office/powerpoint/2010/main" val="29772013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13921404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7267382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36</a:t>
            </a:fld>
            <a:endParaRPr lang="en-US"/>
          </a:p>
        </p:txBody>
      </p:sp>
    </p:spTree>
    <p:extLst>
      <p:ext uri="{BB962C8B-B14F-4D97-AF65-F5344CB8AC3E}">
        <p14:creationId xmlns:p14="http://schemas.microsoft.com/office/powerpoint/2010/main" val="41795917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19181381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38</a:t>
            </a:fld>
            <a:endParaRPr lang="en-US"/>
          </a:p>
        </p:txBody>
      </p:sp>
    </p:spTree>
    <p:extLst>
      <p:ext uri="{BB962C8B-B14F-4D97-AF65-F5344CB8AC3E}">
        <p14:creationId xmlns:p14="http://schemas.microsoft.com/office/powerpoint/2010/main" val="18055696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40</a:t>
            </a:fld>
            <a:endParaRPr lang="en-US"/>
          </a:p>
        </p:txBody>
      </p:sp>
    </p:spTree>
    <p:extLst>
      <p:ext uri="{BB962C8B-B14F-4D97-AF65-F5344CB8AC3E}">
        <p14:creationId xmlns:p14="http://schemas.microsoft.com/office/powerpoint/2010/main" val="29783889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43</a:t>
            </a:fld>
            <a:endParaRPr lang="en-US"/>
          </a:p>
        </p:txBody>
      </p:sp>
    </p:spTree>
    <p:extLst>
      <p:ext uri="{BB962C8B-B14F-4D97-AF65-F5344CB8AC3E}">
        <p14:creationId xmlns:p14="http://schemas.microsoft.com/office/powerpoint/2010/main" val="18883027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44</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t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4</a:t>
            </a:fld>
            <a:endParaRPr lang="en-US"/>
          </a:p>
        </p:txBody>
      </p:sp>
    </p:spTree>
    <p:extLst>
      <p:ext uri="{BB962C8B-B14F-4D97-AF65-F5344CB8AC3E}">
        <p14:creationId xmlns:p14="http://schemas.microsoft.com/office/powerpoint/2010/main" val="406791142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Tree>
    <p:extLst>
      <p:ext uri="{BB962C8B-B14F-4D97-AF65-F5344CB8AC3E}">
        <p14:creationId xmlns:p14="http://schemas.microsoft.com/office/powerpoint/2010/main" val="31462320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49</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50</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5</a:t>
            </a:fld>
            <a:endParaRPr lang="en-US"/>
          </a:p>
        </p:txBody>
      </p:sp>
    </p:spTree>
    <p:extLst>
      <p:ext uri="{BB962C8B-B14F-4D97-AF65-F5344CB8AC3E}">
        <p14:creationId xmlns:p14="http://schemas.microsoft.com/office/powerpoint/2010/main" val="30702929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6</a:t>
            </a:fld>
            <a:endParaRPr lang="en-US"/>
          </a:p>
        </p:txBody>
      </p:sp>
    </p:spTree>
    <p:extLst>
      <p:ext uri="{BB962C8B-B14F-4D97-AF65-F5344CB8AC3E}">
        <p14:creationId xmlns:p14="http://schemas.microsoft.com/office/powerpoint/2010/main" val="3704022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7</a:t>
            </a:fld>
            <a:endParaRPr lang="en-US"/>
          </a:p>
        </p:txBody>
      </p:sp>
    </p:spTree>
    <p:extLst>
      <p:ext uri="{BB962C8B-B14F-4D97-AF65-F5344CB8AC3E}">
        <p14:creationId xmlns:p14="http://schemas.microsoft.com/office/powerpoint/2010/main" val="281758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8</a:t>
            </a:fld>
            <a:endParaRPr lang="en-US"/>
          </a:p>
        </p:txBody>
      </p:sp>
    </p:spTree>
    <p:extLst>
      <p:ext uri="{BB962C8B-B14F-4D97-AF65-F5344CB8AC3E}">
        <p14:creationId xmlns:p14="http://schemas.microsoft.com/office/powerpoint/2010/main" val="2268656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9</a:t>
            </a:fld>
            <a:endParaRPr lang="en-US"/>
          </a:p>
        </p:txBody>
      </p:sp>
    </p:spTree>
    <p:extLst>
      <p:ext uri="{BB962C8B-B14F-4D97-AF65-F5344CB8AC3E}">
        <p14:creationId xmlns:p14="http://schemas.microsoft.com/office/powerpoint/2010/main" val="22158947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81000" y="2819400"/>
            <a:ext cx="82296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Tree>
    <p:extLst>
      <p:ext uri="{BB962C8B-B14F-4D97-AF65-F5344CB8AC3E}">
        <p14:creationId xmlns:p14="http://schemas.microsoft.com/office/powerpoint/2010/main" val="2050555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6"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564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8"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633667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154938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hank You Slide">
    <p:spTree>
      <p:nvGrpSpPr>
        <p:cNvPr id="1" name=""/>
        <p:cNvGrpSpPr/>
        <p:nvPr/>
      </p:nvGrpSpPr>
      <p:grpSpPr>
        <a:xfrm>
          <a:off x="0" y="0"/>
          <a:ext cx="0" cy="0"/>
          <a:chOff x="0" y="0"/>
          <a:chExt cx="0" cy="0"/>
        </a:xfrm>
      </p:grpSpPr>
      <p:sp>
        <p:nvSpPr>
          <p:cNvPr id="8" name="TextBox 7" descr="30 East 7th Street, Suite 350&#10;St. Paul, MN  55101-7804&#10;&#10;Phone: 651-201-1800&#10;Toll-free: 888-667-2848&#10;&#10;www.mnscu.edu&#10;" title="Text box with Minnesota State address, phone numbers, and website address"/>
          <p:cNvSpPr txBox="1"/>
          <p:nvPr/>
        </p:nvSpPr>
        <p:spPr>
          <a:xfrm>
            <a:off x="2682098" y="2807208"/>
            <a:ext cx="4182140" cy="2616101"/>
          </a:xfrm>
          <a:prstGeom prst="rect">
            <a:avLst/>
          </a:prstGeom>
          <a:noFill/>
        </p:spPr>
        <p:txBody>
          <a:bodyPr wrap="square" rtlCol="0">
            <a:spAutoFit/>
          </a:bodyPr>
          <a:lstStyle/>
          <a:p>
            <a:pPr lvl="0" algn="ctr"/>
            <a:r>
              <a:rPr lang="en-US" sz="2400" b="1">
                <a:solidFill>
                  <a:schemeClr val="tx2"/>
                </a:solidFill>
              </a:rPr>
              <a:t>30 East 7th Street, Suite 350</a:t>
            </a:r>
          </a:p>
          <a:p>
            <a:pPr lvl="0" algn="ctr"/>
            <a:r>
              <a:rPr lang="en-US" sz="2400" b="1">
                <a:solidFill>
                  <a:schemeClr val="tx2"/>
                </a:solidFill>
              </a:rPr>
              <a:t>St. Paul, MN  55101-7804</a:t>
            </a:r>
          </a:p>
          <a:p>
            <a:pPr lvl="0" algn="ctr"/>
            <a:endParaRPr lang="en-US" sz="2400" b="1">
              <a:solidFill>
                <a:schemeClr val="tx2"/>
              </a:solidFill>
            </a:endParaRPr>
          </a:p>
          <a:p>
            <a:pPr lvl="0" algn="ctr"/>
            <a:r>
              <a:rPr lang="en-US" sz="2400" b="1">
                <a:solidFill>
                  <a:schemeClr val="tx2"/>
                </a:solidFill>
              </a:rPr>
              <a:t>651-201-1800</a:t>
            </a:r>
          </a:p>
          <a:p>
            <a:pPr lvl="0" algn="ctr"/>
            <a:r>
              <a:rPr lang="en-US" sz="2400" b="1">
                <a:solidFill>
                  <a:schemeClr val="tx2"/>
                </a:solidFill>
              </a:rPr>
              <a:t>888-667-2848</a:t>
            </a:r>
          </a:p>
          <a:p>
            <a:pPr lvl="0" algn="ctr"/>
            <a:endParaRPr lang="en-US" sz="2400" b="1">
              <a:solidFill>
                <a:schemeClr val="bg2"/>
              </a:solidFill>
            </a:endParaRPr>
          </a:p>
          <a:p>
            <a:pPr lvl="0" algn="ctr"/>
            <a:r>
              <a:rPr lang="en-US" sz="2000" b="1" baseline="0">
                <a:solidFill>
                  <a:schemeClr val="tx2"/>
                </a:solidFill>
              </a:rPr>
              <a:t>www.MinnState.edu</a:t>
            </a:r>
          </a:p>
        </p:txBody>
      </p:sp>
      <p:pic>
        <p:nvPicPr>
          <p:cNvPr id="7" name="Picture 6" title="Minnesota State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2759" y="533400"/>
            <a:ext cx="4300817" cy="1447800"/>
          </a:xfrm>
          <a:prstGeom prst="rect">
            <a:avLst/>
          </a:prstGeom>
        </p:spPr>
      </p:pic>
      <p:sp>
        <p:nvSpPr>
          <p:cNvPr id="14" name="TextBox 13" descr="MINNESOTA STATE IS AN AFFIRMATIVE ACTION, EQUAL OPPORTUNITY EMPLOYER AND EDUCATOR.&#10;" title="EEOE Statement"/>
          <p:cNvSpPr txBox="1"/>
          <p:nvPr/>
        </p:nvSpPr>
        <p:spPr>
          <a:xfrm>
            <a:off x="1219200" y="5943600"/>
            <a:ext cx="6858000" cy="707886"/>
          </a:xfrm>
          <a:prstGeom prst="rect">
            <a:avLst/>
          </a:prstGeom>
          <a:noFill/>
        </p:spPr>
        <p:txBody>
          <a:bodyPr wrap="square" rtlCol="0">
            <a:spAutoFit/>
          </a:bodyPr>
          <a:lstStyle/>
          <a:p>
            <a:pPr algn="ctr" rtl="0"/>
            <a:r>
              <a:rPr lang="en-US" sz="1000" b="0" i="0" kern="1200">
                <a:solidFill>
                  <a:schemeClr val="tx1"/>
                </a:solidFill>
                <a:effectLst/>
                <a:latin typeface="+mn-lt"/>
                <a:ea typeface="+mn-ea"/>
                <a:cs typeface="+mn-cs"/>
              </a:rPr>
              <a:t>This document is available in alternative formats to individuals with disabilities. </a:t>
            </a:r>
            <a:br>
              <a:rPr lang="en-US" sz="1000" b="0" i="0" kern="1200">
                <a:solidFill>
                  <a:schemeClr val="tx1"/>
                </a:solidFill>
                <a:effectLst/>
                <a:latin typeface="+mn-lt"/>
                <a:ea typeface="+mn-ea"/>
                <a:cs typeface="+mn-cs"/>
              </a:rPr>
            </a:br>
            <a:r>
              <a:rPr lang="en-US" sz="1000" b="0" i="0" kern="1200">
                <a:solidFill>
                  <a:schemeClr val="tx1"/>
                </a:solidFill>
                <a:effectLst/>
                <a:latin typeface="+mn-lt"/>
                <a:ea typeface="+mn-ea"/>
                <a:cs typeface="+mn-cs"/>
              </a:rPr>
              <a:t>To request an alternate format, contact Human Resources at 651-201-1664.</a:t>
            </a:r>
          </a:p>
          <a:p>
            <a:pPr algn="ctr" rtl="0"/>
            <a:r>
              <a:rPr lang="en-US" sz="1000" b="0" i="0" kern="1200">
                <a:solidFill>
                  <a:schemeClr val="tx1"/>
                </a:solidFill>
                <a:effectLst/>
                <a:latin typeface="+mn-lt"/>
                <a:ea typeface="+mn-ea"/>
                <a:cs typeface="+mn-cs"/>
              </a:rPr>
              <a:t>Individuals with hearing or speech disabilities may contact us via their preferred Telecommunications Relay Service.</a:t>
            </a:r>
          </a:p>
          <a:p>
            <a:pPr algn="ctr" rtl="0"/>
            <a:r>
              <a:rPr lang="en-US" sz="1000" b="0" i="0" kern="1200">
                <a:solidFill>
                  <a:schemeClr val="tx1"/>
                </a:solidFill>
                <a:effectLst/>
                <a:latin typeface="+mn-lt"/>
                <a:ea typeface="+mn-ea"/>
                <a:cs typeface="+mn-cs"/>
              </a:rPr>
              <a:t>Minnesota State is an affirmative action, equal opportunity employer and educator.</a:t>
            </a:r>
          </a:p>
        </p:txBody>
      </p:sp>
      <p:cxnSp>
        <p:nvCxnSpPr>
          <p:cNvPr id="5" name="Straight Connector 4" title="Green bar for style"/>
          <p:cNvCxnSpPr/>
          <p:nvPr/>
        </p:nvCxnSpPr>
        <p:spPr>
          <a:xfrm>
            <a:off x="4572000" y="5486400"/>
            <a:ext cx="402336"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858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378648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3358896"/>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778134"/>
            <a:ext cx="9144000" cy="115824"/>
          </a:xfrm>
          <a:prstGeom prst="rect">
            <a:avLst/>
          </a:prstGeom>
        </p:spPr>
      </p:pic>
      <p:sp>
        <p:nvSpPr>
          <p:cNvPr id="8" name="Text Placeholder 7"/>
          <p:cNvSpPr>
            <a:spLocks noGrp="1"/>
          </p:cNvSpPr>
          <p:nvPr>
            <p:ph type="body" sz="quarter" idx="10" hasCustomPrompt="1"/>
          </p:nvPr>
        </p:nvSpPr>
        <p:spPr>
          <a:xfrm>
            <a:off x="5410200" y="3124200"/>
            <a:ext cx="2667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4724400" y="3468688"/>
            <a:ext cx="33528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990600" y="3886200"/>
            <a:ext cx="59436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990600" y="5105400"/>
            <a:ext cx="2667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990600" y="5715000"/>
            <a:ext cx="28194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722508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endParaRPr lang="en-US" altLang="en-US"/>
          </a:p>
        </p:txBody>
      </p:sp>
      <p:sp>
        <p:nvSpPr>
          <p:cNvPr id="5" name="Footer Placeholder 4"/>
          <p:cNvSpPr>
            <a:spLocks noGrp="1"/>
          </p:cNvSpPr>
          <p:nvPr>
            <p:ph type="ftr" sz="quarter" idx="11"/>
          </p:nvPr>
        </p:nvSpPr>
        <p:spPr/>
        <p:txBody>
          <a:bodyPr/>
          <a:lstStyle/>
          <a:p>
            <a:pPr>
              <a:defRPr/>
            </a:pPr>
            <a:endParaRPr lang="en-US" altLang="en-US"/>
          </a:p>
        </p:txBody>
      </p:sp>
      <p:sp>
        <p:nvSpPr>
          <p:cNvPr id="6" name="Slide Number Placeholder 5"/>
          <p:cNvSpPr>
            <a:spLocks noGrp="1"/>
          </p:cNvSpPr>
          <p:nvPr>
            <p:ph type="sldNum" sz="quarter" idx="12"/>
          </p:nvPr>
        </p:nvSpPr>
        <p:spPr/>
        <p:txBody>
          <a:bodyPr/>
          <a:lstStyle/>
          <a:p>
            <a:pPr>
              <a:defRPr/>
            </a:pPr>
            <a:fld id="{69CCF574-9E36-4CC7-989F-F9AC2046EC7E}" type="slidenum">
              <a:rPr lang="en-US" altLang="en-US" smtClean="0"/>
              <a:pPr>
                <a:defRPr/>
              </a:pPr>
              <a:t>‹#›</a:t>
            </a:fld>
            <a:endParaRPr lang="en-US" altLang="en-US"/>
          </a:p>
        </p:txBody>
      </p:sp>
    </p:spTree>
    <p:extLst>
      <p:ext uri="{BB962C8B-B14F-4D97-AF65-F5344CB8AC3E}">
        <p14:creationId xmlns:p14="http://schemas.microsoft.com/office/powerpoint/2010/main" val="547842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72" y="306639"/>
            <a:ext cx="3504776" cy="1977521"/>
          </a:xfrm>
          <a:prstGeom prst="rect">
            <a:avLst/>
          </a:prstGeom>
        </p:spPr>
      </p:pic>
      <p:sp>
        <p:nvSpPr>
          <p:cNvPr id="4" name="Title 1"/>
          <p:cNvSpPr>
            <a:spLocks noGrp="1"/>
          </p:cNvSpPr>
          <p:nvPr>
            <p:ph type="title" hasCustomPrompt="1"/>
          </p:nvPr>
        </p:nvSpPr>
        <p:spPr>
          <a:xfrm>
            <a:off x="381000" y="2819400"/>
            <a:ext cx="8229600" cy="1143000"/>
          </a:xfrm>
        </p:spPr>
        <p:txBody>
          <a:bodyPr/>
          <a:lstStyle>
            <a:lvl1pPr algn="l">
              <a:defRPr>
                <a:solidFill>
                  <a:schemeClr val="tx2"/>
                </a:solidFill>
              </a:defRPr>
            </a:lvl1pPr>
          </a:lstStyle>
          <a:p>
            <a:r>
              <a:rPr lang="en-US"/>
              <a:t>CLICK TO EDIT SECTION TITLE PAGE</a:t>
            </a:r>
          </a:p>
        </p:txBody>
      </p:sp>
    </p:spTree>
    <p:extLst>
      <p:ext uri="{BB962C8B-B14F-4D97-AF65-F5344CB8AC3E}">
        <p14:creationId xmlns:p14="http://schemas.microsoft.com/office/powerpoint/2010/main" val="1350652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2057400"/>
            <a:ext cx="6324600" cy="1752600"/>
          </a:xfrm>
        </p:spPr>
        <p:txBody>
          <a:bodyPr anchor="t">
            <a:noAutofit/>
          </a:bodyPr>
          <a:lstStyle>
            <a:lvl1pPr algn="l">
              <a:defRPr sz="4400" b="1" cap="all" baseline="0">
                <a:solidFill>
                  <a:schemeClr val="tx2"/>
                </a:solidFill>
              </a:defRPr>
            </a:lvl1pPr>
          </a:lstStyle>
          <a:p>
            <a:r>
              <a:rPr lang="en-US"/>
              <a:t>Click to edit DATA POINT</a:t>
            </a:r>
          </a:p>
        </p:txBody>
      </p:sp>
      <p:sp>
        <p:nvSpPr>
          <p:cNvPr id="10" name="Text Placeholder 9"/>
          <p:cNvSpPr>
            <a:spLocks noGrp="1"/>
          </p:cNvSpPr>
          <p:nvPr>
            <p:ph type="body" sz="quarter" idx="14" hasCustomPrompt="1"/>
          </p:nvPr>
        </p:nvSpPr>
        <p:spPr>
          <a:xfrm>
            <a:off x="533400" y="3886200"/>
            <a:ext cx="3886200" cy="838200"/>
          </a:xfrm>
        </p:spPr>
        <p:txBody>
          <a:bodyPr>
            <a:normAutofit/>
          </a:bodyPr>
          <a:lstStyle>
            <a:lvl1pPr marL="0" indent="0" algn="l">
              <a:buNone/>
              <a:defRPr sz="2400" b="1">
                <a:solidFill>
                  <a:schemeClr val="bg1">
                    <a:lumMod val="50000"/>
                  </a:schemeClr>
                </a:solidFill>
              </a:defRPr>
            </a:lvl1pPr>
          </a:lstStyle>
          <a:p>
            <a:pPr lvl="0"/>
            <a:r>
              <a:rPr lang="en-US"/>
              <a:t>click to edit descriptor text</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990890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286000"/>
            <a:ext cx="8229600" cy="2590800"/>
          </a:xfrm>
        </p:spPr>
        <p:txBody>
          <a:bodyPr>
            <a:normAutofit/>
          </a:bodyPr>
          <a:lstStyle>
            <a:lvl1pPr algn="l">
              <a:defRPr sz="36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8872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0"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832142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 y="1752600"/>
            <a:ext cx="39624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4953000" y="2133600"/>
            <a:ext cx="33528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733537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457200" y="1524000"/>
            <a:ext cx="7696200" cy="3505200"/>
          </a:xfrm>
        </p:spPr>
        <p:txBody>
          <a:bodyPr/>
          <a:lstStyle/>
          <a:p>
            <a:r>
              <a:rPr lang="en-US"/>
              <a:t>Click icon to add chart</a:t>
            </a:r>
          </a:p>
        </p:txBody>
      </p:sp>
      <p:sp>
        <p:nvSpPr>
          <p:cNvPr id="11" name="Text Placeholder 10"/>
          <p:cNvSpPr>
            <a:spLocks noGrp="1"/>
          </p:cNvSpPr>
          <p:nvPr>
            <p:ph type="body" sz="quarter" idx="14" hasCustomPrompt="1"/>
          </p:nvPr>
        </p:nvSpPr>
        <p:spPr>
          <a:xfrm>
            <a:off x="457200" y="5257800"/>
            <a:ext cx="6248400" cy="762000"/>
          </a:xfrm>
        </p:spPr>
        <p:txBody>
          <a:bodyPr>
            <a:normAutofit/>
          </a:bodyPr>
          <a:lstStyle>
            <a:lvl1pPr marL="0" indent="0" algn="l">
              <a:buNone/>
              <a:defRPr sz="2800" b="1">
                <a:solidFill>
                  <a:schemeClr val="bg1">
                    <a:lumMod val="50000"/>
                  </a:schemeClr>
                </a:solidFill>
              </a:defRPr>
            </a:lvl1pPr>
          </a:lstStyle>
          <a:p>
            <a:pPr lvl="0"/>
            <a:r>
              <a:rPr lang="en-US"/>
              <a:t>Click to edit descriptor caption</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2"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27535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533400" y="2133600"/>
            <a:ext cx="1981200" cy="2057400"/>
          </a:xfrm>
        </p:spPr>
        <p:txBody>
          <a:bodyPr/>
          <a:lstStyle/>
          <a:p>
            <a:r>
              <a:rPr lang="en-US"/>
              <a:t>Click icon to add chart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2206625"/>
            <a:ext cx="1981200" cy="2060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3581400" y="2133600"/>
            <a:ext cx="1981200" cy="2057400"/>
          </a:xfrm>
        </p:spPr>
        <p:txBody>
          <a:bodyPr/>
          <a:lstStyle/>
          <a:p>
            <a:r>
              <a:rPr lang="en-US"/>
              <a:t>Click icon to add chart</a:t>
            </a:r>
          </a:p>
        </p:txBody>
      </p:sp>
      <p:sp>
        <p:nvSpPr>
          <p:cNvPr id="9" name="Chart Placeholder 5"/>
          <p:cNvSpPr>
            <a:spLocks noGrp="1"/>
          </p:cNvSpPr>
          <p:nvPr>
            <p:ph type="chart" sz="quarter" idx="14"/>
          </p:nvPr>
        </p:nvSpPr>
        <p:spPr>
          <a:xfrm>
            <a:off x="6705600" y="2133600"/>
            <a:ext cx="1981200" cy="2057400"/>
          </a:xfrm>
        </p:spPr>
        <p:txBody>
          <a:bodyPr/>
          <a:lstStyle/>
          <a:p>
            <a:r>
              <a:rPr lang="en-US"/>
              <a:t>Click icon to add chart</a:t>
            </a:r>
          </a:p>
        </p:txBody>
      </p:sp>
      <p:sp>
        <p:nvSpPr>
          <p:cNvPr id="11" name="Text Placeholder 10"/>
          <p:cNvSpPr>
            <a:spLocks noGrp="1"/>
          </p:cNvSpPr>
          <p:nvPr>
            <p:ph type="body" sz="quarter" idx="16" hasCustomPrompt="1"/>
          </p:nvPr>
        </p:nvSpPr>
        <p:spPr>
          <a:xfrm>
            <a:off x="5334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4" name="Text Placeholder 10"/>
          <p:cNvSpPr>
            <a:spLocks noGrp="1"/>
          </p:cNvSpPr>
          <p:nvPr>
            <p:ph type="body" sz="quarter" idx="18" hasCustomPrompt="1"/>
          </p:nvPr>
        </p:nvSpPr>
        <p:spPr>
          <a:xfrm>
            <a:off x="6705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7"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758623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hree Points Page">
    <p:spTree>
      <p:nvGrpSpPr>
        <p:cNvPr id="1" name=""/>
        <p:cNvGrpSpPr/>
        <p:nvPr/>
      </p:nvGrpSpPr>
      <p:grpSpPr>
        <a:xfrm>
          <a:off x="0" y="0"/>
          <a:ext cx="0" cy="0"/>
          <a:chOff x="0" y="0"/>
          <a:chExt cx="0" cy="0"/>
        </a:xfrm>
      </p:grpSpPr>
      <p:sp>
        <p:nvSpPr>
          <p:cNvPr id="5" name="Oval 4" title="Blue circle image for type to go on top of"/>
          <p:cNvSpPr/>
          <p:nvPr/>
        </p:nvSpPr>
        <p:spPr>
          <a:xfrm>
            <a:off x="533400" y="16764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6" name="Oval 5" title="Blue circle image for type to go on top of"/>
          <p:cNvSpPr/>
          <p:nvPr/>
        </p:nvSpPr>
        <p:spPr>
          <a:xfrm>
            <a:off x="34290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title="Blue circle image for type to go on top of"/>
          <p:cNvSpPr/>
          <p:nvPr/>
        </p:nvSpPr>
        <p:spPr>
          <a:xfrm>
            <a:off x="6400800" y="1752600"/>
            <a:ext cx="23622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0"/>
          <p:cNvSpPr>
            <a:spLocks noGrp="1"/>
          </p:cNvSpPr>
          <p:nvPr>
            <p:ph type="body" sz="quarter" idx="16" hasCustomPrompt="1"/>
          </p:nvPr>
        </p:nvSpPr>
        <p:spPr>
          <a:xfrm>
            <a:off x="65913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0" name="Text Placeholder 10"/>
          <p:cNvSpPr>
            <a:spLocks noGrp="1"/>
          </p:cNvSpPr>
          <p:nvPr>
            <p:ph type="body" sz="quarter" idx="17" hasCustomPrompt="1"/>
          </p:nvPr>
        </p:nvSpPr>
        <p:spPr>
          <a:xfrm>
            <a:off x="36576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1" name="Text Placeholder 10"/>
          <p:cNvSpPr>
            <a:spLocks noGrp="1"/>
          </p:cNvSpPr>
          <p:nvPr>
            <p:ph type="body" sz="quarter" idx="18" hasCustomPrompt="1"/>
          </p:nvPr>
        </p:nvSpPr>
        <p:spPr>
          <a:xfrm>
            <a:off x="685800" y="4419600"/>
            <a:ext cx="19812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Content Placeholder 12"/>
          <p:cNvSpPr>
            <a:spLocks noGrp="1"/>
          </p:cNvSpPr>
          <p:nvPr>
            <p:ph sz="quarter" idx="19" hasCustomPrompt="1"/>
          </p:nvPr>
        </p:nvSpPr>
        <p:spPr>
          <a:xfrm>
            <a:off x="8382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37338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6705600" y="2133600"/>
            <a:ext cx="17526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0005" y="6096000"/>
            <a:ext cx="1966790" cy="665683"/>
          </a:xfrm>
          <a:prstGeom prst="rect">
            <a:avLst/>
          </a:prstGeom>
        </p:spPr>
      </p:pic>
      <p:sp>
        <p:nvSpPr>
          <p:cNvPr id="19" name="Text Placeholder 4"/>
          <p:cNvSpPr>
            <a:spLocks noGrp="1"/>
          </p:cNvSpPr>
          <p:nvPr>
            <p:ph type="body" sz="quarter" idx="15" hasCustomPrompt="1"/>
          </p:nvPr>
        </p:nvSpPr>
        <p:spPr>
          <a:xfrm>
            <a:off x="457200" y="381000"/>
            <a:ext cx="81534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5726465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p:nvSpPr>
        <p:spPr>
          <a:xfrm>
            <a:off x="457200" y="6400800"/>
            <a:ext cx="19812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a:solidFill>
                <a:schemeClr val="tx2"/>
              </a:solidFill>
            </a:endParaRPr>
          </a:p>
        </p:txBody>
      </p:sp>
    </p:spTree>
    <p:extLst>
      <p:ext uri="{BB962C8B-B14F-4D97-AF65-F5344CB8AC3E}">
        <p14:creationId xmlns:p14="http://schemas.microsoft.com/office/powerpoint/2010/main" val="3350352434"/>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7" name="Text Placeholder 2"/>
          <p:cNvSpPr>
            <a:spLocks noGrp="1"/>
          </p:cNvSpPr>
          <p:nvPr>
            <p:ph type="body" idx="1"/>
          </p:nvPr>
        </p:nvSpPr>
        <p:spPr>
          <a:xfrm>
            <a:off x="457200" y="1600201"/>
            <a:ext cx="82296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9659867"/>
      </p:ext>
    </p:extLst>
  </p:cSld>
  <p:clrMap bg1="lt1" tx1="dk1" bg2="lt2" tx2="dk2" accent1="accent1" accent2="accent2" accent3="accent3" accent4="accent4" accent5="accent5" accent6="accent6" hlink="hlink" folHlink="folHlink"/>
  <p:sldLayoutIdLst>
    <p:sldLayoutId id="2147483824" r:id="rId1"/>
    <p:sldLayoutId id="2147483825" r:id="rId2"/>
  </p:sldLayoutIdLst>
  <p:txStyles>
    <p:titleStyle>
      <a:lvl1pPr algn="l" defTabSz="914400" rtl="0" eaLnBrk="1" latinLnBrk="0" hangingPunct="1">
        <a:spcBef>
          <a:spcPct val="0"/>
        </a:spcBef>
        <a:buNone/>
        <a:defRPr sz="4400"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themeOverride" Target="../theme/themeOverride6.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hemeOverride" Target="../theme/themeOverride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4.xml"/><Relationship Id="rId1" Type="http://schemas.openxmlformats.org/officeDocument/2006/relationships/themeOverride" Target="../theme/themeOverride8.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4.xml"/><Relationship Id="rId1" Type="http://schemas.openxmlformats.org/officeDocument/2006/relationships/themeOverride" Target="../theme/themeOverride9.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hemeOverride" Target="../theme/themeOverride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4.xml"/><Relationship Id="rId1" Type="http://schemas.openxmlformats.org/officeDocument/2006/relationships/themeOverride" Target="../theme/themeOverride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hemeOverride" Target="../theme/themeOverride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hemeOverride" Target="../theme/themeOverride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hemeOverride" Target="../theme/themeOverride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4.xml"/><Relationship Id="rId1" Type="http://schemas.openxmlformats.org/officeDocument/2006/relationships/themeOverride" Target="../theme/themeOverride13.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4.xml"/><Relationship Id="rId1" Type="http://schemas.openxmlformats.org/officeDocument/2006/relationships/themeOverride" Target="../theme/themeOverride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themeOverride" Target="../theme/themeOverride4.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hemeOverride" Target="../theme/themeOverride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990600" y="3886200"/>
            <a:ext cx="59436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Analyzing the Investigative Report</a:t>
            </a:r>
          </a:p>
        </p:txBody>
      </p:sp>
      <p:sp>
        <p:nvSpPr>
          <p:cNvPr id="7" name="Text Placeholder 6"/>
          <p:cNvSpPr>
            <a:spLocks noGrp="1"/>
          </p:cNvSpPr>
          <p:nvPr>
            <p:ph type="body" sz="quarter" idx="10"/>
          </p:nvPr>
        </p:nvSpPr>
        <p:spPr/>
        <p:txBody>
          <a:bodyPr vert="horz" lIns="91440" tIns="45720" rIns="91440" bIns="45720" rtlCol="0" anchor="t">
            <a:normAutofit/>
          </a:bodyPr>
          <a:lstStyle/>
          <a:p>
            <a:r>
              <a:rPr lang="en-US" dirty="0">
                <a:cs typeface="Calibri"/>
              </a:rPr>
              <a:t>February 21, 2023 </a:t>
            </a:r>
          </a:p>
        </p:txBody>
      </p:sp>
      <p:sp>
        <p:nvSpPr>
          <p:cNvPr id="3" name="Text Placeholder 2"/>
          <p:cNvSpPr>
            <a:spLocks noGrp="1"/>
          </p:cNvSpPr>
          <p:nvPr>
            <p:ph type="body" sz="quarter" idx="11"/>
          </p:nvPr>
        </p:nvSpPr>
        <p:spPr>
          <a:xfrm>
            <a:off x="3581400" y="3468688"/>
            <a:ext cx="4495800" cy="417512"/>
          </a:xfrm>
        </p:spPr>
        <p:txBody>
          <a:bodyPr/>
          <a:lstStyle/>
          <a:p>
            <a:r>
              <a:rPr lang="en-US"/>
              <a:t>OEI, LR and OGC Divisions</a:t>
            </a:r>
          </a:p>
        </p:txBody>
      </p:sp>
      <p:sp>
        <p:nvSpPr>
          <p:cNvPr id="5" name="Text Placeholder 4"/>
          <p:cNvSpPr>
            <a:spLocks noGrp="1"/>
          </p:cNvSpPr>
          <p:nvPr>
            <p:ph type="body" sz="quarter" idx="13"/>
          </p:nvPr>
        </p:nvSpPr>
        <p:spPr/>
        <p:txBody>
          <a:bodyPr vert="horz" lIns="91440" tIns="45720" rIns="91440" bIns="45720" rtlCol="0" anchor="t">
            <a:normAutofit fontScale="55000" lnSpcReduction="20000"/>
          </a:bodyPr>
          <a:lstStyle/>
          <a:p>
            <a:r>
              <a:rPr lang="en-US" dirty="0"/>
              <a:t>Desiree’ Clark</a:t>
            </a:r>
          </a:p>
          <a:p>
            <a:r>
              <a:rPr lang="en-US" dirty="0"/>
              <a:t>Civil Rights, Title IX Affirmative Action and Compliance Officer</a:t>
            </a:r>
          </a:p>
        </p:txBody>
      </p:sp>
      <p:sp>
        <p:nvSpPr>
          <p:cNvPr id="8" name="Text Placeholder 4">
            <a:extLst>
              <a:ext uri="{FF2B5EF4-FFF2-40B4-BE49-F238E27FC236}">
                <a16:creationId xmlns:a16="http://schemas.microsoft.com/office/drawing/2014/main" id="{C73D0DCE-566B-4918-BC65-EB30D2EC5391}"/>
              </a:ext>
            </a:extLst>
          </p:cNvPr>
          <p:cNvSpPr txBox="1">
            <a:spLocks/>
          </p:cNvSpPr>
          <p:nvPr/>
        </p:nvSpPr>
        <p:spPr>
          <a:xfrm>
            <a:off x="3810000" y="5105400"/>
            <a:ext cx="2667000" cy="533400"/>
          </a:xfrm>
          <a:prstGeom prst="rect">
            <a:avLst/>
          </a:prstGeom>
        </p:spPr>
        <p:txBody>
          <a:bodyPr vert="horz" lIns="91440" tIns="45720" rIns="91440" bIns="45720" rtlCol="0" anchor="t">
            <a:normAutofit fontScale="55000" lnSpcReduction="20000"/>
          </a:bodyPr>
          <a:lstStyle>
            <a:lvl1pPr marL="0" indent="0" algn="l" defTabSz="914400" rtl="0" eaLnBrk="1" latinLnBrk="0" hangingPunct="1">
              <a:spcBef>
                <a:spcPct val="20000"/>
              </a:spcBef>
              <a:buClr>
                <a:srgbClr val="009F4D"/>
              </a:buClr>
              <a:buFont typeface="Arial" panose="020B0604020202020204" pitchFamily="34" charset="0"/>
              <a:buNone/>
              <a:defRPr sz="2000" b="1" kern="1200">
                <a:solidFill>
                  <a:schemeClr val="bg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fontAlgn="auto">
              <a:spcAft>
                <a:spcPts val="0"/>
              </a:spcAft>
            </a:pPr>
            <a:r>
              <a:rPr lang="en-US"/>
              <a:t>Andriel Dees</a:t>
            </a:r>
          </a:p>
          <a:p>
            <a:pPr fontAlgn="auto">
              <a:spcAft>
                <a:spcPts val="0"/>
              </a:spcAft>
            </a:pPr>
            <a:r>
              <a:rPr lang="en-US"/>
              <a:t>Vice Chancellor, Office for Equity and Inclusion</a:t>
            </a:r>
          </a:p>
        </p:txBody>
      </p:sp>
      <p:sp>
        <p:nvSpPr>
          <p:cNvPr id="6" name="Text Placeholder 5">
            <a:extLst>
              <a:ext uri="{C183D7F6-B498-43B3-948B-1728B52AA6E4}">
                <adec:decorative xmlns:adec="http://schemas.microsoft.com/office/drawing/2017/decorative" val="1"/>
              </a:ext>
            </a:extLst>
          </p:cNvPr>
          <p:cNvSpPr>
            <a:spLocks noGrp="1"/>
          </p:cNvSpPr>
          <p:nvPr>
            <p:ph type="body" sz="quarter" idx="14"/>
          </p:nvPr>
        </p:nvSpPr>
        <p:spPr/>
        <p:txBody>
          <a:bodyPr>
            <a:normAutofit/>
          </a:bodyPr>
          <a:lstStyle/>
          <a:p>
            <a:r>
              <a:rPr lang="en-US" sz="1600">
                <a:solidFill>
                  <a:srgbClr val="002060"/>
                </a:solidFill>
              </a:rPr>
              <a:t>Minnesota State</a:t>
            </a:r>
          </a:p>
        </p:txBody>
      </p:sp>
    </p:spTree>
    <p:extLst>
      <p:ext uri="{BB962C8B-B14F-4D97-AF65-F5344CB8AC3E}">
        <p14:creationId xmlns:p14="http://schemas.microsoft.com/office/powerpoint/2010/main" val="1979084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What does sexual harassment include?</a:t>
            </a:r>
          </a:p>
        </p:txBody>
      </p:sp>
      <p:sp>
        <p:nvSpPr>
          <p:cNvPr id="3" name="Content Placeholder 2"/>
          <p:cNvSpPr>
            <a:spLocks noGrp="1"/>
          </p:cNvSpPr>
          <p:nvPr>
            <p:ph idx="1"/>
          </p:nvPr>
        </p:nvSpPr>
        <p:spPr/>
        <p:txBody>
          <a:bodyPr>
            <a:normAutofit/>
          </a:bodyPr>
          <a:lstStyle/>
          <a:p>
            <a:pPr marL="0" indent="0">
              <a:buNone/>
            </a:pPr>
            <a:r>
              <a:rPr lang="en-US" altLang="en-US">
                <a:solidFill>
                  <a:schemeClr val="bg2"/>
                </a:solidFill>
              </a:rPr>
              <a:t>The elements of sexual harassment include:</a:t>
            </a:r>
          </a:p>
          <a:p>
            <a:r>
              <a:rPr lang="en-US" altLang="en-US"/>
              <a:t>Unwelcome conduct;</a:t>
            </a:r>
          </a:p>
          <a:p>
            <a:r>
              <a:rPr lang="en-US" altLang="en-US"/>
              <a:t>Preferential treatment;</a:t>
            </a:r>
          </a:p>
          <a:p>
            <a:r>
              <a:rPr lang="en-US" altLang="en-US"/>
              <a:t>Negative treatment or threats;</a:t>
            </a:r>
          </a:p>
          <a:p>
            <a:r>
              <a:rPr lang="en-US" altLang="en-US"/>
              <a:t>Sexual exploitation.</a:t>
            </a:r>
          </a:p>
        </p:txBody>
      </p:sp>
    </p:spTree>
    <p:extLst>
      <p:ext uri="{BB962C8B-B14F-4D97-AF65-F5344CB8AC3E}">
        <p14:creationId xmlns:p14="http://schemas.microsoft.com/office/powerpoint/2010/main" val="2242847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Key elements of </a:t>
            </a:r>
            <a:r>
              <a:rPr lang="en-US" altLang="en-US" i="1"/>
              <a:t>Sexual Harassment (</a:t>
            </a:r>
            <a:r>
              <a:rPr lang="en-US" altLang="en-US" b="1" i="1"/>
              <a:t>quid pro quo)</a:t>
            </a:r>
          </a:p>
        </p:txBody>
      </p:sp>
      <p:sp>
        <p:nvSpPr>
          <p:cNvPr id="16387" name="Rectangle 3"/>
          <p:cNvSpPr>
            <a:spLocks noGrp="1" noChangeArrowheads="1"/>
          </p:cNvSpPr>
          <p:nvPr>
            <p:ph idx="1"/>
          </p:nvPr>
        </p:nvSpPr>
        <p:spPr/>
        <p:txBody>
          <a:bodyPr>
            <a:normAutofit lnSpcReduction="10000"/>
          </a:bodyPr>
          <a:lstStyle/>
          <a:p>
            <a:pPr eaLnBrk="1" hangingPunct="1"/>
            <a:r>
              <a:rPr lang="en-US" altLang="en-US" sz="3000"/>
              <a:t>The complainant must be a member or a protected class</a:t>
            </a:r>
          </a:p>
          <a:p>
            <a:pPr eaLnBrk="1" hangingPunct="1"/>
            <a:r>
              <a:rPr lang="en-US" altLang="en-US" sz="3000"/>
              <a:t>He/she was subject to </a:t>
            </a:r>
            <a:r>
              <a:rPr lang="en-US" altLang="en-US" sz="3000" b="1" u="sng"/>
              <a:t>unwelcome</a:t>
            </a:r>
            <a:r>
              <a:rPr lang="en-US" altLang="en-US" sz="3000"/>
              <a:t> harassment in the form of sexual advances or requests for sexual favors</a:t>
            </a:r>
          </a:p>
          <a:p>
            <a:pPr eaLnBrk="1" hangingPunct="1"/>
            <a:r>
              <a:rPr lang="en-US" altLang="en-US" sz="3000"/>
              <a:t>Submission to unwelcome sexual advances was an express or implied </a:t>
            </a:r>
            <a:r>
              <a:rPr lang="en-US" altLang="en-US" sz="3000" b="1" u="sng"/>
              <a:t>condition </a:t>
            </a:r>
            <a:r>
              <a:rPr lang="en-US" altLang="en-US" sz="3000"/>
              <a:t>for receiving job benefits or his/her refusal resulted in a tangible job detriment.</a:t>
            </a:r>
          </a:p>
        </p:txBody>
      </p:sp>
    </p:spTree>
  </p:cSld>
  <p:clrMapOvr>
    <a:overrideClrMapping bg1="lt1" tx1="dk1" bg2="lt2" tx2="dk2" accent1="accent1" accent2="accent2" accent3="accent3" accent4="accent4" accent5="accent5" accent6="accent6" hlink="hlink" folHlink="folHlink"/>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US" altLang="en-US" b="1" i="1"/>
              <a:t>What is retaliation?</a:t>
            </a:r>
          </a:p>
        </p:txBody>
      </p:sp>
      <p:sp>
        <p:nvSpPr>
          <p:cNvPr id="13315" name="Rectangle 3"/>
          <p:cNvSpPr>
            <a:spLocks noGrp="1" noChangeArrowheads="1"/>
          </p:cNvSpPr>
          <p:nvPr>
            <p:ph idx="1"/>
          </p:nvPr>
        </p:nvSpPr>
        <p:spPr>
          <a:xfrm>
            <a:off x="457200" y="1600200"/>
            <a:ext cx="8229600" cy="4724399"/>
          </a:xfrm>
        </p:spPr>
        <p:txBody>
          <a:bodyPr>
            <a:normAutofit fontScale="85000" lnSpcReduction="20000"/>
          </a:bodyPr>
          <a:lstStyle/>
          <a:p>
            <a:pPr marL="0" indent="0">
              <a:buNone/>
            </a:pPr>
            <a:r>
              <a:rPr lang="en-US" altLang="en-US" sz="2800" u="sng">
                <a:solidFill>
                  <a:schemeClr val="bg2"/>
                </a:solidFill>
              </a:rPr>
              <a:t>Note:</a:t>
            </a:r>
            <a:r>
              <a:rPr lang="en-US" altLang="en-US" sz="2800">
                <a:solidFill>
                  <a:schemeClr val="bg2"/>
                </a:solidFill>
              </a:rPr>
              <a:t> Familiarize yourself with the elements of retaliation before you read the facts/analysis.</a:t>
            </a:r>
          </a:p>
          <a:p>
            <a:pPr marL="0" indent="0">
              <a:buNone/>
            </a:pPr>
            <a:r>
              <a:rPr lang="en-US" altLang="en-US" sz="2800"/>
              <a:t>Retaliations includes, but is not limited to, engaging in any form of intimidation, reprisal or harassment against an individual because the person:</a:t>
            </a:r>
          </a:p>
          <a:p>
            <a:pPr lvl="1"/>
            <a:r>
              <a:rPr lang="en-US" altLang="en-US" sz="2400"/>
              <a:t>Made a complaint or other communication under 1B.1 or 1B.3;</a:t>
            </a:r>
          </a:p>
          <a:p>
            <a:pPr lvl="1"/>
            <a:r>
              <a:rPr lang="en-US" altLang="en-US" sz="2400"/>
              <a:t>Assisted or participated in an investigation or process under these policies, regardless of whether a claim of discrimination or harassment was substantiated (or other applicable laws and policies); </a:t>
            </a:r>
            <a:r>
              <a:rPr lang="en-US" altLang="en-US" sz="2400" b="1" u="sng"/>
              <a:t>or</a:t>
            </a:r>
          </a:p>
          <a:p>
            <a:pPr lvl="1"/>
            <a:r>
              <a:rPr lang="en-US" altLang="en-US" sz="2400"/>
              <a:t>Associated with a person or group of persons who are members of a protected class; </a:t>
            </a:r>
            <a:r>
              <a:rPr lang="en-US" altLang="en-US" sz="2400" b="1" u="sng"/>
              <a:t>or</a:t>
            </a:r>
          </a:p>
          <a:p>
            <a:pPr lvl="1"/>
            <a:r>
              <a:rPr lang="en-US" altLang="en-US" sz="2400"/>
              <a:t>Made a complaint or assisted or participated in any manner in an investigation or process with the EEOC, the U.S. Department of Education (OCR), the MN Dept of Human Rights or other enforcement agencies, under any federal or state non discrimination law.</a:t>
            </a:r>
          </a:p>
        </p:txBody>
      </p:sp>
    </p:spTree>
  </p:cSld>
  <p:clrMapOvr>
    <a:overrideClrMapping bg1="lt1" tx1="dk1" bg2="lt2" tx2="dk2" accent1="accent1" accent2="accent2" accent3="accent3" accent4="accent4" accent5="accent5" accent6="accent6" hlink="hlink" folHlink="folHlink"/>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pPr eaLnBrk="1" fontAlgn="auto" hangingPunct="1">
              <a:spcAft>
                <a:spcPts val="0"/>
              </a:spcAft>
              <a:defRPr/>
            </a:pPr>
            <a:r>
              <a:rPr lang="en-US" altLang="en-US" b="1" i="1"/>
              <a:t>Key elements of Discrimination</a:t>
            </a:r>
          </a:p>
        </p:txBody>
      </p:sp>
      <p:sp>
        <p:nvSpPr>
          <p:cNvPr id="14339" name="Rectangle 3"/>
          <p:cNvSpPr>
            <a:spLocks noGrp="1" noChangeArrowheads="1"/>
          </p:cNvSpPr>
          <p:nvPr>
            <p:ph idx="1"/>
          </p:nvPr>
        </p:nvSpPr>
        <p:spPr/>
        <p:txBody>
          <a:bodyPr/>
          <a:lstStyle/>
          <a:p>
            <a:pPr eaLnBrk="1" hangingPunct="1"/>
            <a:endParaRPr lang="en-US" altLang="en-US" sz="2800"/>
          </a:p>
          <a:p>
            <a:pPr eaLnBrk="1" hangingPunct="1"/>
            <a:r>
              <a:rPr lang="en-US" altLang="en-US" sz="2800"/>
              <a:t>Is there evidence that the behavior was based on a protected class? (</a:t>
            </a:r>
            <a:r>
              <a:rPr lang="en-US" altLang="en-US" sz="2800" i="1"/>
              <a:t>i.e., </a:t>
            </a:r>
            <a:r>
              <a:rPr lang="en-US" altLang="en-US" sz="2800"/>
              <a:t>race, gender, religion, age, etc.)</a:t>
            </a:r>
          </a:p>
          <a:p>
            <a:pPr eaLnBrk="1" hangingPunct="1"/>
            <a:r>
              <a:rPr lang="en-US" altLang="en-US" sz="2800"/>
              <a:t>How were other similarly-situated individuals treated?</a:t>
            </a:r>
          </a:p>
          <a:p>
            <a:pPr eaLnBrk="1" hangingPunct="1"/>
            <a:r>
              <a:rPr lang="en-US" altLang="en-US" sz="2800"/>
              <a:t>Was there a legitimate, non-discriminatory reason for the action or behavior?</a:t>
            </a:r>
          </a:p>
        </p:txBody>
      </p:sp>
    </p:spTree>
  </p:cSld>
  <p:clrMapOvr>
    <a:overrideClrMapping bg1="lt1" tx1="dk1" bg2="lt2" tx2="dk2" accent1="accent1" accent2="accent2" accent3="accent3" accent4="accent4" accent5="accent5" accent6="accent6" hlink="hlink" folHlink="folHlink"/>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Key elements of Harassment (hostile environment)</a:t>
            </a:r>
          </a:p>
        </p:txBody>
      </p:sp>
      <p:sp>
        <p:nvSpPr>
          <p:cNvPr id="11267" name="Rectangle 3"/>
          <p:cNvSpPr>
            <a:spLocks noGrp="1" noChangeArrowheads="1"/>
          </p:cNvSpPr>
          <p:nvPr>
            <p:ph idx="1"/>
          </p:nvPr>
        </p:nvSpPr>
        <p:spPr>
          <a:xfrm>
            <a:off x="457200" y="1600200"/>
            <a:ext cx="8229600" cy="4648199"/>
          </a:xfrm>
        </p:spPr>
        <p:txBody>
          <a:bodyPr rtlCol="0">
            <a:normAutofit fontScale="92500" lnSpcReduction="10000"/>
          </a:bodyPr>
          <a:lstStyle/>
          <a:p>
            <a:pPr marL="182880" indent="-182880" eaLnBrk="1" fontAlgn="auto" hangingPunct="1">
              <a:defRPr/>
            </a:pPr>
            <a:r>
              <a:rPr lang="en-US" altLang="en-US" sz="2800"/>
              <a:t>The complainant must establish that they are a member of a protected class;</a:t>
            </a:r>
          </a:p>
          <a:p>
            <a:pPr marL="182880" indent="-182880" eaLnBrk="1" fontAlgn="auto" hangingPunct="1">
              <a:defRPr/>
            </a:pPr>
            <a:r>
              <a:rPr lang="en-US" altLang="en-US" sz="2800"/>
              <a:t>That they have been subject to </a:t>
            </a:r>
            <a:r>
              <a:rPr lang="en-US" altLang="en-US" sz="2800" b="1" u="sng"/>
              <a:t>unwelcome</a:t>
            </a:r>
            <a:r>
              <a:rPr lang="en-US" altLang="en-US" sz="2800"/>
              <a:t> conduct that the harassment was</a:t>
            </a:r>
            <a:r>
              <a:rPr lang="en-US" altLang="en-US" sz="2800" b="1"/>
              <a:t> </a:t>
            </a:r>
            <a:r>
              <a:rPr lang="en-US" altLang="en-US" sz="2800"/>
              <a:t>directed to Complainant</a:t>
            </a:r>
            <a:r>
              <a:rPr lang="en-US" altLang="en-US" sz="2800" u="sng"/>
              <a:t> </a:t>
            </a:r>
            <a:r>
              <a:rPr lang="en-US" altLang="en-US" sz="2800" b="1" u="sng"/>
              <a:t>because of their protected status;</a:t>
            </a:r>
          </a:p>
          <a:p>
            <a:pPr marL="182880" indent="-182880" eaLnBrk="1" fontAlgn="auto" hangingPunct="1">
              <a:defRPr/>
            </a:pPr>
            <a:r>
              <a:rPr lang="en-US" altLang="en-US" sz="2800"/>
              <a:t>That the behavior results in an </a:t>
            </a:r>
            <a:r>
              <a:rPr lang="en-US" altLang="en-US" sz="2800" b="1" u="sng"/>
              <a:t>adverse affect</a:t>
            </a:r>
            <a:r>
              <a:rPr lang="en-US" altLang="en-US" sz="2800"/>
              <a:t> or terms and condition or privilege of employment or education; and</a:t>
            </a:r>
          </a:p>
          <a:p>
            <a:pPr marL="182880" indent="-182880" eaLnBrk="1" fontAlgn="auto" hangingPunct="1">
              <a:defRPr/>
            </a:pPr>
            <a:r>
              <a:rPr lang="en-US" altLang="en-US" sz="2800"/>
              <a:t>That the conduct had a </a:t>
            </a:r>
            <a:r>
              <a:rPr lang="en-US" altLang="en-US" sz="2800" b="1" u="sng"/>
              <a:t>negative effect or is likely to have a negative effect</a:t>
            </a:r>
            <a:r>
              <a:rPr lang="en-US" altLang="en-US" sz="2800"/>
              <a:t> on the complainant or the workplace or the educational environment. </a:t>
            </a:r>
            <a:endParaRPr lang="en-US" altLang="en-US" sz="2800" b="1"/>
          </a:p>
        </p:txBody>
      </p:sp>
    </p:spTree>
  </p:cSld>
  <p:clrMapOvr>
    <a:overrideClrMapping bg1="lt1" tx1="dk1" bg2="lt2" tx2="dk2" accent1="accent1" accent2="accent2" accent3="accent3" accent4="accent4" accent5="accent5" accent6="accent6" hlink="hlink" folHlink="folHlink"/>
  </p:clrMapOvr>
  <p:transition/>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381000"/>
            <a:ext cx="7772400" cy="1524000"/>
          </a:xfrm>
        </p:spPr>
        <p:txBody>
          <a:bodyPr>
            <a:normAutofit fontScale="90000"/>
          </a:bodyPr>
          <a:lstStyle/>
          <a:p>
            <a:pPr eaLnBrk="1" fontAlgn="auto" hangingPunct="1">
              <a:spcAft>
                <a:spcPts val="0"/>
              </a:spcAft>
              <a:defRPr/>
            </a:pPr>
            <a:r>
              <a:rPr lang="en-US" altLang="en-US" sz="3600" b="1" i="1"/>
              <a:t>Factors to consider to determine if conduct had a negative effect or is likely to have a negative effect on complainant?</a:t>
            </a:r>
          </a:p>
        </p:txBody>
      </p:sp>
      <p:sp>
        <p:nvSpPr>
          <p:cNvPr id="22531" name="Rectangle 3"/>
          <p:cNvSpPr>
            <a:spLocks noGrp="1" noChangeArrowheads="1"/>
          </p:cNvSpPr>
          <p:nvPr>
            <p:ph idx="1"/>
          </p:nvPr>
        </p:nvSpPr>
        <p:spPr>
          <a:xfrm>
            <a:off x="457200" y="1981200"/>
            <a:ext cx="8229600" cy="4144963"/>
          </a:xfrm>
        </p:spPr>
        <p:txBody>
          <a:bodyPr/>
          <a:lstStyle/>
          <a:p>
            <a:pPr eaLnBrk="1" hangingPunct="1"/>
            <a:r>
              <a:rPr lang="en-US" altLang="en-US" sz="2600"/>
              <a:t>Whether the conduct was verbal, physical or both</a:t>
            </a:r>
          </a:p>
          <a:p>
            <a:pPr eaLnBrk="1" hangingPunct="1"/>
            <a:r>
              <a:rPr lang="en-US" altLang="en-US" sz="2600"/>
              <a:t>How frequently it was repeated</a:t>
            </a:r>
          </a:p>
          <a:p>
            <a:pPr eaLnBrk="1" hangingPunct="1"/>
            <a:r>
              <a:rPr lang="en-US" altLang="en-US" sz="2600"/>
              <a:t>Whether the conduct was hostile or offensive</a:t>
            </a:r>
          </a:p>
          <a:p>
            <a:pPr eaLnBrk="1" hangingPunct="1"/>
            <a:r>
              <a:rPr lang="en-US" altLang="en-US" sz="2600"/>
              <a:t>Whether the alleged harasser was a fellow student, a faculty member, a co-worker, supervisor, or third party</a:t>
            </a:r>
          </a:p>
          <a:p>
            <a:pPr eaLnBrk="1" hangingPunct="1"/>
            <a:r>
              <a:rPr lang="en-US" altLang="en-US" sz="2600"/>
              <a:t>Whether others joined in perpetrating the harassment </a:t>
            </a:r>
          </a:p>
          <a:p>
            <a:pPr eaLnBrk="1" hangingPunct="1"/>
            <a:r>
              <a:rPr lang="en-US" altLang="en-US" sz="2600"/>
              <a:t>Whether the harassment was directed at more than one individual</a:t>
            </a:r>
          </a:p>
        </p:txBody>
      </p:sp>
    </p:spTree>
  </p:cSld>
  <p:clrMapOvr>
    <a:overrideClrMapping bg1="lt1" tx1="dk1" bg2="lt2" tx2="dk2" accent1="accent1" accent2="accent2" accent3="accent3" accent4="accent4" accent5="accent5" accent6="accent6" hlink="hlink" folHlink="folHlink"/>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fontAlgn="auto" hangingPunct="1">
              <a:spcAft>
                <a:spcPts val="0"/>
              </a:spcAft>
              <a:defRPr/>
            </a:pPr>
            <a:r>
              <a:rPr lang="en-US" altLang="en-US" b="1" i="1"/>
              <a:t>Unwelcome Conduct Defined</a:t>
            </a:r>
          </a:p>
        </p:txBody>
      </p:sp>
      <p:sp>
        <p:nvSpPr>
          <p:cNvPr id="20483" name="Rectangle 3"/>
          <p:cNvSpPr>
            <a:spLocks noGrp="1" noChangeArrowheads="1"/>
          </p:cNvSpPr>
          <p:nvPr>
            <p:ph idx="1"/>
          </p:nvPr>
        </p:nvSpPr>
        <p:spPr/>
        <p:txBody>
          <a:bodyPr/>
          <a:lstStyle/>
          <a:p>
            <a:pPr eaLnBrk="1" hangingPunct="1"/>
            <a:r>
              <a:rPr lang="en-US" altLang="en-US" sz="2800"/>
              <a:t>Unwelcome Conduct</a:t>
            </a:r>
          </a:p>
          <a:p>
            <a:pPr lvl="1" eaLnBrk="1" hangingPunct="1"/>
            <a:r>
              <a:rPr lang="en-US" altLang="en-US" sz="2800"/>
              <a:t>The </a:t>
            </a:r>
            <a:r>
              <a:rPr lang="en-US" altLang="en-US"/>
              <a:t>complaining </a:t>
            </a:r>
            <a:r>
              <a:rPr lang="en-US" altLang="en-US" sz="2800"/>
              <a:t>student or employee did not request or invite conduct</a:t>
            </a:r>
          </a:p>
          <a:p>
            <a:pPr lvl="1" eaLnBrk="1" hangingPunct="1"/>
            <a:r>
              <a:rPr lang="en-US" altLang="en-US" sz="2800"/>
              <a:t>The complainant student or employee regarded the conduct as undesirable or offensive</a:t>
            </a:r>
          </a:p>
        </p:txBody>
      </p:sp>
    </p:spTree>
    <p:extLst>
      <p:ext uri="{BB962C8B-B14F-4D97-AF65-F5344CB8AC3E}">
        <p14:creationId xmlns:p14="http://schemas.microsoft.com/office/powerpoint/2010/main" val="166705069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Consensual Relationships</a:t>
            </a:r>
          </a:p>
        </p:txBody>
      </p:sp>
      <p:sp>
        <p:nvSpPr>
          <p:cNvPr id="3" name="Content Placeholder 2"/>
          <p:cNvSpPr>
            <a:spLocks noGrp="1"/>
          </p:cNvSpPr>
          <p:nvPr>
            <p:ph idx="1"/>
          </p:nvPr>
        </p:nvSpPr>
        <p:spPr/>
        <p:txBody>
          <a:bodyPr/>
          <a:lstStyle/>
          <a:p>
            <a:r>
              <a:rPr lang="en-US"/>
              <a:t>An employee of Minnesota State </a:t>
            </a:r>
            <a:r>
              <a:rPr lang="en-US" b="1" u="sng"/>
              <a:t>shall not </a:t>
            </a:r>
            <a:r>
              <a:rPr lang="en-US"/>
              <a:t>enter into a consensual relationship with a student or an employee over whom the person exercises direct or otherwise significant academic, administrative, supervisory, evaluative, counseling, or extracurricular authority or influence.</a:t>
            </a:r>
          </a:p>
        </p:txBody>
      </p:sp>
    </p:spTree>
    <p:extLst>
      <p:ext uri="{BB962C8B-B14F-4D97-AF65-F5344CB8AC3E}">
        <p14:creationId xmlns:p14="http://schemas.microsoft.com/office/powerpoint/2010/main" val="3342754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fontAlgn="auto" hangingPunct="1">
              <a:spcAft>
                <a:spcPts val="0"/>
              </a:spcAft>
              <a:defRPr/>
            </a:pPr>
            <a:r>
              <a:rPr lang="en-US" altLang="en-US" i="1"/>
              <a:t>Key topics for sexual assault</a:t>
            </a:r>
          </a:p>
        </p:txBody>
      </p:sp>
      <p:sp>
        <p:nvSpPr>
          <p:cNvPr id="17411" name="Content Placeholder 2"/>
          <p:cNvSpPr>
            <a:spLocks noGrp="1"/>
          </p:cNvSpPr>
          <p:nvPr>
            <p:ph idx="1"/>
          </p:nvPr>
        </p:nvSpPr>
        <p:spPr/>
        <p:txBody>
          <a:bodyPr>
            <a:normAutofit fontScale="77500" lnSpcReduction="20000"/>
          </a:bodyPr>
          <a:lstStyle/>
          <a:p>
            <a:pPr eaLnBrk="1" hangingPunct="1"/>
            <a:r>
              <a:rPr lang="en-US" altLang="en-US" sz="2800"/>
              <a:t>What happened? (Actual, attempted or threatened)</a:t>
            </a:r>
          </a:p>
          <a:p>
            <a:pPr eaLnBrk="1" hangingPunct="1"/>
            <a:r>
              <a:rPr lang="en-US" altLang="en-US" sz="2800"/>
              <a:t>Did Complainant give affirmative consent (for each sexual act)?</a:t>
            </a:r>
          </a:p>
          <a:p>
            <a:pPr lvl="1" eaLnBrk="1" hangingPunct="1"/>
            <a:r>
              <a:rPr lang="en-US" altLang="en-US" sz="2800"/>
              <a:t>Was the Complainant able to consent?</a:t>
            </a:r>
          </a:p>
          <a:p>
            <a:pPr lvl="2"/>
            <a:r>
              <a:rPr lang="en-US" altLang="en-US"/>
              <a:t>Intoxication versus Incapacitation</a:t>
            </a:r>
          </a:p>
          <a:p>
            <a:pPr lvl="2"/>
            <a:r>
              <a:rPr lang="en-US" altLang="en-US"/>
              <a:t>Other forms of Incapacitation</a:t>
            </a:r>
          </a:p>
          <a:p>
            <a:pPr lvl="2"/>
            <a:r>
              <a:rPr lang="en-US" altLang="en-US"/>
              <a:t>Minor (If a minor, the consent inquiry ends here)</a:t>
            </a:r>
          </a:p>
          <a:p>
            <a:pPr lvl="1" eaLnBrk="1" hangingPunct="1"/>
            <a:r>
              <a:rPr lang="en-US" altLang="en-US"/>
              <a:t>What did the consent look like?</a:t>
            </a:r>
          </a:p>
          <a:p>
            <a:pPr lvl="1" eaLnBrk="1" hangingPunct="1"/>
            <a:r>
              <a:rPr lang="en-US" altLang="en-US" sz="2800"/>
              <a:t>Was it verbal or non-verbal?</a:t>
            </a:r>
          </a:p>
          <a:p>
            <a:pPr eaLnBrk="1" hangingPunct="1"/>
            <a:r>
              <a:rPr lang="en-US" altLang="en-US" sz="2800"/>
              <a:t>Was there force or threat of force used? Note: This is not a required element, but may be important when considering possible sanctions.</a:t>
            </a:r>
          </a:p>
          <a:p>
            <a:pPr eaLnBrk="1" hangingPunct="1"/>
            <a:r>
              <a:rPr lang="en-US" altLang="en-US" sz="2800"/>
              <a:t>Also includes “offensive sexual behavior” that is directed at another such as indecent exposure or voyeurism (this may also fall under non-forcible sex acts)</a:t>
            </a:r>
          </a:p>
          <a:p>
            <a:pPr eaLnBrk="1" hangingPunct="1"/>
            <a:endParaRPr lang="en-US" altLang="en-US"/>
          </a:p>
          <a:p>
            <a:pPr eaLnBrk="1" hangingPunct="1"/>
            <a:endParaRPr lang="en-US" altLang="en-US"/>
          </a:p>
          <a:p>
            <a:pPr eaLnBrk="1" hangingPunct="1"/>
            <a:endParaRPr lang="en-US" altLang="en-US"/>
          </a:p>
        </p:txBody>
      </p:sp>
    </p:spTree>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Roles</a:t>
            </a:r>
            <a:br>
              <a:rPr lang="en-US" sz="6000"/>
            </a:br>
            <a:endParaRPr lang="en-US" sz="6000"/>
          </a:p>
        </p:txBody>
      </p:sp>
    </p:spTree>
    <p:extLst>
      <p:ext uri="{BB962C8B-B14F-4D97-AF65-F5344CB8AC3E}">
        <p14:creationId xmlns:p14="http://schemas.microsoft.com/office/powerpoint/2010/main" val="2093478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What is a Decisionmaker deciding?</a:t>
            </a:r>
          </a:p>
        </p:txBody>
      </p:sp>
      <p:sp>
        <p:nvSpPr>
          <p:cNvPr id="9219" name="Rectangle 3"/>
          <p:cNvSpPr>
            <a:spLocks noGrp="1" noChangeArrowheads="1"/>
          </p:cNvSpPr>
          <p:nvPr>
            <p:ph idx="1"/>
          </p:nvPr>
        </p:nvSpPr>
        <p:spPr/>
        <p:txBody>
          <a:bodyPr>
            <a:normAutofit lnSpcReduction="10000"/>
          </a:bodyPr>
          <a:lstStyle/>
          <a:p>
            <a:pPr marL="0" indent="0" eaLnBrk="1" hangingPunct="1">
              <a:buNone/>
            </a:pPr>
            <a:r>
              <a:rPr lang="en-US" altLang="en-US" b="1"/>
              <a:t>The two broad categories of decisions :</a:t>
            </a:r>
          </a:p>
          <a:p>
            <a:pPr eaLnBrk="1" hangingPunct="1"/>
            <a:r>
              <a:rPr lang="en-US" altLang="en-US" sz="2800" b="1"/>
              <a:t>Was there a violation of the 1B.1 policy?</a:t>
            </a:r>
          </a:p>
          <a:p>
            <a:pPr lvl="1"/>
            <a:r>
              <a:rPr lang="en-US" altLang="en-US" sz="2400" b="1"/>
              <a:t>Protected class harassment/discrimination (including sexual harassment)</a:t>
            </a:r>
          </a:p>
          <a:p>
            <a:pPr lvl="1"/>
            <a:r>
              <a:rPr lang="en-US" altLang="en-US" sz="2400" b="1"/>
              <a:t>Retaliation</a:t>
            </a:r>
          </a:p>
          <a:p>
            <a:pPr eaLnBrk="1" hangingPunct="1"/>
            <a:r>
              <a:rPr lang="en-US" altLang="en-US" sz="2800" b="1"/>
              <a:t>Was there a violation of the 1B.3 policy?</a:t>
            </a:r>
          </a:p>
          <a:p>
            <a:pPr lvl="1"/>
            <a:r>
              <a:rPr lang="en-US" altLang="en-US" sz="2400" b="1"/>
              <a:t>Sexual violence (sexual assault, non-forcible sex acts, stalking, relationship violence) </a:t>
            </a:r>
          </a:p>
          <a:p>
            <a:pPr lvl="1"/>
            <a:r>
              <a:rPr lang="en-US" altLang="en-US" sz="2400" b="1"/>
              <a:t>Attempted acts of sexual violence</a:t>
            </a:r>
          </a:p>
          <a:p>
            <a:pPr lvl="1"/>
            <a:r>
              <a:rPr lang="en-US" altLang="en-US" sz="2400" b="1"/>
              <a:t>Aiding acts of sexual violence</a:t>
            </a:r>
          </a:p>
        </p:txBody>
      </p:sp>
    </p:spTree>
    <p:extLst>
      <p:ext uri="{BB962C8B-B14F-4D97-AF65-F5344CB8AC3E}">
        <p14:creationId xmlns:p14="http://schemas.microsoft.com/office/powerpoint/2010/main" val="76179348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a:t>Designated Officer or Title IX Coordinator’s Role</a:t>
            </a:r>
          </a:p>
        </p:txBody>
      </p:sp>
      <p:sp>
        <p:nvSpPr>
          <p:cNvPr id="3" name="Content Placeholder 2"/>
          <p:cNvSpPr>
            <a:spLocks noGrp="1"/>
          </p:cNvSpPr>
          <p:nvPr>
            <p:ph idx="1"/>
          </p:nvPr>
        </p:nvSpPr>
        <p:spPr/>
        <p:txBody>
          <a:bodyPr>
            <a:normAutofit fontScale="92500" lnSpcReduction="20000"/>
          </a:bodyPr>
          <a:lstStyle/>
          <a:p>
            <a:r>
              <a:rPr lang="en-US"/>
              <a:t>An individual designated by the president or chancellor to be primarily responsible for conducting an initial inquiry.</a:t>
            </a:r>
          </a:p>
          <a:p>
            <a:r>
              <a:rPr lang="en-US"/>
              <a:t>Determines whether to proceed with an investigation under the 1B.1 or 1B.3; </a:t>
            </a:r>
          </a:p>
          <a:p>
            <a:r>
              <a:rPr lang="en-US"/>
              <a:t>Can investigate and write investigation report; or </a:t>
            </a:r>
          </a:p>
          <a:p>
            <a:r>
              <a:rPr lang="en-US"/>
              <a:t>Coordinate the investigation of reports and complaints of discrimination/harassment in accordance with the 1B.1 policy, 1B.1.1 procedure, 1B.3 policy and 1B.1.1 procedure. </a:t>
            </a:r>
          </a:p>
          <a:p>
            <a:pPr marL="0"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2241461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Investigator’s Role</a:t>
            </a:r>
          </a:p>
        </p:txBody>
      </p:sp>
      <p:sp>
        <p:nvSpPr>
          <p:cNvPr id="3" name="Content Placeholder 2"/>
          <p:cNvSpPr>
            <a:spLocks noGrp="1"/>
          </p:cNvSpPr>
          <p:nvPr>
            <p:ph idx="1"/>
          </p:nvPr>
        </p:nvSpPr>
        <p:spPr/>
        <p:txBody>
          <a:bodyPr>
            <a:normAutofit fontScale="92500"/>
          </a:bodyPr>
          <a:lstStyle/>
          <a:p>
            <a:r>
              <a:rPr lang="en-US"/>
              <a:t>Carefully documents all information gathered in the complaint</a:t>
            </a:r>
          </a:p>
          <a:p>
            <a:r>
              <a:rPr lang="en-US"/>
              <a:t>Determines strategies to support resolution </a:t>
            </a:r>
          </a:p>
          <a:p>
            <a:r>
              <a:rPr lang="en-US"/>
              <a:t>Makes referrals necessary</a:t>
            </a:r>
          </a:p>
          <a:p>
            <a:r>
              <a:rPr lang="en-US"/>
              <a:t>Consults with the Title IX Coordinator/Designated Officer if it is believed interim steps are necessary due to the health/safety concerns</a:t>
            </a:r>
          </a:p>
          <a:p>
            <a:r>
              <a:rPr lang="en-US"/>
              <a:t>Writes investigation report  </a:t>
            </a:r>
          </a:p>
          <a:p>
            <a:pPr marL="457200" lvl="1" indent="0">
              <a:buNone/>
            </a:pPr>
            <a:endParaRPr lang="en-US"/>
          </a:p>
          <a:p>
            <a:endParaRPr lang="en-US"/>
          </a:p>
        </p:txBody>
      </p:sp>
    </p:spTree>
    <p:extLst>
      <p:ext uri="{BB962C8B-B14F-4D97-AF65-F5344CB8AC3E}">
        <p14:creationId xmlns:p14="http://schemas.microsoft.com/office/powerpoint/2010/main" val="21009276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The Investigation</a:t>
            </a:r>
          </a:p>
        </p:txBody>
      </p:sp>
      <p:sp>
        <p:nvSpPr>
          <p:cNvPr id="3" name="Content Placeholder 2"/>
          <p:cNvSpPr>
            <a:spLocks noGrp="1"/>
          </p:cNvSpPr>
          <p:nvPr>
            <p:ph idx="1"/>
          </p:nvPr>
        </p:nvSpPr>
        <p:spPr/>
        <p:txBody>
          <a:bodyPr>
            <a:normAutofit lnSpcReduction="10000"/>
          </a:bodyPr>
          <a:lstStyle/>
          <a:p>
            <a:r>
              <a:rPr lang="en-US"/>
              <a:t>Provides enough information for the decisionmaker to make a reasoned decision about whether policy has been violated</a:t>
            </a:r>
          </a:p>
          <a:p>
            <a:r>
              <a:rPr lang="en-US"/>
              <a:t>Maintains the integrity of the process </a:t>
            </a:r>
          </a:p>
          <a:p>
            <a:pPr lvl="1"/>
            <a:r>
              <a:rPr lang="en-US"/>
              <a:t>Timely</a:t>
            </a:r>
          </a:p>
          <a:p>
            <a:pPr lvl="1"/>
            <a:r>
              <a:rPr lang="en-US"/>
              <a:t>Fair to both parties</a:t>
            </a:r>
          </a:p>
          <a:p>
            <a:pPr lvl="1"/>
            <a:r>
              <a:rPr lang="en-US"/>
              <a:t>Provides confidentiality as required by law</a:t>
            </a:r>
          </a:p>
          <a:p>
            <a:pPr lvl="1"/>
            <a:r>
              <a:rPr lang="en-US"/>
              <a:t>Thorough</a:t>
            </a:r>
          </a:p>
          <a:p>
            <a:pPr lvl="1"/>
            <a:r>
              <a:rPr lang="en-US"/>
              <a:t>Tailored to individual circumstances</a:t>
            </a:r>
          </a:p>
          <a:p>
            <a:pPr lvl="1"/>
            <a:endParaRPr lang="en-US"/>
          </a:p>
          <a:p>
            <a:pPr marL="457200" lvl="1" indent="0">
              <a:buNone/>
            </a:pPr>
            <a:endParaRPr lang="en-US"/>
          </a:p>
          <a:p>
            <a:endParaRPr lang="en-US"/>
          </a:p>
        </p:txBody>
      </p:sp>
    </p:spTree>
    <p:extLst>
      <p:ext uri="{BB962C8B-B14F-4D97-AF65-F5344CB8AC3E}">
        <p14:creationId xmlns:p14="http://schemas.microsoft.com/office/powerpoint/2010/main" val="4019532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the Decisionmaker</a:t>
            </a:r>
          </a:p>
        </p:txBody>
      </p:sp>
      <p:sp>
        <p:nvSpPr>
          <p:cNvPr id="3" name="Content Placeholder 2"/>
          <p:cNvSpPr>
            <a:spLocks noGrp="1"/>
          </p:cNvSpPr>
          <p:nvPr>
            <p:ph idx="1"/>
          </p:nvPr>
        </p:nvSpPr>
        <p:spPr/>
        <p:txBody>
          <a:bodyPr>
            <a:normAutofit/>
          </a:bodyPr>
          <a:lstStyle/>
          <a:p>
            <a:r>
              <a:rPr lang="en-US"/>
              <a:t>Determine whether there is any real or perceived conflict of interest</a:t>
            </a:r>
          </a:p>
          <a:p>
            <a:r>
              <a:rPr lang="en-US"/>
              <a:t>Make sure the investigator has complied with Minnesota State procedures</a:t>
            </a:r>
          </a:p>
          <a:p>
            <a:r>
              <a:rPr lang="en-US"/>
              <a:t>Receives and reviews the investigation report</a:t>
            </a:r>
          </a:p>
          <a:p>
            <a:r>
              <a:rPr lang="en-US"/>
              <a:t>Decides whether </a:t>
            </a:r>
            <a:r>
              <a:rPr lang="en-US" u="sng"/>
              <a:t>policy</a:t>
            </a:r>
            <a:r>
              <a:rPr lang="en-US"/>
              <a:t> has been violated based on information provided in the report.</a:t>
            </a:r>
          </a:p>
          <a:p>
            <a:pPr marL="457200" lvl="1"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490667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Role of the Process Advisor</a:t>
            </a:r>
          </a:p>
        </p:txBody>
      </p:sp>
      <p:sp>
        <p:nvSpPr>
          <p:cNvPr id="3" name="Content Placeholder 2"/>
          <p:cNvSpPr>
            <a:spLocks noGrp="1"/>
          </p:cNvSpPr>
          <p:nvPr>
            <p:ph idx="1"/>
          </p:nvPr>
        </p:nvSpPr>
        <p:spPr/>
        <p:txBody>
          <a:bodyPr>
            <a:normAutofit fontScale="85000" lnSpcReduction="20000"/>
          </a:bodyPr>
          <a:lstStyle/>
          <a:p>
            <a:r>
              <a:rPr lang="en-US"/>
              <a:t>Provide information by helping students understand their rights and responsibilities under the policy, procedure, and student code of conduct.</a:t>
            </a:r>
          </a:p>
          <a:p>
            <a:r>
              <a:rPr lang="en-US"/>
              <a:t>Provide assistance by aiding students in organizing their information to be used during an investigation and reviewing materials shared through the investigation process.</a:t>
            </a:r>
          </a:p>
          <a:p>
            <a:r>
              <a:rPr lang="en-US"/>
              <a:t>Provide support by helping students find resources and counseling services that may benefit them and by being present/sitting with the student when they participate in the investigation and resolution process if the student wants them to be there.</a:t>
            </a:r>
          </a:p>
          <a:p>
            <a:pPr marL="457200" lvl="1" indent="0">
              <a:buNone/>
            </a:pPr>
            <a:endParaRPr lang="en-US"/>
          </a:p>
          <a:p>
            <a:pPr marL="457200" lvl="1" indent="0">
              <a:buNone/>
            </a:pPr>
            <a:endParaRPr lang="en-US"/>
          </a:p>
          <a:p>
            <a:endParaRPr lang="en-US"/>
          </a:p>
        </p:txBody>
      </p:sp>
    </p:spTree>
    <p:extLst>
      <p:ext uri="{BB962C8B-B14F-4D97-AF65-F5344CB8AC3E}">
        <p14:creationId xmlns:p14="http://schemas.microsoft.com/office/powerpoint/2010/main" val="16808081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a:t>Reporting</a:t>
            </a:r>
          </a:p>
        </p:txBody>
      </p:sp>
      <p:sp>
        <p:nvSpPr>
          <p:cNvPr id="3" name="Content Placeholder 2"/>
          <p:cNvSpPr>
            <a:spLocks noGrp="1"/>
          </p:cNvSpPr>
          <p:nvPr>
            <p:ph idx="1"/>
          </p:nvPr>
        </p:nvSpPr>
        <p:spPr/>
        <p:txBody>
          <a:bodyPr>
            <a:normAutofit/>
          </a:bodyPr>
          <a:lstStyle/>
          <a:p>
            <a:r>
              <a:rPr lang="en-US"/>
              <a:t>Faculty, staff and student employees who receive complaints of sexual harassment or sexual misconduct are obligated to report complaints to the Title IX Coordinator</a:t>
            </a:r>
          </a:p>
          <a:p>
            <a:pPr marL="457200" lvl="1" indent="0">
              <a:buNone/>
            </a:pPr>
            <a:endParaRPr lang="en-US"/>
          </a:p>
          <a:p>
            <a:endParaRPr lang="en-US"/>
          </a:p>
        </p:txBody>
      </p:sp>
    </p:spTree>
    <p:extLst>
      <p:ext uri="{BB962C8B-B14F-4D97-AF65-F5344CB8AC3E}">
        <p14:creationId xmlns:p14="http://schemas.microsoft.com/office/powerpoint/2010/main" val="1702111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a:t>Why is it so important to report to the Title IX Coordinator?</a:t>
            </a:r>
          </a:p>
        </p:txBody>
      </p:sp>
      <p:sp>
        <p:nvSpPr>
          <p:cNvPr id="3" name="Content Placeholder 2"/>
          <p:cNvSpPr>
            <a:spLocks noGrp="1"/>
          </p:cNvSpPr>
          <p:nvPr>
            <p:ph idx="1"/>
          </p:nvPr>
        </p:nvSpPr>
        <p:spPr/>
        <p:txBody>
          <a:bodyPr>
            <a:normAutofit fontScale="77500" lnSpcReduction="20000"/>
          </a:bodyPr>
          <a:lstStyle/>
          <a:p>
            <a:r>
              <a:rPr lang="en-US"/>
              <a:t>The University has a duty to promptly respond to all complaints of sexual harassment and sexual misconduct; whether on or off campus incidents. </a:t>
            </a:r>
          </a:p>
          <a:p>
            <a:r>
              <a:rPr lang="en-US"/>
              <a:t>If a student does not wish to report to law enforcement, we will respect that. However, we should encourage the student to seek medical attention/emotional support.</a:t>
            </a:r>
          </a:p>
          <a:p>
            <a:r>
              <a:rPr lang="en-US"/>
              <a:t>The purpose is to prevent sex discrimination on campus, promptly address reported incidents, limit the effects of harassment on the educational environment, and prevent its recurrence</a:t>
            </a:r>
          </a:p>
          <a:p>
            <a:r>
              <a:rPr lang="en-US"/>
              <a:t>Role is to </a:t>
            </a:r>
            <a:r>
              <a:rPr lang="en-US" b="1"/>
              <a:t>Stop behavior</a:t>
            </a:r>
            <a:endParaRPr lang="en-US"/>
          </a:p>
          <a:p>
            <a:pPr lvl="1"/>
            <a:r>
              <a:rPr lang="en-US"/>
              <a:t>Prevent reoccurrences and </a:t>
            </a:r>
          </a:p>
          <a:p>
            <a:pPr lvl="1"/>
            <a:r>
              <a:rPr lang="en-US"/>
              <a:t>Remedy effects</a:t>
            </a:r>
          </a:p>
          <a:p>
            <a:pPr marL="457200" lvl="1" indent="0">
              <a:buNone/>
            </a:pPr>
            <a:endParaRPr lang="en-US"/>
          </a:p>
          <a:p>
            <a:endParaRPr lang="en-US"/>
          </a:p>
        </p:txBody>
      </p:sp>
    </p:spTree>
    <p:extLst>
      <p:ext uri="{BB962C8B-B14F-4D97-AF65-F5344CB8AC3E}">
        <p14:creationId xmlns:p14="http://schemas.microsoft.com/office/powerpoint/2010/main" val="2917116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a:t>Affirmative Consent</a:t>
            </a:r>
            <a:br>
              <a:rPr lang="en-US"/>
            </a:br>
            <a:endParaRPr lang="en-US"/>
          </a:p>
        </p:txBody>
      </p:sp>
    </p:spTree>
    <p:extLst>
      <p:ext uri="{BB962C8B-B14F-4D97-AF65-F5344CB8AC3E}">
        <p14:creationId xmlns:p14="http://schemas.microsoft.com/office/powerpoint/2010/main" val="40812262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ctr"/>
            <a:r>
              <a:rPr lang="en-US"/>
              <a:t>Affirmative Consent – 1B.3 Policy Language</a:t>
            </a:r>
            <a:br>
              <a:rPr lang="en-US"/>
            </a:br>
            <a:br>
              <a:rPr lang="en-US"/>
            </a:br>
            <a:r>
              <a:rPr lang="en-US" b="0"/>
              <a:t>What is Affirmative Consent?</a:t>
            </a:r>
          </a:p>
        </p:txBody>
      </p:sp>
      <p:sp>
        <p:nvSpPr>
          <p:cNvPr id="4" name="Content Placeholder 3"/>
          <p:cNvSpPr>
            <a:spLocks noGrp="1"/>
          </p:cNvSpPr>
          <p:nvPr>
            <p:ph idx="1"/>
          </p:nvPr>
        </p:nvSpPr>
        <p:spPr>
          <a:xfrm>
            <a:off x="457200" y="1904999"/>
            <a:ext cx="8229600" cy="4038601"/>
          </a:xfrm>
        </p:spPr>
        <p:txBody>
          <a:bodyPr>
            <a:normAutofit fontScale="70000" lnSpcReduction="20000"/>
          </a:bodyPr>
          <a:lstStyle/>
          <a:p>
            <a:r>
              <a:rPr lang="en-US"/>
              <a:t>Consent is </a:t>
            </a:r>
            <a:r>
              <a:rPr lang="en-US" b="1"/>
              <a:t>informed</a:t>
            </a:r>
            <a:r>
              <a:rPr lang="en-US"/>
              <a:t>, </a:t>
            </a:r>
            <a:r>
              <a:rPr lang="en-US" b="1"/>
              <a:t>freely given</a:t>
            </a:r>
            <a:r>
              <a:rPr lang="en-US"/>
              <a:t>, and </a:t>
            </a:r>
            <a:r>
              <a:rPr lang="en-US" b="1"/>
              <a:t>mutually understood </a:t>
            </a:r>
            <a:r>
              <a:rPr lang="en-US"/>
              <a:t>willingness to participate in sexual activity that is expressed by </a:t>
            </a:r>
            <a:r>
              <a:rPr lang="en-US" b="1"/>
              <a:t>clear</a:t>
            </a:r>
            <a:r>
              <a:rPr lang="en-US"/>
              <a:t>, </a:t>
            </a:r>
            <a:r>
              <a:rPr lang="en-US" b="1"/>
              <a:t>unambiguous</a:t>
            </a:r>
            <a:r>
              <a:rPr lang="en-US"/>
              <a:t>, and </a:t>
            </a:r>
            <a:r>
              <a:rPr lang="en-US" b="1"/>
              <a:t>affirmative words or actions</a:t>
            </a:r>
            <a:r>
              <a:rPr lang="en-US"/>
              <a:t>. </a:t>
            </a:r>
          </a:p>
          <a:p>
            <a:endParaRPr lang="en-US"/>
          </a:p>
          <a:p>
            <a:r>
              <a:rPr lang="en-US"/>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Whether the respondent has taken advantage of a position of influence over the complainant may be a factor in determining consent. </a:t>
            </a:r>
          </a:p>
        </p:txBody>
      </p:sp>
    </p:spTree>
    <p:extLst>
      <p:ext uri="{BB962C8B-B14F-4D97-AF65-F5344CB8AC3E}">
        <p14:creationId xmlns:p14="http://schemas.microsoft.com/office/powerpoint/2010/main" val="16859191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a:bodyPr>
          <a:lstStyle/>
          <a:p>
            <a:r>
              <a:rPr lang="en-US"/>
              <a:t>Affirmative Consent Questions Answered</a:t>
            </a:r>
          </a:p>
        </p:txBody>
      </p:sp>
      <p:sp>
        <p:nvSpPr>
          <p:cNvPr id="3" name="Content Placeholder 2"/>
          <p:cNvSpPr>
            <a:spLocks noGrp="1"/>
          </p:cNvSpPr>
          <p:nvPr>
            <p:ph idx="1"/>
          </p:nvPr>
        </p:nvSpPr>
        <p:spPr>
          <a:xfrm>
            <a:off x="533400" y="2285999"/>
            <a:ext cx="8153400" cy="3657601"/>
          </a:xfrm>
        </p:spPr>
        <p:txBody>
          <a:bodyPr/>
          <a:lstStyle/>
          <a:p>
            <a:r>
              <a:rPr lang="en-US"/>
              <a:t>Who has the responsibility to obtain affirmative consent? </a:t>
            </a:r>
          </a:p>
          <a:p>
            <a:r>
              <a:rPr lang="en-US"/>
              <a:t>Can affirmative consent be revoked?</a:t>
            </a:r>
          </a:p>
          <a:p>
            <a:r>
              <a:rPr lang="en-US"/>
              <a:t>Who can give affirmative consent?</a:t>
            </a:r>
          </a:p>
          <a:p>
            <a:endParaRPr lang="en-US"/>
          </a:p>
          <a:p>
            <a:endParaRPr lang="en-US"/>
          </a:p>
        </p:txBody>
      </p:sp>
    </p:spTree>
    <p:extLst>
      <p:ext uri="{BB962C8B-B14F-4D97-AF65-F5344CB8AC3E}">
        <p14:creationId xmlns:p14="http://schemas.microsoft.com/office/powerpoint/2010/main" val="1506220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eaLnBrk="1" fontAlgn="auto" hangingPunct="1">
              <a:spcAft>
                <a:spcPts val="0"/>
              </a:spcAft>
              <a:defRPr/>
            </a:pPr>
            <a:r>
              <a:rPr lang="en-US" altLang="en-US" b="1" i="1"/>
              <a:t>Analyzing a 1B.1 Investigation Report</a:t>
            </a:r>
          </a:p>
        </p:txBody>
      </p:sp>
      <p:sp>
        <p:nvSpPr>
          <p:cNvPr id="9219" name="Rectangle 3"/>
          <p:cNvSpPr>
            <a:spLocks noGrp="1" noChangeArrowheads="1"/>
          </p:cNvSpPr>
          <p:nvPr>
            <p:ph idx="1"/>
          </p:nvPr>
        </p:nvSpPr>
        <p:spPr/>
        <p:txBody>
          <a:bodyPr>
            <a:normAutofit/>
          </a:bodyPr>
          <a:lstStyle/>
          <a:p>
            <a:pPr marL="0" indent="0" eaLnBrk="1" hangingPunct="1">
              <a:buNone/>
            </a:pPr>
            <a:r>
              <a:rPr lang="en-US" altLang="en-US" b="1"/>
              <a:t>First -- What is alleged?</a:t>
            </a:r>
          </a:p>
          <a:p>
            <a:pPr lvl="1"/>
            <a:r>
              <a:rPr lang="en-US" altLang="en-US" b="1"/>
              <a:t>Discrimination</a:t>
            </a:r>
          </a:p>
          <a:p>
            <a:pPr lvl="1"/>
            <a:r>
              <a:rPr lang="en-US" altLang="en-US" b="1"/>
              <a:t>Harassment</a:t>
            </a:r>
          </a:p>
          <a:p>
            <a:pPr lvl="1"/>
            <a:r>
              <a:rPr lang="en-US" altLang="en-US" b="1"/>
              <a:t>Retaliation</a:t>
            </a:r>
          </a:p>
        </p:txBody>
      </p:sp>
    </p:spTree>
  </p:cSld>
  <p:clrMapOvr>
    <a:overrideClrMapping bg1="lt1" tx1="dk1" bg2="lt2" tx2="dk2" accent1="accent1" accent2="accent2" accent3="accent3" accent4="accent4" accent5="accent5" accent6="accent6" hlink="hlink" folHlink="folHlink"/>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a:t>Intoxication versus Incapacitation</a:t>
            </a:r>
            <a:br>
              <a:rPr lang="en-US" sz="4900"/>
            </a:br>
            <a:br>
              <a:rPr lang="en-US"/>
            </a:br>
            <a:br>
              <a:rPr lang="en-US"/>
            </a:br>
            <a:br>
              <a:rPr lang="en-US"/>
            </a:br>
            <a:endParaRPr lang="en-US"/>
          </a:p>
        </p:txBody>
      </p:sp>
    </p:spTree>
    <p:extLst>
      <p:ext uri="{BB962C8B-B14F-4D97-AF65-F5344CB8AC3E}">
        <p14:creationId xmlns:p14="http://schemas.microsoft.com/office/powerpoint/2010/main" val="3243250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Incapacitation is …</a:t>
            </a:r>
          </a:p>
        </p:txBody>
      </p:sp>
      <p:sp>
        <p:nvSpPr>
          <p:cNvPr id="3" name="Content Placeholder 2"/>
          <p:cNvSpPr>
            <a:spLocks noGrp="1"/>
          </p:cNvSpPr>
          <p:nvPr>
            <p:ph idx="1"/>
          </p:nvPr>
        </p:nvSpPr>
        <p:spPr/>
        <p:txBody>
          <a:bodyPr/>
          <a:lstStyle/>
          <a:p>
            <a:r>
              <a:rPr lang="en-US"/>
              <a:t>A state where a person cannot make an informed and rational decision to engage in sexual activity. </a:t>
            </a:r>
          </a:p>
          <a:p>
            <a:r>
              <a:rPr lang="en-US"/>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9243387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What is the investigator evaluating?</a:t>
            </a:r>
          </a:p>
        </p:txBody>
      </p:sp>
      <p:sp>
        <p:nvSpPr>
          <p:cNvPr id="3" name="Content Placeholder 2"/>
          <p:cNvSpPr>
            <a:spLocks noGrp="1"/>
          </p:cNvSpPr>
          <p:nvPr>
            <p:ph idx="1"/>
          </p:nvPr>
        </p:nvSpPr>
        <p:spPr/>
        <p:txBody>
          <a:bodyPr/>
          <a:lstStyle/>
          <a:p>
            <a:r>
              <a:rPr lang="en-US"/>
              <a:t>Whether the complainant was incapacitated and, therefore, unable to give consent to sexual activity. </a:t>
            </a:r>
          </a:p>
        </p:txBody>
      </p:sp>
    </p:spTree>
    <p:extLst>
      <p:ext uri="{BB962C8B-B14F-4D97-AF65-F5344CB8AC3E}">
        <p14:creationId xmlns:p14="http://schemas.microsoft.com/office/powerpoint/2010/main" val="2457963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a:t>
            </a:r>
          </a:p>
        </p:txBody>
      </p:sp>
      <p:sp>
        <p:nvSpPr>
          <p:cNvPr id="3" name="Content Placeholder 2"/>
          <p:cNvSpPr>
            <a:spLocks noGrp="1"/>
          </p:cNvSpPr>
          <p:nvPr>
            <p:ph idx="1"/>
          </p:nvPr>
        </p:nvSpPr>
        <p:spPr/>
        <p:txBody>
          <a:bodyPr>
            <a:normAutofit lnSpcReduction="10000"/>
          </a:bodyPr>
          <a:lstStyle/>
          <a:p>
            <a:r>
              <a:rPr lang="en-US"/>
              <a:t>If the investigator finds complainant was incapacitated, investigator must evaluate respondent’s level of knowledge of the level of incapacitation.</a:t>
            </a:r>
          </a:p>
          <a:p>
            <a:r>
              <a:rPr lang="en-US"/>
              <a:t>Assess whether the respondent knew or reasonably should have known that the complainant was unable to consent to the sexual activity. </a:t>
            </a:r>
          </a:p>
          <a:p>
            <a:pPr marL="0" indent="0">
              <a:buNone/>
            </a:pPr>
            <a:r>
              <a:rPr lang="en-US"/>
              <a:t>				</a:t>
            </a:r>
            <a:r>
              <a:rPr lang="en-US" sz="2000"/>
              <a:t>--Keith Rohman, 2017</a:t>
            </a:r>
          </a:p>
        </p:txBody>
      </p:sp>
    </p:spTree>
    <p:extLst>
      <p:ext uri="{BB962C8B-B14F-4D97-AF65-F5344CB8AC3E}">
        <p14:creationId xmlns:p14="http://schemas.microsoft.com/office/powerpoint/2010/main" val="19107395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Assessment of Knowledge, cont.</a:t>
            </a:r>
          </a:p>
        </p:txBody>
      </p:sp>
      <p:sp>
        <p:nvSpPr>
          <p:cNvPr id="3" name="Content Placeholder 2"/>
          <p:cNvSpPr>
            <a:spLocks noGrp="1"/>
          </p:cNvSpPr>
          <p:nvPr>
            <p:ph idx="1"/>
          </p:nvPr>
        </p:nvSpPr>
        <p:spPr/>
        <p:txBody>
          <a:bodyPr>
            <a:normAutofit fontScale="70000" lnSpcReduction="20000"/>
          </a:bodyPr>
          <a:lstStyle/>
          <a:p>
            <a:r>
              <a:rPr lang="en-US"/>
              <a:t>Respondent observed Complainant asleep or unconscious</a:t>
            </a:r>
          </a:p>
          <a:p>
            <a:r>
              <a:rPr lang="en-US"/>
              <a:t>Respondent observed Complainant unable to communicate due to physical or mental condition</a:t>
            </a:r>
          </a:p>
          <a:p>
            <a:r>
              <a:rPr lang="en-US"/>
              <a:t>Respondent observed Complainant ingest alcohol and/or drugs, rate of ingestion, time of consumption</a:t>
            </a:r>
          </a:p>
          <a:p>
            <a:r>
              <a:rPr lang="en-US"/>
              <a:t>Respondent observed Complainant’s physical and verbal behaviors</a:t>
            </a:r>
          </a:p>
          <a:p>
            <a:r>
              <a:rPr lang="en-US"/>
              <a:t>Respondent was told about the amount of alcohol and/or drugs Complainant ingested </a:t>
            </a:r>
          </a:p>
          <a:p>
            <a:r>
              <a:rPr lang="en-US"/>
              <a:t>Respondent’s actions like assisting Complainant after Complainant threw up</a:t>
            </a:r>
          </a:p>
          <a:p>
            <a:r>
              <a:rPr lang="en-US"/>
              <a:t>Respondent’s comments to others about Complainant’s state</a:t>
            </a:r>
          </a:p>
          <a:p>
            <a:endParaRPr lang="en-US"/>
          </a:p>
          <a:p>
            <a:pPr marL="0" indent="0">
              <a:buNone/>
            </a:pPr>
            <a:r>
              <a:rPr lang="en-US"/>
              <a:t>					--Keith Rohman, 2017</a:t>
            </a:r>
          </a:p>
        </p:txBody>
      </p:sp>
    </p:spTree>
    <p:extLst>
      <p:ext uri="{BB962C8B-B14F-4D97-AF65-F5344CB8AC3E}">
        <p14:creationId xmlns:p14="http://schemas.microsoft.com/office/powerpoint/2010/main" val="2484819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Analysis</a:t>
            </a:r>
          </a:p>
        </p:txBody>
      </p:sp>
      <p:sp>
        <p:nvSpPr>
          <p:cNvPr id="3" name="Content Placeholder 2"/>
          <p:cNvSpPr>
            <a:spLocks noGrp="1"/>
          </p:cNvSpPr>
          <p:nvPr>
            <p:ph idx="1"/>
          </p:nvPr>
        </p:nvSpPr>
        <p:spPr/>
        <p:txBody>
          <a:bodyPr>
            <a:normAutofit lnSpcReduction="10000"/>
          </a:bodyPr>
          <a:lstStyle/>
          <a:p>
            <a:r>
              <a:rPr lang="en-US"/>
              <a:t>1. What is the evidence that the complainant was under the influence of alcohol and/or drugs?</a:t>
            </a:r>
          </a:p>
          <a:p>
            <a:r>
              <a:rPr lang="en-US"/>
              <a:t>2. Did the alcohol and/or drugs cause the complainant to be incapacitated?</a:t>
            </a:r>
          </a:p>
          <a:p>
            <a:r>
              <a:rPr lang="en-US"/>
              <a:t>3. What did the respondent know, or what should the respondent have known, about the complainant’s level of intoxication and/or incapacitation?</a:t>
            </a:r>
          </a:p>
          <a:p>
            <a:endParaRPr lang="en-US"/>
          </a:p>
        </p:txBody>
      </p:sp>
    </p:spTree>
    <p:extLst>
      <p:ext uri="{BB962C8B-B14F-4D97-AF65-F5344CB8AC3E}">
        <p14:creationId xmlns:p14="http://schemas.microsoft.com/office/powerpoint/2010/main" val="3558609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a:t>Other Types of Sexual Violence Under the </a:t>
            </a:r>
            <a:br>
              <a:rPr lang="en-US"/>
            </a:br>
            <a:r>
              <a:rPr lang="en-US"/>
              <a:t>1B.3 Policy</a:t>
            </a:r>
          </a:p>
        </p:txBody>
      </p:sp>
    </p:spTree>
    <p:extLst>
      <p:ext uri="{BB962C8B-B14F-4D97-AF65-F5344CB8AC3E}">
        <p14:creationId xmlns:p14="http://schemas.microsoft.com/office/powerpoint/2010/main" val="34593389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Stalking</a:t>
            </a:r>
          </a:p>
        </p:txBody>
      </p:sp>
      <p:sp>
        <p:nvSpPr>
          <p:cNvPr id="2" name="Content Placeholder 1"/>
          <p:cNvSpPr>
            <a:spLocks noGrp="1"/>
          </p:cNvSpPr>
          <p:nvPr>
            <p:ph idx="1"/>
          </p:nvPr>
        </p:nvSpPr>
        <p:spPr/>
        <p:txBody>
          <a:bodyPr>
            <a:normAutofit lnSpcReduction="10000"/>
          </a:bodyPr>
          <a:lstStyle/>
          <a:p>
            <a:r>
              <a:rPr lang="en-US"/>
              <a:t>Unwanted Phone Calls</a:t>
            </a:r>
          </a:p>
          <a:p>
            <a:r>
              <a:rPr lang="en-US"/>
              <a:t>Unwanted Voicemails</a:t>
            </a:r>
          </a:p>
          <a:p>
            <a:r>
              <a:rPr lang="en-US"/>
              <a:t>Unwanted Text Messages</a:t>
            </a:r>
          </a:p>
          <a:p>
            <a:r>
              <a:rPr lang="en-US"/>
              <a:t>Spying</a:t>
            </a:r>
          </a:p>
          <a:p>
            <a:r>
              <a:rPr lang="en-US"/>
              <a:t>Sending unwanted gifts</a:t>
            </a:r>
          </a:p>
          <a:p>
            <a:r>
              <a:rPr lang="en-US"/>
              <a:t>Letters </a:t>
            </a:r>
          </a:p>
          <a:p>
            <a:r>
              <a:rPr lang="en-US"/>
              <a:t>E-mails </a:t>
            </a:r>
          </a:p>
          <a:p>
            <a:r>
              <a:rPr lang="en-US"/>
              <a:t>Social media use</a:t>
            </a:r>
          </a:p>
          <a:p>
            <a:r>
              <a:rPr lang="en-US"/>
              <a:t>Showing up at a location</a:t>
            </a:r>
          </a:p>
          <a:p>
            <a:endParaRPr lang="en-US"/>
          </a:p>
        </p:txBody>
      </p:sp>
    </p:spTree>
    <p:extLst>
      <p:ext uri="{BB962C8B-B14F-4D97-AF65-F5344CB8AC3E}">
        <p14:creationId xmlns:p14="http://schemas.microsoft.com/office/powerpoint/2010/main" val="27772142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Dating/Relationship Violence</a:t>
            </a:r>
          </a:p>
        </p:txBody>
      </p:sp>
      <p:sp>
        <p:nvSpPr>
          <p:cNvPr id="3" name="Content Placeholder 2"/>
          <p:cNvSpPr>
            <a:spLocks noGrp="1"/>
          </p:cNvSpPr>
          <p:nvPr>
            <p:ph idx="1"/>
          </p:nvPr>
        </p:nvSpPr>
        <p:spPr/>
        <p:txBody>
          <a:bodyPr/>
          <a:lstStyle/>
          <a:p>
            <a:r>
              <a:rPr lang="en-US"/>
              <a:t>Physical harm or abuse (or threats of physical harm or abuse); </a:t>
            </a:r>
          </a:p>
          <a:p>
            <a:r>
              <a:rPr lang="en-US"/>
              <a:t>Arising out of a personal intimate relationship. </a:t>
            </a:r>
          </a:p>
          <a:p>
            <a:endParaRPr lang="en-US"/>
          </a:p>
          <a:p>
            <a:pPr marL="0" indent="0">
              <a:buNone/>
            </a:pPr>
            <a:r>
              <a:rPr lang="en-US"/>
              <a:t>Note: While this is called dating/relationship violence, this category includes more casual intimate relationships.</a:t>
            </a:r>
          </a:p>
        </p:txBody>
      </p:sp>
    </p:spTree>
    <p:extLst>
      <p:ext uri="{BB962C8B-B14F-4D97-AF65-F5344CB8AC3E}">
        <p14:creationId xmlns:p14="http://schemas.microsoft.com/office/powerpoint/2010/main" val="29371796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Non-forcible Sex Acts</a:t>
            </a:r>
          </a:p>
        </p:txBody>
      </p:sp>
      <p:sp>
        <p:nvSpPr>
          <p:cNvPr id="3" name="Content Placeholder 2"/>
          <p:cNvSpPr>
            <a:spLocks noGrp="1"/>
          </p:cNvSpPr>
          <p:nvPr>
            <p:ph idx="1"/>
          </p:nvPr>
        </p:nvSpPr>
        <p:spPr/>
        <p:txBody>
          <a:bodyPr/>
          <a:lstStyle/>
          <a:p>
            <a:r>
              <a:rPr lang="en-US"/>
              <a:t>Statutory Rape </a:t>
            </a:r>
          </a:p>
          <a:p>
            <a:r>
              <a:rPr lang="en-US"/>
              <a:t>Invasions of sexual privacy</a:t>
            </a:r>
          </a:p>
          <a:p>
            <a:pPr lvl="1"/>
            <a:r>
              <a:rPr lang="en-US"/>
              <a:t>Shower/bathroom peeping (technology assisted or otherwise)</a:t>
            </a:r>
          </a:p>
          <a:p>
            <a:pPr lvl="1"/>
            <a:r>
              <a:rPr lang="en-US"/>
              <a:t>Distribution/posting of sexual images (may be sexual harassment)</a:t>
            </a:r>
          </a:p>
          <a:p>
            <a:r>
              <a:rPr lang="en-US"/>
              <a:t>Catch all </a:t>
            </a:r>
          </a:p>
          <a:p>
            <a:pPr marL="457200" lvl="1" indent="0">
              <a:buNone/>
            </a:pPr>
            <a:endParaRPr lang="en-US"/>
          </a:p>
          <a:p>
            <a:endParaRPr lang="en-US"/>
          </a:p>
        </p:txBody>
      </p:sp>
    </p:spTree>
    <p:extLst>
      <p:ext uri="{BB962C8B-B14F-4D97-AF65-F5344CB8AC3E}">
        <p14:creationId xmlns:p14="http://schemas.microsoft.com/office/powerpoint/2010/main" val="266461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defRPr/>
            </a:pPr>
            <a:r>
              <a:rPr lang="en-US" altLang="en-US" i="1" dirty="0"/>
              <a:t>Analyzing a 1B.1 Investigation Report, 2</a:t>
            </a:r>
            <a:endParaRPr lang="en-US" altLang="en-US" b="1" i="1" dirty="0"/>
          </a:p>
        </p:txBody>
      </p:sp>
      <p:sp>
        <p:nvSpPr>
          <p:cNvPr id="6147" name="Rectangle 3"/>
          <p:cNvSpPr>
            <a:spLocks noGrp="1" noChangeArrowheads="1"/>
          </p:cNvSpPr>
          <p:nvPr>
            <p:ph idx="1"/>
          </p:nvPr>
        </p:nvSpPr>
        <p:spPr>
          <a:xfrm>
            <a:off x="381000" y="1295400"/>
            <a:ext cx="8763000" cy="5105400"/>
          </a:xfrm>
        </p:spPr>
        <p:txBody>
          <a:bodyPr rtlCol="0">
            <a:normAutofit fontScale="85000" lnSpcReduction="20000"/>
          </a:bodyPr>
          <a:lstStyle/>
          <a:p>
            <a:pPr marL="182880" indent="-182880" eaLnBrk="1" fontAlgn="auto" hangingPunct="1">
              <a:buFontTx/>
              <a:buNone/>
              <a:defRPr/>
            </a:pPr>
            <a:r>
              <a:rPr lang="en-US" altLang="en-US" sz="3500" cap="small">
                <a:solidFill>
                  <a:schemeClr val="bg2"/>
                </a:solidFill>
                <a:effectLst>
                  <a:outerShdw blurRad="38100" dist="38100" dir="2700000" algn="tl">
                    <a:srgbClr val="000000">
                      <a:alpha val="43137"/>
                    </a:srgbClr>
                  </a:outerShdw>
                </a:effectLst>
              </a:rPr>
              <a:t>Second – What is the basis for the allegation(s)?</a:t>
            </a:r>
            <a:br>
              <a:rPr lang="en-US" altLang="en-US" sz="3500" cap="small">
                <a:solidFill>
                  <a:schemeClr val="bg2"/>
                </a:solidFill>
                <a:effectLst>
                  <a:outerShdw blurRad="38100" dist="38100" dir="2700000" algn="tl">
                    <a:srgbClr val="000000">
                      <a:alpha val="43137"/>
                    </a:srgbClr>
                  </a:outerShdw>
                </a:effectLst>
              </a:rPr>
            </a:br>
            <a:endParaRPr lang="en-US" altLang="en-US" sz="2800" cap="small">
              <a:solidFill>
                <a:schemeClr val="bg2"/>
              </a:solidFill>
              <a:effectLst>
                <a:outerShdw blurRad="38100" dist="38100" dir="2700000" algn="tl">
                  <a:srgbClr val="000000">
                    <a:alpha val="43137"/>
                  </a:srgbClr>
                </a:outerShdw>
              </a:effectLst>
            </a:endParaRPr>
          </a:p>
          <a:p>
            <a:pPr marL="182880" lvl="0" indent="-182880">
              <a:buNone/>
              <a:defRPr/>
            </a:pPr>
            <a:r>
              <a:rPr lang="en-US" altLang="en-US">
                <a:solidFill>
                  <a:srgbClr val="139445"/>
                </a:solidFill>
              </a:rPr>
              <a:t>• </a:t>
            </a:r>
            <a:r>
              <a:rPr lang="en-US" altLang="en-US">
                <a:solidFill>
                  <a:srgbClr val="04305C"/>
                </a:solidFill>
              </a:rPr>
              <a:t>Race		 		</a:t>
            </a:r>
            <a:r>
              <a:rPr lang="en-US" altLang="en-US" sz="2800">
                <a:solidFill>
                  <a:srgbClr val="139445"/>
                </a:solidFill>
              </a:rPr>
              <a:t>•</a:t>
            </a:r>
            <a:r>
              <a:rPr lang="en-US" altLang="en-US" sz="2800">
                <a:solidFill>
                  <a:srgbClr val="04305C"/>
                </a:solidFill>
              </a:rPr>
              <a:t>  Color</a:t>
            </a:r>
          </a:p>
          <a:p>
            <a:pPr marL="182880" lvl="0" indent="-182880">
              <a:buNone/>
              <a:defRPr/>
            </a:pPr>
            <a:r>
              <a:rPr lang="en-US" altLang="en-US" sz="2800">
                <a:solidFill>
                  <a:srgbClr val="139445"/>
                </a:solidFill>
              </a:rPr>
              <a:t>•</a:t>
            </a:r>
            <a:r>
              <a:rPr lang="en-US" altLang="en-US" sz="2800">
                <a:solidFill>
                  <a:srgbClr val="04305C"/>
                </a:solidFill>
              </a:rPr>
              <a:t>	 Creed 			</a:t>
            </a:r>
            <a:r>
              <a:rPr lang="en-US" altLang="en-US" sz="2800">
                <a:solidFill>
                  <a:srgbClr val="139445"/>
                </a:solidFill>
              </a:rPr>
              <a:t>•</a:t>
            </a:r>
            <a:r>
              <a:rPr lang="en-US" altLang="en-US" sz="2800">
                <a:solidFill>
                  <a:srgbClr val="04305C"/>
                </a:solidFill>
              </a:rPr>
              <a:t>  Religion</a:t>
            </a:r>
          </a:p>
          <a:p>
            <a:pPr marL="182880" lvl="0" indent="-182880">
              <a:buNone/>
              <a:defRPr/>
            </a:pPr>
            <a:r>
              <a:rPr lang="en-US" altLang="en-US" sz="2800">
                <a:solidFill>
                  <a:srgbClr val="139445"/>
                </a:solidFill>
              </a:rPr>
              <a:t>• </a:t>
            </a:r>
            <a:r>
              <a:rPr lang="en-US" altLang="en-US" sz="2800">
                <a:solidFill>
                  <a:srgbClr val="04305C"/>
                </a:solidFill>
              </a:rPr>
              <a:t>Age			 	</a:t>
            </a:r>
            <a:r>
              <a:rPr lang="en-US" altLang="en-US" sz="2800">
                <a:solidFill>
                  <a:srgbClr val="139445"/>
                </a:solidFill>
              </a:rPr>
              <a:t>•</a:t>
            </a:r>
            <a:r>
              <a:rPr lang="en-US" altLang="en-US" sz="2800">
                <a:solidFill>
                  <a:srgbClr val="04305C"/>
                </a:solidFill>
              </a:rPr>
              <a:t>  National Origin</a:t>
            </a:r>
          </a:p>
          <a:p>
            <a:pPr marL="182880" lvl="0" indent="-182880">
              <a:buNone/>
              <a:defRPr/>
            </a:pPr>
            <a:r>
              <a:rPr lang="en-US" altLang="en-US" sz="2800">
                <a:solidFill>
                  <a:srgbClr val="139445"/>
                </a:solidFill>
              </a:rPr>
              <a:t>•</a:t>
            </a:r>
            <a:r>
              <a:rPr lang="en-US" altLang="en-US" sz="2800">
                <a:solidFill>
                  <a:srgbClr val="04305C"/>
                </a:solidFill>
              </a:rPr>
              <a:t>	 Disability	 		</a:t>
            </a:r>
            <a:r>
              <a:rPr lang="en-US" altLang="en-US" sz="2800">
                <a:solidFill>
                  <a:srgbClr val="139445"/>
                </a:solidFill>
              </a:rPr>
              <a:t>•</a:t>
            </a:r>
            <a:r>
              <a:rPr lang="en-US" altLang="en-US" sz="2800">
                <a:solidFill>
                  <a:srgbClr val="04305C"/>
                </a:solidFill>
              </a:rPr>
              <a:t> Marital Status</a:t>
            </a:r>
          </a:p>
          <a:p>
            <a:pPr marL="182880" lvl="0" indent="-182880">
              <a:buNone/>
              <a:defRPr/>
            </a:pPr>
            <a:r>
              <a:rPr lang="en-US" altLang="en-US" sz="2800">
                <a:solidFill>
                  <a:srgbClr val="139445"/>
                </a:solidFill>
              </a:rPr>
              <a:t>• </a:t>
            </a:r>
            <a:r>
              <a:rPr lang="en-US" altLang="en-US" sz="2800">
                <a:solidFill>
                  <a:srgbClr val="04305C"/>
                </a:solidFill>
              </a:rPr>
              <a:t>Sexual Orientation		</a:t>
            </a:r>
            <a:r>
              <a:rPr lang="en-US" altLang="en-US" sz="2800">
                <a:solidFill>
                  <a:srgbClr val="139445"/>
                </a:solidFill>
              </a:rPr>
              <a:t>•</a:t>
            </a:r>
            <a:r>
              <a:rPr lang="en-US" altLang="en-US" sz="2800">
                <a:solidFill>
                  <a:srgbClr val="04305C"/>
                </a:solidFill>
              </a:rPr>
              <a:t> Gender Identity</a:t>
            </a:r>
          </a:p>
          <a:p>
            <a:pPr marL="0" lvl="0" indent="0">
              <a:buNone/>
              <a:defRPr/>
            </a:pPr>
            <a:r>
              <a:rPr lang="en-US" altLang="en-US" sz="2800">
                <a:solidFill>
                  <a:srgbClr val="139445"/>
                </a:solidFill>
              </a:rPr>
              <a:t>• </a:t>
            </a:r>
            <a:r>
              <a:rPr lang="en-US" altLang="en-US" sz="2800">
                <a:solidFill>
                  <a:srgbClr val="04305C"/>
                </a:solidFill>
              </a:rPr>
              <a:t>Gender Expression 		</a:t>
            </a:r>
            <a:r>
              <a:rPr lang="en-US" altLang="en-US" sz="2800">
                <a:solidFill>
                  <a:srgbClr val="139445"/>
                </a:solidFill>
              </a:rPr>
              <a:t>•</a:t>
            </a:r>
            <a:r>
              <a:rPr lang="en-US" altLang="en-US" sz="2800">
                <a:solidFill>
                  <a:srgbClr val="04305C"/>
                </a:solidFill>
              </a:rPr>
              <a:t> Veteran Status</a:t>
            </a:r>
          </a:p>
          <a:p>
            <a:pPr marL="0" lvl="0" indent="0">
              <a:buNone/>
              <a:defRPr/>
            </a:pPr>
            <a:r>
              <a:rPr lang="en-US" altLang="en-US" sz="2800">
                <a:solidFill>
                  <a:srgbClr val="139445"/>
                </a:solidFill>
              </a:rPr>
              <a:t>• </a:t>
            </a:r>
            <a:r>
              <a:rPr lang="en-US" altLang="en-US" sz="2800">
                <a:solidFill>
                  <a:srgbClr val="04305C"/>
                </a:solidFill>
              </a:rPr>
              <a:t>Familial Status 		</a:t>
            </a:r>
            <a:r>
              <a:rPr lang="en-US" altLang="en-US" sz="2800">
                <a:solidFill>
                  <a:srgbClr val="139445"/>
                </a:solidFill>
              </a:rPr>
              <a:t>• </a:t>
            </a:r>
            <a:r>
              <a:rPr lang="en-US" altLang="en-US" sz="2800">
                <a:solidFill>
                  <a:srgbClr val="04305C"/>
                </a:solidFill>
              </a:rPr>
              <a:t>Genetic Information (employees)</a:t>
            </a:r>
          </a:p>
          <a:p>
            <a:pPr marL="182880" lvl="0" indent="-182880">
              <a:buNone/>
              <a:defRPr/>
            </a:pPr>
            <a:r>
              <a:rPr lang="en-US" altLang="en-US" sz="2800">
                <a:solidFill>
                  <a:srgbClr val="139445"/>
                </a:solidFill>
              </a:rPr>
              <a:t>•</a:t>
            </a:r>
            <a:r>
              <a:rPr lang="en-US" altLang="en-US" sz="2800">
                <a:solidFill>
                  <a:srgbClr val="04305C"/>
                </a:solidFill>
              </a:rPr>
              <a:t> Sex </a:t>
            </a:r>
            <a:r>
              <a:rPr lang="en-US" sz="2800">
                <a:solidFill>
                  <a:srgbClr val="04305C"/>
                </a:solidFill>
              </a:rPr>
              <a:t>(including pregnancy, child birth, and related medical conditions)</a:t>
            </a:r>
            <a:endParaRPr lang="en-US" altLang="en-US" sz="2800">
              <a:solidFill>
                <a:srgbClr val="139445"/>
              </a:solidFill>
            </a:endParaRPr>
          </a:p>
          <a:p>
            <a:pPr marL="182880" lvl="0" indent="-182880">
              <a:buNone/>
              <a:defRPr/>
            </a:pPr>
            <a:r>
              <a:rPr lang="en-US" altLang="en-US" sz="2800">
                <a:solidFill>
                  <a:srgbClr val="139445"/>
                </a:solidFill>
              </a:rPr>
              <a:t>• </a:t>
            </a:r>
            <a:r>
              <a:rPr lang="en-US" altLang="en-US" sz="2800">
                <a:solidFill>
                  <a:srgbClr val="04305C"/>
                </a:solidFill>
              </a:rPr>
              <a:t>Status with regard to Public Assistance</a:t>
            </a:r>
          </a:p>
          <a:p>
            <a:pPr marL="182880" lvl="0" indent="-182880">
              <a:buNone/>
              <a:defRPr/>
            </a:pPr>
            <a:r>
              <a:rPr lang="en-US" altLang="en-US" sz="2800">
                <a:solidFill>
                  <a:srgbClr val="139445"/>
                </a:solidFill>
              </a:rPr>
              <a:t>• </a:t>
            </a:r>
            <a:r>
              <a:rPr lang="en-US" altLang="en-US" sz="2800">
                <a:solidFill>
                  <a:srgbClr val="04305C"/>
                </a:solidFill>
              </a:rPr>
              <a:t>Membership or activity in a local human rights commission</a:t>
            </a:r>
          </a:p>
        </p:txBody>
      </p:sp>
    </p:spTree>
  </p:cSld>
  <p:clrMapOvr>
    <a:overrideClrMapping bg1="lt1" tx1="dk1" bg2="lt2" tx2="dk2" accent1="accent1" accent2="accent2" accent3="accent3" accent4="accent4" accent5="accent5" accent6="accent6" hlink="hlink" folHlink="folHlink"/>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Assessing Credibility</a:t>
            </a:r>
            <a:br>
              <a:rPr lang="en-US" sz="6000"/>
            </a:br>
            <a:endParaRPr lang="en-US" sz="6000"/>
          </a:p>
        </p:txBody>
      </p:sp>
    </p:spTree>
    <p:extLst>
      <p:ext uri="{BB962C8B-B14F-4D97-AF65-F5344CB8AC3E}">
        <p14:creationId xmlns:p14="http://schemas.microsoft.com/office/powerpoint/2010/main" val="36142303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eaLnBrk="1" fontAlgn="auto" hangingPunct="1">
              <a:spcAft>
                <a:spcPts val="0"/>
              </a:spcAft>
              <a:defRPr/>
            </a:pPr>
            <a:r>
              <a:rPr lang="en-US" altLang="en-US" b="1" i="1"/>
              <a:t>Information that may be helpful in decisionmaking</a:t>
            </a:r>
          </a:p>
        </p:txBody>
      </p:sp>
      <p:sp>
        <p:nvSpPr>
          <p:cNvPr id="17411" name="Rectangle 3"/>
          <p:cNvSpPr>
            <a:spLocks noGrp="1" noChangeArrowheads="1"/>
          </p:cNvSpPr>
          <p:nvPr>
            <p:ph idx="1"/>
          </p:nvPr>
        </p:nvSpPr>
        <p:spPr/>
        <p:txBody>
          <a:bodyPr rtlCol="0">
            <a:normAutofit lnSpcReduction="10000"/>
          </a:bodyPr>
          <a:lstStyle/>
          <a:p>
            <a:pPr marL="182880" indent="-182880" eaLnBrk="1" fontAlgn="auto" hangingPunct="1">
              <a:defRPr/>
            </a:pPr>
            <a:r>
              <a:rPr lang="en-US" altLang="en-US" sz="2600"/>
              <a:t>Evidence about the credibility of the alleged victim and harasser</a:t>
            </a:r>
          </a:p>
          <a:p>
            <a:pPr marL="182880" indent="-182880" eaLnBrk="1" fontAlgn="auto" hangingPunct="1">
              <a:defRPr/>
            </a:pPr>
            <a:r>
              <a:rPr lang="en-US" altLang="en-US" sz="2600"/>
              <a:t>Evidence that the alleged harasser has been found to have harassed others</a:t>
            </a:r>
          </a:p>
          <a:p>
            <a:pPr marL="182880" indent="-182880" eaLnBrk="1" fontAlgn="auto" hangingPunct="1">
              <a:defRPr/>
            </a:pPr>
            <a:r>
              <a:rPr lang="en-US" altLang="en-US" sz="2600"/>
              <a:t>Evidence that the victim has made false allegations against others</a:t>
            </a:r>
          </a:p>
          <a:p>
            <a:pPr marL="182880" indent="-182880" eaLnBrk="1" fontAlgn="auto" hangingPunct="1">
              <a:defRPr/>
            </a:pPr>
            <a:r>
              <a:rPr lang="en-US" altLang="en-US" sz="2600"/>
              <a:t>Evidence of the victim’s reaction or behavior after the harassment</a:t>
            </a:r>
          </a:p>
          <a:p>
            <a:pPr marL="182880" indent="-182880" eaLnBrk="1" fontAlgn="auto" hangingPunct="1">
              <a:defRPr/>
            </a:pPr>
            <a:r>
              <a:rPr lang="en-US" altLang="en-US" sz="2600"/>
              <a:t>Evidence about whether the victim filed a complaint, told others, or wrote about the conduct soon after it occurred</a:t>
            </a:r>
          </a:p>
        </p:txBody>
      </p:sp>
    </p:spTree>
  </p:cSld>
  <p:clrMapOvr>
    <a:overrideClrMapping bg1="lt1" tx1="dk1" bg2="lt2" tx2="dk2" accent1="accent1" accent2="accent2" accent3="accent3" accent4="accent4" accent5="accent5" accent6="accent6" hlink="hlink" folHlink="folHlink"/>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Check Your Bias as a Decisionmaker</a:t>
            </a:r>
          </a:p>
        </p:txBody>
      </p:sp>
    </p:spTree>
    <p:extLst>
      <p:ext uri="{BB962C8B-B14F-4D97-AF65-F5344CB8AC3E}">
        <p14:creationId xmlns:p14="http://schemas.microsoft.com/office/powerpoint/2010/main" val="784634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Types of Bias</a:t>
            </a:r>
          </a:p>
        </p:txBody>
      </p:sp>
      <p:sp>
        <p:nvSpPr>
          <p:cNvPr id="2" name="Content Placeholder 1"/>
          <p:cNvSpPr>
            <a:spLocks noGrp="1"/>
          </p:cNvSpPr>
          <p:nvPr>
            <p:ph idx="1"/>
          </p:nvPr>
        </p:nvSpPr>
        <p:spPr/>
        <p:txBody>
          <a:bodyPr>
            <a:normAutofit fontScale="92500" lnSpcReduction="20000"/>
          </a:bodyPr>
          <a:lstStyle/>
          <a:p>
            <a:r>
              <a:rPr lang="en-US"/>
              <a:t>Protected Category Biases </a:t>
            </a:r>
            <a:r>
              <a:rPr lang="en-US" sz="1900"/>
              <a:t>(non-exhaustive list)</a:t>
            </a:r>
          </a:p>
          <a:p>
            <a:pPr lvl="1"/>
            <a:r>
              <a:rPr lang="en-US"/>
              <a:t>Race</a:t>
            </a:r>
          </a:p>
          <a:p>
            <a:pPr lvl="1"/>
            <a:r>
              <a:rPr lang="en-US"/>
              <a:t>Gender</a:t>
            </a:r>
          </a:p>
          <a:p>
            <a:pPr lvl="1"/>
            <a:r>
              <a:rPr lang="en-US"/>
              <a:t>Sexual Orientation</a:t>
            </a:r>
          </a:p>
          <a:p>
            <a:pPr lvl="1"/>
            <a:r>
              <a:rPr lang="en-US"/>
              <a:t>Gender Identity</a:t>
            </a:r>
          </a:p>
          <a:p>
            <a:pPr lvl="1"/>
            <a:r>
              <a:rPr lang="en-US"/>
              <a:t>Religion</a:t>
            </a:r>
          </a:p>
          <a:p>
            <a:pPr lvl="1"/>
            <a:r>
              <a:rPr lang="en-US"/>
              <a:t>Class</a:t>
            </a:r>
          </a:p>
          <a:p>
            <a:pPr lvl="1"/>
            <a:r>
              <a:rPr lang="en-US"/>
              <a:t>Age</a:t>
            </a:r>
          </a:p>
          <a:p>
            <a:pPr lvl="1"/>
            <a:r>
              <a:rPr lang="en-US"/>
              <a:t>National Origin</a:t>
            </a:r>
          </a:p>
          <a:p>
            <a:pPr lvl="1"/>
            <a:r>
              <a:rPr lang="en-US"/>
              <a:t>Disability</a:t>
            </a:r>
          </a:p>
          <a:p>
            <a:r>
              <a:rPr lang="en-US"/>
              <a:t>Investigator-Specific Biases</a:t>
            </a:r>
          </a:p>
          <a:p>
            <a:r>
              <a:rPr lang="en-US"/>
              <a:t>Title IX-Specific Biases</a:t>
            </a:r>
          </a:p>
        </p:txBody>
      </p:sp>
    </p:spTree>
    <p:extLst>
      <p:ext uri="{BB962C8B-B14F-4D97-AF65-F5344CB8AC3E}">
        <p14:creationId xmlns:p14="http://schemas.microsoft.com/office/powerpoint/2010/main" val="41674137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Implicit Bias</a:t>
            </a:r>
          </a:p>
        </p:txBody>
      </p:sp>
      <p:sp>
        <p:nvSpPr>
          <p:cNvPr id="2" name="Content Placeholder 1"/>
          <p:cNvSpPr>
            <a:spLocks noGrp="1"/>
          </p:cNvSpPr>
          <p:nvPr>
            <p:ph idx="1"/>
          </p:nvPr>
        </p:nvSpPr>
        <p:spPr/>
        <p:txBody>
          <a:bodyPr>
            <a:normAutofit fontScale="92500" lnSpcReduction="20000"/>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457200" lvl="1" indent="0">
              <a:buNone/>
            </a:pPr>
            <a:endParaRPr lang="en-US"/>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Implicit Bias</a:t>
            </a:r>
            <a:r>
              <a:rPr kumimoji="0" lang="en-US" sz="3600" b="1" i="0" u="none" strike="noStrike" kern="1200" cap="none" spc="0" normalizeH="0" baseline="0" noProof="0">
                <a:ln>
                  <a:noFill/>
                </a:ln>
                <a:solidFill>
                  <a:schemeClr val="tx2"/>
                </a:solidFill>
                <a:effectLst/>
                <a:uLnTx/>
                <a:uFillTx/>
                <a:latin typeface="+mn-lt"/>
                <a:ea typeface="+mn-ea"/>
                <a:cs typeface="+mn-cs"/>
              </a:rPr>
              <a:t>, cont.</a:t>
            </a:r>
            <a:endParaRPr kumimoji="0" lang="en-US" sz="3600" b="1" i="0" u="none" strike="noStrike" kern="1200" cap="none" spc="0" normalizeH="0" baseline="0" noProof="0" dirty="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What can we do to counteract it?</a:t>
            </a:r>
          </a:p>
          <a:p>
            <a:pPr lvl="1"/>
            <a:r>
              <a:rPr lang="en-US"/>
              <a:t>Implicit biases are malleable and can be unlearned</a:t>
            </a:r>
          </a:p>
          <a:p>
            <a:pPr lvl="1"/>
            <a:r>
              <a:rPr lang="en-US"/>
              <a:t>Be conscious of the reality of implicit bias</a:t>
            </a:r>
          </a:p>
          <a:p>
            <a:pPr lvl="1"/>
            <a:r>
              <a:rPr lang="en-US"/>
              <a:t>Be aware of our own implicit bias</a:t>
            </a:r>
          </a:p>
          <a:p>
            <a:pPr lvl="2"/>
            <a:r>
              <a:rPr lang="en-US"/>
              <a:t>Educate yourself – Consider taking the Implicit Association Test (IAT) at implicit.Harvard.edu</a:t>
            </a:r>
          </a:p>
          <a:p>
            <a:pPr lvl="1"/>
            <a:r>
              <a:rPr lang="en-US"/>
              <a:t>Check ourselves in our work – Be accountable</a:t>
            </a:r>
          </a:p>
          <a:p>
            <a:pPr lvl="2"/>
            <a:r>
              <a:rPr lang="en-US"/>
              <a:t>When confronted with bias, take the time to examine your action or beliefs. Think of how you would explicitly justify them to other people.</a:t>
            </a:r>
          </a:p>
        </p:txBody>
      </p:sp>
    </p:spTree>
    <p:extLst>
      <p:ext uri="{BB962C8B-B14F-4D97-AF65-F5344CB8AC3E}">
        <p14:creationId xmlns:p14="http://schemas.microsoft.com/office/powerpoint/2010/main" val="20740551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Confirmation Bias</a:t>
            </a:r>
          </a:p>
        </p:txBody>
      </p:sp>
      <p:pic>
        <p:nvPicPr>
          <p:cNvPr id="9218" name="Picture 2" descr="Venn diagram with two circles: on the left, labeled &quot;undervalued&quot; for &quot;what the facts say&quot; and on the right, labled &quot;foolish&quot; for what confirms your beliefs. In the middle where the two circles meet, labeled &quot;overvalued&quot;."/>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7462"/>
          <a:stretch/>
        </p:blipFill>
        <p:spPr bwMode="auto">
          <a:xfrm>
            <a:off x="1905000" y="1981200"/>
            <a:ext cx="5676900" cy="31242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638800" y="5562600"/>
            <a:ext cx="2286000" cy="369332"/>
          </a:xfrm>
          <a:prstGeom prst="rect">
            <a:avLst/>
          </a:prstGeom>
          <a:noFill/>
        </p:spPr>
        <p:txBody>
          <a:bodyPr wrap="square" rtlCol="0">
            <a:spAutoFit/>
          </a:bodyPr>
          <a:lstStyle/>
          <a:p>
            <a:r>
              <a:rPr lang="en-US"/>
              <a:t>--JamesClear.com</a:t>
            </a:r>
          </a:p>
        </p:txBody>
      </p:sp>
    </p:spTree>
    <p:extLst>
      <p:ext uri="{BB962C8B-B14F-4D97-AF65-F5344CB8AC3E}">
        <p14:creationId xmlns:p14="http://schemas.microsoft.com/office/powerpoint/2010/main" val="6468842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Sexual Violence Case Specific Biases</a:t>
            </a:r>
          </a:p>
        </p:txBody>
      </p:sp>
      <p:sp>
        <p:nvSpPr>
          <p:cNvPr id="3" name="Content Placeholder 2"/>
          <p:cNvSpPr>
            <a:spLocks noGrp="1"/>
          </p:cNvSpPr>
          <p:nvPr>
            <p:ph idx="1"/>
          </p:nvPr>
        </p:nvSpPr>
        <p:spPr/>
        <p:txBody>
          <a:bodyPr>
            <a:normAutofit fontScale="92500" lnSpcReduction="20000"/>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457200" y="381000"/>
            <a:ext cx="81534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Report Structure</a:t>
            </a:r>
          </a:p>
        </p:txBody>
      </p:sp>
      <p:sp>
        <p:nvSpPr>
          <p:cNvPr id="2" name="Content Placeholder 1"/>
          <p:cNvSpPr>
            <a:spLocks noGrp="1"/>
          </p:cNvSpPr>
          <p:nvPr>
            <p:ph idx="1"/>
          </p:nvPr>
        </p:nvSpPr>
        <p:spPr/>
        <p:txBody>
          <a:bodyPr>
            <a:normAutofit fontScale="62500" lnSpcReduction="20000"/>
          </a:bodyPr>
          <a:lstStyle/>
          <a:p>
            <a:pPr>
              <a:lnSpc>
                <a:spcPct val="120000"/>
              </a:lnSpc>
            </a:pPr>
            <a:r>
              <a:rPr lang="en-US"/>
              <a:t>Disclosure Notice</a:t>
            </a:r>
          </a:p>
          <a:p>
            <a:pPr>
              <a:lnSpc>
                <a:spcPct val="120000"/>
              </a:lnSpc>
            </a:pPr>
            <a:r>
              <a:rPr lang="en-US"/>
              <a:t>Investigation report cover page</a:t>
            </a:r>
          </a:p>
          <a:p>
            <a:pPr lvl="1">
              <a:lnSpc>
                <a:spcPct val="120000"/>
              </a:lnSpc>
            </a:pPr>
            <a:r>
              <a:rPr lang="en-US"/>
              <a:t>Date, Report for, Report by, Nature of investigation, Complainant(s), Respondent(s)</a:t>
            </a:r>
          </a:p>
          <a:p>
            <a:pPr>
              <a:lnSpc>
                <a:spcPct val="120000"/>
              </a:lnSpc>
            </a:pPr>
            <a:r>
              <a:rPr lang="en-US"/>
              <a:t>Table of Contents (If lengthy report or many exhibits)</a:t>
            </a:r>
          </a:p>
          <a:p>
            <a:pPr>
              <a:lnSpc>
                <a:spcPct val="120000"/>
              </a:lnSpc>
            </a:pPr>
            <a:r>
              <a:rPr lang="en-US"/>
              <a:t>Rationale or basis for investigation</a:t>
            </a:r>
          </a:p>
          <a:p>
            <a:pPr>
              <a:lnSpc>
                <a:spcPct val="120000"/>
              </a:lnSpc>
            </a:pPr>
            <a:r>
              <a:rPr lang="en-US"/>
              <a:t>Methodology for the investigation</a:t>
            </a:r>
          </a:p>
          <a:p>
            <a:pPr>
              <a:lnSpc>
                <a:spcPct val="120000"/>
              </a:lnSpc>
            </a:pPr>
            <a:r>
              <a:rPr lang="en-US"/>
              <a:t>Summary of complainant(s) allegation(s)</a:t>
            </a:r>
          </a:p>
          <a:p>
            <a:pPr>
              <a:lnSpc>
                <a:spcPct val="120000"/>
              </a:lnSpc>
            </a:pPr>
            <a:r>
              <a:rPr lang="en-US"/>
              <a:t>Summary of witness statement(s)</a:t>
            </a:r>
          </a:p>
          <a:p>
            <a:pPr>
              <a:lnSpc>
                <a:spcPct val="120000"/>
              </a:lnSpc>
            </a:pPr>
            <a:r>
              <a:rPr lang="en-US"/>
              <a:t>Summary of respondent(s) statement(s)</a:t>
            </a:r>
          </a:p>
          <a:p>
            <a:pPr>
              <a:lnSpc>
                <a:spcPct val="120000"/>
              </a:lnSpc>
            </a:pPr>
            <a:r>
              <a:rPr lang="en-US"/>
              <a:t>Assessments of credibility</a:t>
            </a:r>
          </a:p>
          <a:p>
            <a:pPr>
              <a:lnSpc>
                <a:spcPct val="120000"/>
              </a:lnSpc>
            </a:pPr>
            <a:r>
              <a:rPr lang="en-US"/>
              <a:t>Findings of fact</a:t>
            </a:r>
          </a:p>
          <a:p>
            <a:pPr>
              <a:lnSpc>
                <a:spcPct val="120000"/>
              </a:lnSpc>
            </a:pPr>
            <a:r>
              <a:rPr lang="en-US"/>
              <a:t>Investigative analysis</a:t>
            </a:r>
          </a:p>
          <a:p>
            <a:pPr>
              <a:lnSpc>
                <a:spcPct val="120000"/>
              </a:lnSpc>
            </a:pPr>
            <a:r>
              <a:rPr lang="en-US"/>
              <a:t>Conclusion</a:t>
            </a:r>
          </a:p>
          <a:p>
            <a:endParaRPr lang="en-US"/>
          </a:p>
          <a:p>
            <a:endParaRPr lang="en-US"/>
          </a:p>
        </p:txBody>
      </p:sp>
    </p:spTree>
    <p:extLst>
      <p:ext uri="{BB962C8B-B14F-4D97-AF65-F5344CB8AC3E}">
        <p14:creationId xmlns:p14="http://schemas.microsoft.com/office/powerpoint/2010/main" val="968533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Analyzing a 1B.1 Investigation Report, cont.</a:t>
            </a:r>
          </a:p>
        </p:txBody>
      </p:sp>
      <p:sp>
        <p:nvSpPr>
          <p:cNvPr id="3" name="Content Placeholder 2"/>
          <p:cNvSpPr>
            <a:spLocks noGrp="1"/>
          </p:cNvSpPr>
          <p:nvPr>
            <p:ph idx="1"/>
          </p:nvPr>
        </p:nvSpPr>
        <p:spPr/>
        <p:txBody>
          <a:bodyPr/>
          <a:lstStyle/>
          <a:p>
            <a:r>
              <a:rPr lang="en-US" u="sng">
                <a:solidFill>
                  <a:schemeClr val="bg2"/>
                </a:solidFill>
              </a:rPr>
              <a:t>NOTE:</a:t>
            </a:r>
            <a:r>
              <a:rPr lang="en-US"/>
              <a:t> An investigation may concern more than one allegation. Each allegation may have more than one basis. </a:t>
            </a:r>
          </a:p>
        </p:txBody>
      </p:sp>
    </p:spTree>
    <p:extLst>
      <p:ext uri="{BB962C8B-B14F-4D97-AF65-F5344CB8AC3E}">
        <p14:creationId xmlns:p14="http://schemas.microsoft.com/office/powerpoint/2010/main" val="23355826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fontAlgn="auto" hangingPunct="1">
              <a:spcAft>
                <a:spcPts val="0"/>
              </a:spcAft>
              <a:defRPr/>
            </a:pPr>
            <a:r>
              <a:rPr lang="en-US" altLang="en-US" b="1" i="1"/>
              <a:t>Discipline</a:t>
            </a:r>
          </a:p>
        </p:txBody>
      </p:sp>
      <p:sp>
        <p:nvSpPr>
          <p:cNvPr id="24579" name="Rectangle 3"/>
          <p:cNvSpPr>
            <a:spLocks noGrp="1" noChangeArrowheads="1"/>
          </p:cNvSpPr>
          <p:nvPr>
            <p:ph idx="1"/>
          </p:nvPr>
        </p:nvSpPr>
        <p:spPr>
          <a:xfrm>
            <a:off x="685800" y="1981200"/>
            <a:ext cx="7772400" cy="4206875"/>
          </a:xfrm>
        </p:spPr>
        <p:txBody>
          <a:bodyPr/>
          <a:lstStyle/>
          <a:p>
            <a:pPr eaLnBrk="1" hangingPunct="1"/>
            <a:r>
              <a:rPr lang="en-US" altLang="en-US" sz="2800"/>
              <a:t>Prompt</a:t>
            </a:r>
          </a:p>
          <a:p>
            <a:pPr eaLnBrk="1" hangingPunct="1"/>
            <a:r>
              <a:rPr lang="en-US" altLang="en-US" sz="2800"/>
              <a:t>Equitable</a:t>
            </a:r>
          </a:p>
          <a:p>
            <a:pPr eaLnBrk="1" hangingPunct="1"/>
            <a:r>
              <a:rPr lang="en-US" altLang="en-US" sz="2800"/>
              <a:t>Stop (as well as prevent and remedy – might be more global and less-case specific pieces for the college or university to consider)</a:t>
            </a:r>
          </a:p>
        </p:txBody>
      </p:sp>
    </p:spTree>
  </p:cSld>
  <p:clrMapOvr>
    <a:overrideClrMapping bg1="lt1" tx1="dk1" bg2="lt2" tx2="dk2" accent1="accent1" accent2="accent2" accent3="accent3" accent4="accent4" accent5="accent5" accent6="accent6" hlink="hlink" folHlink="folHlink"/>
  </p:clrMapOvr>
  <p:transition/>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US" altLang="en-US" b="1" i="1"/>
              <a:t>What is discrimination?</a:t>
            </a:r>
          </a:p>
        </p:txBody>
      </p:sp>
      <p:sp>
        <p:nvSpPr>
          <p:cNvPr id="11267" name="Rectangle 3"/>
          <p:cNvSpPr>
            <a:spLocks noGrp="1" noChangeArrowheads="1"/>
          </p:cNvSpPr>
          <p:nvPr>
            <p:ph idx="1"/>
          </p:nvPr>
        </p:nvSpPr>
        <p:spPr>
          <a:xfrm>
            <a:off x="457200" y="1600200"/>
            <a:ext cx="8229600" cy="4343400"/>
          </a:xfrm>
        </p:spPr>
        <p:txBody>
          <a:bodyPr>
            <a:normAutofit fontScale="85000" lnSpcReduction="20000"/>
          </a:bodyPr>
          <a:lstStyle/>
          <a:p>
            <a:pPr marL="0" indent="0" eaLnBrk="1" hangingPunct="1">
              <a:buNone/>
            </a:pPr>
            <a:r>
              <a:rPr lang="en-US" altLang="en-US" sz="2800" u="sng">
                <a:solidFill>
                  <a:schemeClr val="bg2"/>
                </a:solidFill>
              </a:rPr>
              <a:t>Note:</a:t>
            </a:r>
            <a:r>
              <a:rPr lang="en-US" altLang="en-US" sz="2800">
                <a:solidFill>
                  <a:schemeClr val="bg2"/>
                </a:solidFill>
              </a:rPr>
              <a:t> Familiarize yourself with the elements of discrimination before you read the facts/analysis.</a:t>
            </a:r>
          </a:p>
          <a:p>
            <a:pPr marL="0" indent="0" eaLnBrk="1" hangingPunct="1">
              <a:buNone/>
            </a:pPr>
            <a:endParaRPr lang="en-US" altLang="en-US" sz="2800"/>
          </a:p>
          <a:p>
            <a:pPr marL="0" indent="0" eaLnBrk="1" hangingPunct="1">
              <a:buNone/>
            </a:pPr>
            <a:r>
              <a:rPr lang="en-US" altLang="en-US" sz="2800"/>
              <a:t>The elements of discrimination:</a:t>
            </a:r>
          </a:p>
          <a:p>
            <a:pPr eaLnBrk="1" hangingPunct="1"/>
            <a:r>
              <a:rPr lang="en-US" altLang="en-US" sz="2800"/>
              <a:t>Someone was treated </a:t>
            </a:r>
            <a:r>
              <a:rPr lang="en-US" altLang="en-US" sz="2800" b="1" u="sng"/>
              <a:t>differently</a:t>
            </a:r>
            <a:r>
              <a:rPr lang="en-US" altLang="en-US" sz="2800"/>
              <a:t>;</a:t>
            </a:r>
          </a:p>
          <a:p>
            <a:r>
              <a:rPr lang="en-US" altLang="en-US" sz="2800"/>
              <a:t>The different treatment was </a:t>
            </a:r>
            <a:r>
              <a:rPr lang="en-US" altLang="en-US" sz="2800" b="1" u="sng"/>
              <a:t>based on </a:t>
            </a:r>
            <a:r>
              <a:rPr lang="en-US" altLang="en-US" sz="2800"/>
              <a:t>the individual’s protected status or perceived protected class status; </a:t>
            </a:r>
            <a:r>
              <a:rPr lang="en-US" altLang="en-US" sz="2800" b="1" u="sng"/>
              <a:t>and</a:t>
            </a:r>
          </a:p>
          <a:p>
            <a:r>
              <a:rPr lang="en-US" altLang="en-US" sz="2800" b="1" u="sng"/>
              <a:t>Interfered</a:t>
            </a:r>
            <a:r>
              <a:rPr lang="en-US" altLang="en-US" sz="2800"/>
              <a:t> with or limited the ability of that person to participate in, or benefit from, the services, activities or privileges provided by Minnesota State </a:t>
            </a:r>
            <a:r>
              <a:rPr lang="en-US" altLang="en-US" sz="2800" b="1" u="sng"/>
              <a:t>or</a:t>
            </a:r>
          </a:p>
          <a:p>
            <a:r>
              <a:rPr lang="en-US" altLang="en-US" sz="2800"/>
              <a:t>Otherwise </a:t>
            </a:r>
            <a:r>
              <a:rPr lang="en-US" altLang="en-US" sz="2800" b="1" u="sng"/>
              <a:t>adversely affected</a:t>
            </a:r>
            <a:r>
              <a:rPr lang="en-US" altLang="en-US" sz="2800"/>
              <a:t> that person’s employment or educational experience of the college/university</a:t>
            </a:r>
          </a:p>
        </p:txBody>
      </p:sp>
    </p:spTree>
  </p:cSld>
  <p:clrMapOvr>
    <a:overrideClrMapping bg1="lt1" tx1="dk1" bg2="lt2" tx2="dk2" accent1="accent1" accent2="accent2" accent3="accent3" accent4="accent4" accent5="accent5" accent6="accent6" hlink="hlink" folHlink="folHlink"/>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a:bodyPr>
          <a:lstStyle/>
          <a:p>
            <a:pPr>
              <a:defRPr/>
            </a:pPr>
            <a:r>
              <a:rPr lang="en-US" altLang="en-US" b="1" i="1"/>
              <a:t>What is </a:t>
            </a:r>
            <a:r>
              <a:rPr lang="en-US" altLang="en-US" i="1"/>
              <a:t>discriminatory harassment?</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u="sng">
                <a:solidFill>
                  <a:schemeClr val="bg2"/>
                </a:solidFill>
              </a:rPr>
              <a:t>Note:</a:t>
            </a:r>
            <a:r>
              <a:rPr lang="en-US" altLang="en-US" sz="2800">
                <a:solidFill>
                  <a:schemeClr val="bg2"/>
                </a:solidFill>
              </a:rPr>
              <a:t> Familiarize yourself with the elements of discriminatory harassment before you read the facts/analysis.</a:t>
            </a:r>
          </a:p>
          <a:p>
            <a:pPr eaLnBrk="1" hangingPunct="1"/>
            <a:r>
              <a:rPr lang="en-US" altLang="en-US" sz="2800" b="1" u="sng"/>
              <a:t>Unwelcome</a:t>
            </a:r>
            <a:r>
              <a:rPr lang="en-US" altLang="en-US" sz="2800"/>
              <a:t> conduct or communication;</a:t>
            </a:r>
          </a:p>
          <a:p>
            <a:pPr eaLnBrk="1" hangingPunct="1"/>
            <a:r>
              <a:rPr lang="en-US" altLang="en-US" sz="2800" b="1" u="sng"/>
              <a:t>Based on</a:t>
            </a:r>
            <a:r>
              <a:rPr lang="en-US" altLang="en-US" sz="2800"/>
              <a:t> actual or perceived protected class;</a:t>
            </a:r>
          </a:p>
          <a:p>
            <a:pPr eaLnBrk="1" hangingPunct="1"/>
            <a:r>
              <a:rPr lang="en-US" altLang="en-US" sz="2800"/>
              <a:t>That has a </a:t>
            </a:r>
            <a:r>
              <a:rPr lang="en-US" altLang="en-US" sz="2800" b="1" u="sng"/>
              <a:t>negative effect</a:t>
            </a:r>
            <a:r>
              <a:rPr lang="en-US" altLang="en-US" sz="2800"/>
              <a:t> or </a:t>
            </a:r>
            <a:r>
              <a:rPr lang="en-US" altLang="en-US" sz="2800" b="1" u="sng"/>
              <a:t>is like to </a:t>
            </a:r>
            <a:r>
              <a:rPr lang="en-US" altLang="en-US" sz="2800"/>
              <a:t>have a negative effect on the complainant or the workplace or the educational environment</a:t>
            </a:r>
          </a:p>
        </p:txBody>
      </p:sp>
    </p:spTree>
  </p:cSld>
  <p:clrMapOvr>
    <a:overrideClrMapping bg1="lt1" tx1="dk1" bg2="lt2" tx2="dk2" accent1="accent1" accent2="accent2" accent3="accent3" accent4="accent4" accent5="accent5" accent6="accent6" hlink="hlink" folHlink="folHlink"/>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a:defRPr/>
            </a:pPr>
            <a:r>
              <a:rPr lang="en-US" altLang="en-US" b="1" i="1"/>
              <a:t>What does </a:t>
            </a:r>
            <a:r>
              <a:rPr lang="en-US" altLang="en-US" i="1"/>
              <a:t>discriminatory harassment include?</a:t>
            </a:r>
            <a:endParaRPr lang="en-US" altLang="en-US" b="1" i="1"/>
          </a:p>
        </p:txBody>
      </p:sp>
      <p:sp>
        <p:nvSpPr>
          <p:cNvPr id="12291" name="Rectangle 3"/>
          <p:cNvSpPr>
            <a:spLocks noGrp="1" noChangeArrowheads="1"/>
          </p:cNvSpPr>
          <p:nvPr>
            <p:ph idx="1"/>
          </p:nvPr>
        </p:nvSpPr>
        <p:spPr/>
        <p:txBody>
          <a:bodyPr>
            <a:normAutofit/>
          </a:bodyPr>
          <a:lstStyle/>
          <a:p>
            <a:pPr marL="0" indent="0">
              <a:buNone/>
            </a:pPr>
            <a:r>
              <a:rPr lang="en-US" altLang="en-US" sz="2800">
                <a:solidFill>
                  <a:schemeClr val="bg2"/>
                </a:solidFill>
              </a:rPr>
              <a:t>The elements of discriminatory harassment include:</a:t>
            </a:r>
          </a:p>
          <a:p>
            <a:r>
              <a:rPr lang="en-US" altLang="en-US" sz="2800"/>
              <a:t>Oral or written conduct such as jokes, innuendo, slurs, name calling, negative comments about cultural norms, circulating rumors;</a:t>
            </a:r>
          </a:p>
          <a:p>
            <a:r>
              <a:rPr lang="en-US" altLang="en-US" sz="2800"/>
              <a:t>Physical conduct, battery, blocking movement;</a:t>
            </a:r>
          </a:p>
          <a:p>
            <a:r>
              <a:rPr lang="en-US" altLang="en-US" sz="2800"/>
              <a:t>Non-verbal derogatory gestures, stalking, interference with work performance;</a:t>
            </a:r>
          </a:p>
          <a:p>
            <a:r>
              <a:rPr lang="en-US" altLang="en-US" sz="2800"/>
              <a:t>Visual displays.</a:t>
            </a:r>
          </a:p>
        </p:txBody>
      </p:sp>
    </p:spTree>
    <p:extLst>
      <p:ext uri="{BB962C8B-B14F-4D97-AF65-F5344CB8AC3E}">
        <p14:creationId xmlns:p14="http://schemas.microsoft.com/office/powerpoint/2010/main" val="3302283025"/>
      </p:ext>
    </p:extLst>
  </p:cSld>
  <p:clrMapOvr>
    <a:overrideClrMapping bg1="lt1" tx1="dk1" bg2="lt2" tx2="dk2" accent1="accent1" accent2="accent2" accent3="accent3" accent4="accent4" accent5="accent5" accent6="accent6" hlink="hlink" folHlink="folHlink"/>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What is sexual harassment?</a:t>
            </a:r>
          </a:p>
        </p:txBody>
      </p:sp>
      <p:sp>
        <p:nvSpPr>
          <p:cNvPr id="3" name="Content Placeholder 2"/>
          <p:cNvSpPr>
            <a:spLocks noGrp="1"/>
          </p:cNvSpPr>
          <p:nvPr>
            <p:ph idx="1"/>
          </p:nvPr>
        </p:nvSpPr>
        <p:spPr/>
        <p:txBody>
          <a:bodyPr>
            <a:normAutofit/>
          </a:bodyPr>
          <a:lstStyle/>
          <a:p>
            <a:r>
              <a:rPr lang="en-US" altLang="en-US" b="1" u="sng"/>
              <a:t>Unwelcome</a:t>
            </a:r>
            <a:r>
              <a:rPr lang="en-US" altLang="en-US"/>
              <a:t> sexual advances, requests for sexual favors, sexually motivated physical conduct, and other verbal or physical conduct of a sexual nature; and </a:t>
            </a:r>
          </a:p>
          <a:p>
            <a:r>
              <a:rPr lang="en-US" altLang="en-US"/>
              <a:t>The conduct has a </a:t>
            </a:r>
            <a:r>
              <a:rPr lang="en-US" altLang="en-US" b="1" u="sng"/>
              <a:t>negative effect or is likely to have a negative effect </a:t>
            </a:r>
            <a:r>
              <a:rPr lang="en-US" altLang="en-US"/>
              <a:t>on the complainant or the workplace or the educational environment.</a:t>
            </a:r>
          </a:p>
        </p:txBody>
      </p:sp>
    </p:spTree>
    <p:extLst>
      <p:ext uri="{BB962C8B-B14F-4D97-AF65-F5344CB8AC3E}">
        <p14:creationId xmlns:p14="http://schemas.microsoft.com/office/powerpoint/2010/main" val="2721047146"/>
      </p:ext>
    </p:extLst>
  </p:cSld>
  <p:clrMapOvr>
    <a:masterClrMapping/>
  </p:clrMapOvr>
</p:sld>
</file>

<file path=ppt/theme/theme1.xml><?xml version="1.0" encoding="utf-8"?>
<a:theme xmlns:a="http://schemas.openxmlformats.org/drawingml/2006/main" name="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Custom 1">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6D6863"/>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0.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1.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13.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2.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3.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4.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5.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6.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7.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8.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ppt/theme/themeOverride9.xml><?xml version="1.0" encoding="utf-8"?>
<a:themeOverride xmlns:a="http://schemas.openxmlformats.org/drawingml/2006/main">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8EB6A229D98C4419983C92D224BD10E" ma:contentTypeVersion="15" ma:contentTypeDescription="Create a new document." ma:contentTypeScope="" ma:versionID="8845b6b79edae09a098628524ce09e32">
  <xsd:schema xmlns:xsd="http://www.w3.org/2001/XMLSchema" xmlns:xs="http://www.w3.org/2001/XMLSchema" xmlns:p="http://schemas.microsoft.com/office/2006/metadata/properties" xmlns:ns2="27ea728a-71b4-4cfa-a5e8-a6a5d7b27b14" xmlns:ns3="5ff0268a-eba3-4581-8017-bd167db682c8" targetNamespace="http://schemas.microsoft.com/office/2006/metadata/properties" ma:root="true" ma:fieldsID="9b888052fdf7a51ab74ec20886117209" ns2:_="" ns3:_="">
    <xsd:import namespace="27ea728a-71b4-4cfa-a5e8-a6a5d7b27b14"/>
    <xsd:import namespace="5ff0268a-eba3-4581-8017-bd167db682c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ea728a-71b4-4cfa-a5e8-a6a5d7b27b1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f0268a-eba3-4581-8017-bd167db682c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c55a5f47-c920-48b6-b252-8d2ffe391faf}" ma:internalName="TaxCatchAll" ma:showField="CatchAllData" ma:web="5ff0268a-eba3-4581-8017-bd167db682c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7ea728a-71b4-4cfa-a5e8-a6a5d7b27b14">
      <Terms xmlns="http://schemas.microsoft.com/office/infopath/2007/PartnerControls"/>
    </lcf76f155ced4ddcb4097134ff3c332f>
    <TaxCatchAll xmlns="5ff0268a-eba3-4581-8017-bd167db682c8" xsi:nil="true"/>
    <SharedWithUsers xmlns="5ff0268a-eba3-4581-8017-bd167db682c8">
      <UserInfo>
        <DisplayName/>
        <AccountId xsi:nil="true"/>
        <AccountType/>
      </UserInfo>
    </SharedWithUsers>
  </documentManagement>
</p:properties>
</file>

<file path=customXml/itemProps1.xml><?xml version="1.0" encoding="utf-8"?>
<ds:datastoreItem xmlns:ds="http://schemas.openxmlformats.org/officeDocument/2006/customXml" ds:itemID="{9ABC57C6-F7BD-4F00-900D-F77BF262A96B}"/>
</file>

<file path=customXml/itemProps2.xml><?xml version="1.0" encoding="utf-8"?>
<ds:datastoreItem xmlns:ds="http://schemas.openxmlformats.org/officeDocument/2006/customXml" ds:itemID="{6A34218C-854A-41CC-A6F0-BA2E3A4BED67}"/>
</file>

<file path=customXml/itemProps3.xml><?xml version="1.0" encoding="utf-8"?>
<ds:datastoreItem xmlns:ds="http://schemas.openxmlformats.org/officeDocument/2006/customXml" ds:itemID="{DA61236D-84DD-4E72-88CF-CABDC30180CA}"/>
</file>

<file path=docProps/app.xml><?xml version="1.0" encoding="utf-8"?>
<Properties xmlns="http://schemas.openxmlformats.org/officeDocument/2006/extended-properties" xmlns:vt="http://schemas.openxmlformats.org/officeDocument/2006/docPropsVTypes">
  <Template>2017 -- 1B1 Decisionmaker -- Analyzing the Report</Template>
  <TotalTime>8</TotalTime>
  <Words>2774</Words>
  <Application>Microsoft Office PowerPoint</Application>
  <PresentationFormat>On-screen Show (4:3)</PresentationFormat>
  <Paragraphs>321</Paragraphs>
  <Slides>50</Slides>
  <Notes>45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50</vt:i4>
      </vt:variant>
    </vt:vector>
  </HeadingPairs>
  <TitlesOfParts>
    <vt:vector size="57" baseType="lpstr">
      <vt:lpstr>Arial</vt:lpstr>
      <vt:lpstr>Calibri</vt:lpstr>
      <vt:lpstr>Corbel</vt:lpstr>
      <vt:lpstr>Courier New</vt:lpstr>
      <vt:lpstr>Times New Roman</vt:lpstr>
      <vt:lpstr>Office Theme</vt:lpstr>
      <vt:lpstr>Custom Design</vt:lpstr>
      <vt:lpstr>Analyzing the Investigative Report</vt:lpstr>
      <vt:lpstr>What is a Decisionmaker deciding?</vt:lpstr>
      <vt:lpstr>Analyzing a 1B.1 Investigation Report</vt:lpstr>
      <vt:lpstr>Analyzing a 1B.1 Investigation Report, 2</vt:lpstr>
      <vt:lpstr>Analyzing a 1B.1 Investigation Report, cont.</vt:lpstr>
      <vt:lpstr>What is discrimination?</vt:lpstr>
      <vt:lpstr>What is discriminatory harassment?</vt:lpstr>
      <vt:lpstr>What does discriminatory harassment include?</vt:lpstr>
      <vt:lpstr>What is sexual harassment?</vt:lpstr>
      <vt:lpstr>What does sexual harassment include?</vt:lpstr>
      <vt:lpstr>Key elements of Sexual Harassment (quid pro quo)</vt:lpstr>
      <vt:lpstr>What is retaliation?</vt:lpstr>
      <vt:lpstr>Key elements of Discrimination</vt:lpstr>
      <vt:lpstr>Key elements of Harassment (hostile environment)</vt:lpstr>
      <vt:lpstr>Factors to consider to determine if conduct had a negative effect or is likely to have a negative effect on complainant?</vt:lpstr>
      <vt:lpstr>Unwelcome Conduct Defined</vt:lpstr>
      <vt:lpstr>Consensual Relationships</vt:lpstr>
      <vt:lpstr>Key topics for sexual assault</vt:lpstr>
      <vt:lpstr>Roles </vt:lpstr>
      <vt:lpstr>Designated Officer or Title IX Coordinator’s Role</vt:lpstr>
      <vt:lpstr>Investigator’s Role</vt:lpstr>
      <vt:lpstr>The Investigation</vt:lpstr>
      <vt:lpstr>Role of the Decisionmaker</vt:lpstr>
      <vt:lpstr>Role of the Process Advisor</vt:lpstr>
      <vt:lpstr>Reporting</vt:lpstr>
      <vt:lpstr>Why is it so important to report to the Title IX Coordinator?</vt:lpstr>
      <vt:lpstr>Affirmative Consent </vt:lpstr>
      <vt:lpstr>Affirmative Consent – 1B.3 Policy Language  What is Affirmative Consent?</vt:lpstr>
      <vt:lpstr>Affirmative Consent Questions Answered</vt:lpstr>
      <vt:lpstr>Intoxication versus Incapacitation    </vt:lpstr>
      <vt:lpstr>Incapacitation is …</vt:lpstr>
      <vt:lpstr>What is the investigator evaluating?</vt:lpstr>
      <vt:lpstr>Assessment of Knowledge</vt:lpstr>
      <vt:lpstr>Assessment of Knowledge, cont.</vt:lpstr>
      <vt:lpstr>Analysis</vt:lpstr>
      <vt:lpstr>Other Types of Sexual Violence Under the  1B.3 Policy</vt:lpstr>
      <vt:lpstr>Stalking</vt:lpstr>
      <vt:lpstr>Dating/Relationship Violence</vt:lpstr>
      <vt:lpstr>Non-forcible Sex Acts</vt:lpstr>
      <vt:lpstr>Assessing Credibility </vt:lpstr>
      <vt:lpstr>Information that may be helpful in decisionmaking</vt:lpstr>
      <vt:lpstr>Check Your Bias as a Decisionmaker</vt:lpstr>
      <vt:lpstr>Types of Bias</vt:lpstr>
      <vt:lpstr>Implicit Bias</vt:lpstr>
      <vt:lpstr>Implicit Bias, cont.</vt:lpstr>
      <vt:lpstr>Confirmation Bias</vt:lpstr>
      <vt:lpstr>Sexual Violence Case Specific Biases</vt:lpstr>
      <vt:lpstr>Alcohol and Drug Use Biases</vt:lpstr>
      <vt:lpstr>Final Report Structure</vt:lpstr>
      <vt:lpstr>Discipline</vt:lpstr>
    </vt:vector>
  </TitlesOfParts>
  <Company>MnSCU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Decisionmaker training</dc:title>
  <dc:creator>Elizabeth Rome</dc:creator>
  <cp:keywords>Resolution personnel</cp:keywords>
  <cp:lastModifiedBy>Atteberry, Ashley J</cp:lastModifiedBy>
  <cp:revision>2</cp:revision>
  <cp:lastPrinted>2019-09-20T15:01:46Z</cp:lastPrinted>
  <dcterms:created xsi:type="dcterms:W3CDTF">2018-06-07T20:23:22Z</dcterms:created>
  <dcterms:modified xsi:type="dcterms:W3CDTF">2026-04-14T20:54:08Z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0x01010068EB6A229D98C4419983C92D224BD10E</vt:lpwstr>
  </property>
  <property fmtid="{D5CDD505-2E9C-101B-9397-08002B2CF9AE}" pid="3" name="Order">
    <vt:r8>5727200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MediaServiceImageTags">
    <vt:lpwstr/>
  </property>
</Properties>
</file>