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50.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notesSlides/notesSlide121.xml" ContentType="application/vnd.openxmlformats-officedocument.presentationml.notesSl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authors.xml" ContentType="application/vnd.ms-powerpoint.authors+xml"/>
  <Override PartName="/ppt/diagrams/quickStyle1.xml" ContentType="application/vnd.openxmlformats-officedocument.drawingml.diagramStyle+xml"/>
  <Override PartName="/ppt/diagrams/layout1.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36"/>
  </p:notesMasterIdLst>
  <p:handoutMasterIdLst>
    <p:handoutMasterId r:id="rId137"/>
  </p:handout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407" r:id="rId36"/>
    <p:sldId id="396" r:id="rId37"/>
    <p:sldId id="381" r:id="rId38"/>
    <p:sldId id="382" r:id="rId39"/>
    <p:sldId id="336" r:id="rId40"/>
    <p:sldId id="348" r:id="rId41"/>
    <p:sldId id="344" r:id="rId42"/>
    <p:sldId id="467" r:id="rId43"/>
    <p:sldId id="468" r:id="rId44"/>
    <p:sldId id="469" r:id="rId45"/>
    <p:sldId id="669" r:id="rId46"/>
    <p:sldId id="326" r:id="rId47"/>
    <p:sldId id="457" r:id="rId48"/>
    <p:sldId id="320" r:id="rId49"/>
    <p:sldId id="322" r:id="rId50"/>
    <p:sldId id="323" r:id="rId51"/>
    <p:sldId id="665" r:id="rId52"/>
    <p:sldId id="668" r:id="rId53"/>
    <p:sldId id="664" r:id="rId54"/>
    <p:sldId id="666" r:id="rId55"/>
    <p:sldId id="667" r:id="rId56"/>
    <p:sldId id="456" r:id="rId57"/>
    <p:sldId id="472" r:id="rId58"/>
    <p:sldId id="521" r:id="rId59"/>
    <p:sldId id="548" r:id="rId60"/>
    <p:sldId id="549" r:id="rId61"/>
    <p:sldId id="550" r:id="rId62"/>
    <p:sldId id="551" r:id="rId63"/>
    <p:sldId id="552" r:id="rId64"/>
    <p:sldId id="553" r:id="rId65"/>
    <p:sldId id="476" r:id="rId66"/>
    <p:sldId id="504" r:id="rId67"/>
    <p:sldId id="505" r:id="rId68"/>
    <p:sldId id="481" r:id="rId69"/>
    <p:sldId id="483" r:id="rId70"/>
    <p:sldId id="484" r:id="rId71"/>
    <p:sldId id="385" r:id="rId72"/>
    <p:sldId id="386" r:id="rId73"/>
    <p:sldId id="434" r:id="rId74"/>
    <p:sldId id="554" r:id="rId75"/>
    <p:sldId id="580" r:id="rId76"/>
    <p:sldId id="590" r:id="rId77"/>
    <p:sldId id="564" r:id="rId78"/>
    <p:sldId id="388" r:id="rId79"/>
    <p:sldId id="589" r:id="rId80"/>
    <p:sldId id="594" r:id="rId81"/>
    <p:sldId id="593" r:id="rId82"/>
    <p:sldId id="392" r:id="rId83"/>
    <p:sldId id="581" r:id="rId84"/>
    <p:sldId id="555" r:id="rId85"/>
    <p:sldId id="582" r:id="rId86"/>
    <p:sldId id="583" r:id="rId87"/>
    <p:sldId id="584" r:id="rId88"/>
    <p:sldId id="586" r:id="rId89"/>
    <p:sldId id="585" r:id="rId90"/>
    <p:sldId id="587" r:id="rId91"/>
    <p:sldId id="588" r:id="rId92"/>
    <p:sldId id="598" r:id="rId93"/>
    <p:sldId id="599" r:id="rId94"/>
    <p:sldId id="600" r:id="rId95"/>
    <p:sldId id="602" r:id="rId96"/>
    <p:sldId id="604" r:id="rId97"/>
    <p:sldId id="601" r:id="rId98"/>
    <p:sldId id="603" r:id="rId99"/>
    <p:sldId id="606" r:id="rId100"/>
    <p:sldId id="607" r:id="rId101"/>
    <p:sldId id="570" r:id="rId102"/>
    <p:sldId id="608" r:id="rId103"/>
    <p:sldId id="609" r:id="rId104"/>
    <p:sldId id="612" r:id="rId105"/>
    <p:sldId id="610" r:id="rId106"/>
    <p:sldId id="611" r:id="rId107"/>
    <p:sldId id="605" r:id="rId108"/>
    <p:sldId id="571" r:id="rId109"/>
    <p:sldId id="574" r:id="rId110"/>
    <p:sldId id="393" r:id="rId111"/>
    <p:sldId id="565" r:id="rId112"/>
    <p:sldId id="671" r:id="rId113"/>
    <p:sldId id="416" r:id="rId114"/>
    <p:sldId id="575" r:id="rId115"/>
    <p:sldId id="556" r:id="rId116"/>
    <p:sldId id="557" r:id="rId117"/>
    <p:sldId id="558" r:id="rId118"/>
    <p:sldId id="408" r:id="rId119"/>
    <p:sldId id="428" r:id="rId120"/>
    <p:sldId id="429" r:id="rId121"/>
    <p:sldId id="430" r:id="rId122"/>
    <p:sldId id="409" r:id="rId123"/>
    <p:sldId id="486" r:id="rId124"/>
    <p:sldId id="500" r:id="rId125"/>
    <p:sldId id="502" r:id="rId126"/>
    <p:sldId id="487" r:id="rId127"/>
    <p:sldId id="490" r:id="rId128"/>
    <p:sldId id="491" r:id="rId129"/>
    <p:sldId id="493" r:id="rId130"/>
    <p:sldId id="515" r:id="rId131"/>
    <p:sldId id="516" r:id="rId132"/>
    <p:sldId id="518" r:id="rId133"/>
    <p:sldId id="494" r:id="rId134"/>
    <p:sldId id="613" r:id="rId13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602" autoAdjust="0"/>
    <p:restoredTop sz="70715" autoAdjust="0"/>
  </p:normalViewPr>
  <p:slideViewPr>
    <p:cSldViewPr snapToGrid="0">
      <p:cViewPr varScale="1">
        <p:scale>
          <a:sx n="62" d="100"/>
          <a:sy n="62" d="100"/>
        </p:scale>
        <p:origin x="84" y="1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presProps" Target="presProps.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viewProps" Target="view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theme" Target="theme/theme1.xml"/><Relationship Id="rId14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notesMaster" Target="notesMasters/notes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microsoft.com/office/2018/10/relationships/authors" Target="authors.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customXml" Target="../customXml/item1.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42875"/>
          <a:ext cx="8305800" cy="5191125"/>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31558"/>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27074"/>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During trauma incident:</a:t>
          </a:r>
          <a:r>
            <a:rPr lang="en-US" sz="1400" kern="1200">
              <a:latin typeface="Calibri" pitchFamily="34" charset="0"/>
            </a:rPr>
            <a:t> Sensory overload, fixation on a particular aspect, miss other things</a:t>
          </a:r>
        </a:p>
      </dsp:txBody>
      <dsp:txXfrm>
        <a:off x="913638" y="4027074"/>
        <a:ext cx="1420291" cy="1235487"/>
      </dsp:txXfrm>
    </dsp:sp>
    <dsp:sp modelId="{47EE48F6-217D-4BB0-BFDE-6F33536C3208}">
      <dsp:nvSpPr>
        <dsp:cNvPr id="0" name=""/>
        <dsp:cNvSpPr/>
      </dsp:nvSpPr>
      <dsp:spPr>
        <a:xfrm>
          <a:off x="2167813" y="2724102"/>
          <a:ext cx="332232" cy="332232"/>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90218"/>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Immediately after: </a:t>
          </a:r>
          <a:r>
            <a:rPr lang="en-US" sz="1400" kern="1200">
              <a:latin typeface="Calibri" pitchFamily="34" charset="0"/>
            </a:rPr>
            <a:t>“post incident amnesia”—failure to remember most of what was observed</a:t>
          </a:r>
        </a:p>
      </dsp:txBody>
      <dsp:txXfrm>
        <a:off x="2333929" y="2890218"/>
        <a:ext cx="1744218" cy="2372344"/>
      </dsp:txXfrm>
    </dsp:sp>
    <dsp:sp modelId="{1BF8D238-51F5-4889-8F0A-7699691A530B}">
      <dsp:nvSpPr>
        <dsp:cNvPr id="0" name=""/>
        <dsp:cNvSpPr/>
      </dsp:nvSpPr>
      <dsp:spPr>
        <a:xfrm>
          <a:off x="3891267" y="1834343"/>
          <a:ext cx="440207" cy="440207"/>
        </a:xfrm>
        <a:prstGeom prst="ellipse">
          <a:avLst/>
        </a:prstGeom>
        <a:gradFill rotWithShape="0">
          <a:gsLst>
            <a:gs pos="0">
              <a:schemeClr val="accent3">
                <a:shade val="50000"/>
                <a:hueOff val="-476347"/>
                <a:satOff val="-38396"/>
                <a:lumOff val="50358"/>
                <a:alphaOff val="0"/>
                <a:shade val="51000"/>
                <a:satMod val="130000"/>
              </a:schemeClr>
            </a:gs>
            <a:gs pos="80000">
              <a:schemeClr val="accent3">
                <a:shade val="50000"/>
                <a:hueOff val="-476347"/>
                <a:satOff val="-38396"/>
                <a:lumOff val="50358"/>
                <a:alphaOff val="0"/>
                <a:shade val="93000"/>
                <a:satMod val="130000"/>
              </a:schemeClr>
            </a:gs>
            <a:gs pos="100000">
              <a:schemeClr val="accent3">
                <a:shade val="50000"/>
                <a:hueOff val="-476347"/>
                <a:satOff val="-38396"/>
                <a:lumOff val="503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54447"/>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After a healthy night’s sleep: </a:t>
          </a:r>
          <a:r>
            <a:rPr lang="en-US" sz="1400" kern="1200">
              <a:latin typeface="Calibri" pitchFamily="34" charset="0"/>
            </a:rPr>
            <a:t>“memory recovery”—result  in remembering  majority of what occurred; probably most ‘pure’ recollection</a:t>
          </a:r>
        </a:p>
      </dsp:txBody>
      <dsp:txXfrm>
        <a:off x="4111371" y="2054447"/>
        <a:ext cx="1744218" cy="3208115"/>
      </dsp:txXfrm>
    </dsp:sp>
    <dsp:sp modelId="{5DFF423B-F14E-40D4-898E-E1193439E303}">
      <dsp:nvSpPr>
        <dsp:cNvPr id="0" name=""/>
        <dsp:cNvSpPr/>
      </dsp:nvSpPr>
      <dsp:spPr>
        <a:xfrm>
          <a:off x="5768378" y="1245669"/>
          <a:ext cx="589711" cy="589711"/>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40525"/>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Within 72 hours: </a:t>
          </a:r>
          <a:r>
            <a:rPr lang="en-US" sz="1400" kern="1200">
              <a:latin typeface="Calibri" pitchFamily="34" charset="0"/>
            </a:rPr>
            <a:t>final &amp; most complete memory—but at least partially reconstructed after normal process of integrating other sources of information</a:t>
          </a:r>
        </a:p>
      </dsp:txBody>
      <dsp:txXfrm>
        <a:off x="6063234" y="1540525"/>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7736B9-769F-E353-A40E-501ED8625436}"/>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2D9F1F-4B55-C622-CAB8-EE13136806DB}"/>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48B6C1E6-ACE1-8811-FDB4-4FB9ECF8D579}"/>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821AD49-3420-4EFA-63B9-C81C6B2A94D5}"/>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64D4BD59-C82F-46A8-AA5A-A243069D1D0E}" type="slidenum">
              <a:rPr lang="en-US" smtClean="0"/>
              <a:t>‹#›</a:t>
            </a:fld>
            <a:endParaRPr lang="en-US"/>
          </a:p>
        </p:txBody>
      </p:sp>
    </p:spTree>
    <p:extLst>
      <p:ext uri="{BB962C8B-B14F-4D97-AF65-F5344CB8AC3E}">
        <p14:creationId xmlns:p14="http://schemas.microsoft.com/office/powerpoint/2010/main" val="197992249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
        <p:nvSpPr>
          <p:cNvPr id="5" name="Date Placeholder 4">
            <a:extLst>
              <a:ext uri="{FF2B5EF4-FFF2-40B4-BE49-F238E27FC236}">
                <a16:creationId xmlns:a16="http://schemas.microsoft.com/office/drawing/2014/main" id="{FEF4B474-B57E-5964-6830-2F90262B57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F4232DC0-5D47-47ED-BC9F-DAA65AA38B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4598525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E3D3727-F5E5-4A52-A80A-CEAE45DD4FB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8628200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BB88C9F-5150-EE3A-861C-D1702EF94B4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7747439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8EFC0B3-E902-4B02-0004-B2D81A7BB0A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7903375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r>
              <a:rPr lang="en-US" altLang="en-US" sz="1300">
                <a:solidFill>
                  <a:prstClr val="black"/>
                </a:solidFill>
              </a:rPr>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fld id="{C6E434E5-68DF-4731-9EE2-20F5121EEBC1}" type="slidenum">
              <a:rPr lang="en-US" altLang="en-US" sz="1300">
                <a:solidFill>
                  <a:prstClr val="black"/>
                </a:solidFill>
              </a:rPr>
              <a:pPr defTabSz="966612" eaLnBrk="1" hangingPunct="1">
                <a:defRPr/>
              </a:pPr>
              <a:t>106</a:t>
            </a:fld>
            <a:endParaRPr lang="en-US" altLang="en-US" sz="1300">
              <a:solidFill>
                <a:prstClr val="black"/>
              </a:solidFill>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100" dirty="0"/>
          </a:p>
        </p:txBody>
      </p:sp>
      <p:sp>
        <p:nvSpPr>
          <p:cNvPr id="2" name="Date Placeholder 1">
            <a:extLst>
              <a:ext uri="{FF2B5EF4-FFF2-40B4-BE49-F238E27FC236}">
                <a16:creationId xmlns:a16="http://schemas.microsoft.com/office/drawing/2014/main" id="{2DEB530E-068B-E1C8-9798-2C0AD3FF7C3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7833187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107</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539602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110</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55430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A4F24CB-78DC-917D-5450-1065F8D6581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31424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968077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877567F-FE83-265C-C7E2-9AD535933B3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7224078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4703465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9001974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18DD763-6BA0-F7EE-34B3-86D286DBA0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2418826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9746646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0775310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defTabSz="966612">
              <a:defRPr/>
            </a:pPr>
            <a:fld id="{8C800963-7C5E-4039-9846-3F2DC660D621}" type="slidenum">
              <a:rPr lang="en-US" altLang="en-US" sz="1300">
                <a:solidFill>
                  <a:prstClr val="black"/>
                </a:solidFill>
              </a:rPr>
              <a:pPr defTabSz="966612">
                <a:defRPr/>
              </a:pPr>
              <a:t>119</a:t>
            </a:fld>
            <a:endParaRPr lang="en-US" altLang="en-US" sz="1300">
              <a:solidFill>
                <a:prstClr val="black"/>
              </a:solidFill>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106145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120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988382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Calibri"/>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121</a:t>
            </a:fld>
            <a:endParaRPr lang="en-US"/>
          </a:p>
        </p:txBody>
      </p:sp>
      <p:sp>
        <p:nvSpPr>
          <p:cNvPr id="5" name="Date Placeholder 4">
            <a:extLst>
              <a:ext uri="{FF2B5EF4-FFF2-40B4-BE49-F238E27FC236}">
                <a16:creationId xmlns:a16="http://schemas.microsoft.com/office/drawing/2014/main" id="{C687944A-4A4A-E941-B1C1-FC0D7D1CB5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59969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122</a:t>
            </a:fld>
            <a:endParaRPr lang="en-US"/>
          </a:p>
        </p:txBody>
      </p:sp>
      <p:sp>
        <p:nvSpPr>
          <p:cNvPr id="5" name="Date Placeholder 4">
            <a:extLst>
              <a:ext uri="{FF2B5EF4-FFF2-40B4-BE49-F238E27FC236}">
                <a16:creationId xmlns:a16="http://schemas.microsoft.com/office/drawing/2014/main" id="{94779AFE-A85A-BE44-6582-A13D56B092D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123</a:t>
            </a:fld>
            <a:endParaRPr lang="en-US"/>
          </a:p>
        </p:txBody>
      </p:sp>
      <p:sp>
        <p:nvSpPr>
          <p:cNvPr id="5" name="Date Placeholder 4">
            <a:extLst>
              <a:ext uri="{FF2B5EF4-FFF2-40B4-BE49-F238E27FC236}">
                <a16:creationId xmlns:a16="http://schemas.microsoft.com/office/drawing/2014/main" id="{E45AA547-3878-A8BD-30A3-2207732579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4457644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124</a:t>
            </a:fld>
            <a:endParaRPr lang="en-US"/>
          </a:p>
        </p:txBody>
      </p:sp>
      <p:sp>
        <p:nvSpPr>
          <p:cNvPr id="5" name="Date Placeholder 4">
            <a:extLst>
              <a:ext uri="{FF2B5EF4-FFF2-40B4-BE49-F238E27FC236}">
                <a16:creationId xmlns:a16="http://schemas.microsoft.com/office/drawing/2014/main" id="{6999B3AC-71BE-E6F3-FE50-DD3E7B3926A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5701362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125</a:t>
            </a:fld>
            <a:endParaRPr lang="en-US"/>
          </a:p>
        </p:txBody>
      </p:sp>
      <p:sp>
        <p:nvSpPr>
          <p:cNvPr id="5" name="Date Placeholder 4">
            <a:extLst>
              <a:ext uri="{FF2B5EF4-FFF2-40B4-BE49-F238E27FC236}">
                <a16:creationId xmlns:a16="http://schemas.microsoft.com/office/drawing/2014/main" id="{EE3C077C-1756-7CAF-5A5F-52EB94F7405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5721587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126</a:t>
            </a:fld>
            <a:endParaRPr lang="en-US"/>
          </a:p>
        </p:txBody>
      </p:sp>
      <p:sp>
        <p:nvSpPr>
          <p:cNvPr id="5" name="Date Placeholder 4">
            <a:extLst>
              <a:ext uri="{FF2B5EF4-FFF2-40B4-BE49-F238E27FC236}">
                <a16:creationId xmlns:a16="http://schemas.microsoft.com/office/drawing/2014/main" id="{ECF0DC5B-9BD3-DA72-C7CB-1220251B3F0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9682210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DA953B0A-020D-42B5-BA0C-FCA7D1105D79}" type="slidenum">
              <a:rPr lang="en-US" smtClean="0"/>
              <a:t>127</a:t>
            </a:fld>
            <a:endParaRPr lang="en-US"/>
          </a:p>
        </p:txBody>
      </p:sp>
      <p:sp>
        <p:nvSpPr>
          <p:cNvPr id="5" name="Date Placeholder 4">
            <a:extLst>
              <a:ext uri="{FF2B5EF4-FFF2-40B4-BE49-F238E27FC236}">
                <a16:creationId xmlns:a16="http://schemas.microsoft.com/office/drawing/2014/main" id="{B3EF7793-B8E5-B790-F188-C3228C25B27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134161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128</a:t>
            </a:fld>
            <a:endParaRPr lang="en-US"/>
          </a:p>
        </p:txBody>
      </p:sp>
      <p:sp>
        <p:nvSpPr>
          <p:cNvPr id="5" name="Date Placeholder 4">
            <a:extLst>
              <a:ext uri="{FF2B5EF4-FFF2-40B4-BE49-F238E27FC236}">
                <a16:creationId xmlns:a16="http://schemas.microsoft.com/office/drawing/2014/main" id="{87B4331E-9984-515C-3CC4-626EE82978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8066177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129</a:t>
            </a:fld>
            <a:endParaRPr lang="en-US"/>
          </a:p>
        </p:txBody>
      </p:sp>
      <p:sp>
        <p:nvSpPr>
          <p:cNvPr id="5" name="Date Placeholder 4">
            <a:extLst>
              <a:ext uri="{FF2B5EF4-FFF2-40B4-BE49-F238E27FC236}">
                <a16:creationId xmlns:a16="http://schemas.microsoft.com/office/drawing/2014/main" id="{B05524B9-8BE3-1B9C-B5D9-BC027E3204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365295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130</a:t>
            </a:fld>
            <a:endParaRPr lang="en-US"/>
          </a:p>
        </p:txBody>
      </p:sp>
      <p:sp>
        <p:nvSpPr>
          <p:cNvPr id="5" name="Date Placeholder 4">
            <a:extLst>
              <a:ext uri="{FF2B5EF4-FFF2-40B4-BE49-F238E27FC236}">
                <a16:creationId xmlns:a16="http://schemas.microsoft.com/office/drawing/2014/main" id="{47DB6064-6E5B-1330-F530-C8BA075109B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5024862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131</a:t>
            </a:fld>
            <a:endParaRPr lang="en-US"/>
          </a:p>
        </p:txBody>
      </p:sp>
      <p:sp>
        <p:nvSpPr>
          <p:cNvPr id="5" name="Date Placeholder 4">
            <a:extLst>
              <a:ext uri="{FF2B5EF4-FFF2-40B4-BE49-F238E27FC236}">
                <a16:creationId xmlns:a16="http://schemas.microsoft.com/office/drawing/2014/main" id="{FB9D1715-D54F-31E0-948E-35D27889BE0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21688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132</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3</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34</a:t>
            </a:fld>
            <a:endParaRPr lang="en-US"/>
          </a:p>
        </p:txBody>
      </p:sp>
    </p:spTree>
    <p:extLst>
      <p:ext uri="{BB962C8B-B14F-4D97-AF65-F5344CB8AC3E}">
        <p14:creationId xmlns:p14="http://schemas.microsoft.com/office/powerpoint/2010/main" val="32796366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39</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41</a:t>
            </a:fld>
            <a:endParaRPr lang="en-US"/>
          </a:p>
        </p:txBody>
      </p:sp>
      <p:sp>
        <p:nvSpPr>
          <p:cNvPr id="5" name="Date Placeholder 4">
            <a:extLst>
              <a:ext uri="{FF2B5EF4-FFF2-40B4-BE49-F238E27FC236}">
                <a16:creationId xmlns:a16="http://schemas.microsoft.com/office/drawing/2014/main" id="{4D51B44C-5028-9D7D-77BF-4A446053D88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033571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sz="1300" dirty="0">
              <a:cs typeface="Calibri"/>
            </a:endParaRPr>
          </a:p>
        </p:txBody>
      </p:sp>
      <p:sp>
        <p:nvSpPr>
          <p:cNvPr id="4" name="Slide Number Placeholder 3"/>
          <p:cNvSpPr>
            <a:spLocks noGrp="1"/>
          </p:cNvSpPr>
          <p:nvPr>
            <p:ph type="sldNum" sz="quarter" idx="10"/>
          </p:nvPr>
        </p:nvSpPr>
        <p:spPr/>
        <p:txBody>
          <a:bodyPr/>
          <a:lstStyle/>
          <a:p>
            <a:fld id="{2134507D-9D70-4723-A314-2B9D300FA705}" type="slidenum">
              <a:rPr lang="en-US" smtClean="0"/>
              <a:t>42</a:t>
            </a:fld>
            <a:endParaRPr lang="en-US"/>
          </a:p>
        </p:txBody>
      </p:sp>
      <p:sp>
        <p:nvSpPr>
          <p:cNvPr id="5" name="Date Placeholder 4">
            <a:extLst>
              <a:ext uri="{FF2B5EF4-FFF2-40B4-BE49-F238E27FC236}">
                <a16:creationId xmlns:a16="http://schemas.microsoft.com/office/drawing/2014/main" id="{71E40172-7C44-FE00-24B7-0707129A3B0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017366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43</a:t>
            </a:fld>
            <a:endParaRPr lang="en-US"/>
          </a:p>
        </p:txBody>
      </p:sp>
    </p:spTree>
    <p:extLst>
      <p:ext uri="{BB962C8B-B14F-4D97-AF65-F5344CB8AC3E}">
        <p14:creationId xmlns:p14="http://schemas.microsoft.com/office/powerpoint/2010/main" val="14854581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
        <p:nvSpPr>
          <p:cNvPr id="5" name="Date Placeholder 4">
            <a:extLst>
              <a:ext uri="{FF2B5EF4-FFF2-40B4-BE49-F238E27FC236}">
                <a16:creationId xmlns:a16="http://schemas.microsoft.com/office/drawing/2014/main" id="{D593EA65-B5A6-2955-1489-DED53B81A0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447504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cs typeface="Calibri"/>
            </a:endParaRPr>
          </a:p>
        </p:txBody>
      </p:sp>
      <p:sp>
        <p:nvSpPr>
          <p:cNvPr id="4" name="Slide Number Placeholder 3"/>
          <p:cNvSpPr>
            <a:spLocks noGrp="1"/>
          </p:cNvSpPr>
          <p:nvPr>
            <p:ph type="sldNum" sz="quarter" idx="10"/>
          </p:nvPr>
        </p:nvSpPr>
        <p:spPr/>
        <p:txBody>
          <a:bodyPr/>
          <a:lstStyle/>
          <a:p>
            <a:fld id="{2134507D-9D70-4723-A314-2B9D300FA705}" type="slidenum">
              <a:rPr lang="en-US" smtClean="0"/>
              <a:t>45</a:t>
            </a:fld>
            <a:endParaRPr lang="en-US"/>
          </a:p>
        </p:txBody>
      </p:sp>
      <p:sp>
        <p:nvSpPr>
          <p:cNvPr id="5" name="Date Placeholder 4">
            <a:extLst>
              <a:ext uri="{FF2B5EF4-FFF2-40B4-BE49-F238E27FC236}">
                <a16:creationId xmlns:a16="http://schemas.microsoft.com/office/drawing/2014/main" id="{7673B2D3-4814-16EB-EA9B-936126E4933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33127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mn-ea"/>
              <a:cs typeface="+mn-cs"/>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
        <p:nvSpPr>
          <p:cNvPr id="5" name="Date Placeholder 4">
            <a:extLst>
              <a:ext uri="{FF2B5EF4-FFF2-40B4-BE49-F238E27FC236}">
                <a16:creationId xmlns:a16="http://schemas.microsoft.com/office/drawing/2014/main" id="{89C22076-BB60-A060-5915-C26AEEF54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215587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mn-lt"/>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
        <p:nvSpPr>
          <p:cNvPr id="5" name="Date Placeholder 4">
            <a:extLst>
              <a:ext uri="{FF2B5EF4-FFF2-40B4-BE49-F238E27FC236}">
                <a16:creationId xmlns:a16="http://schemas.microsoft.com/office/drawing/2014/main" id="{3B55E32E-74F0-365F-D65B-E4D0345F87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1589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
        <p:nvSpPr>
          <p:cNvPr id="5" name="Date Placeholder 4">
            <a:extLst>
              <a:ext uri="{FF2B5EF4-FFF2-40B4-BE49-F238E27FC236}">
                <a16:creationId xmlns:a16="http://schemas.microsoft.com/office/drawing/2014/main" id="{6AC4F724-4AEF-3B42-C8A8-97FDF9B931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885073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17280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54</a:t>
            </a:fld>
            <a:endParaRPr lang="en-US"/>
          </a:p>
        </p:txBody>
      </p:sp>
      <p:sp>
        <p:nvSpPr>
          <p:cNvPr id="5" name="Date Placeholder 4">
            <a:extLst>
              <a:ext uri="{FF2B5EF4-FFF2-40B4-BE49-F238E27FC236}">
                <a16:creationId xmlns:a16="http://schemas.microsoft.com/office/drawing/2014/main" id="{4E185F3E-9C74-B920-525E-DA8254D93E8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822336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
        <p:nvSpPr>
          <p:cNvPr id="5" name="Date Placeholder 4">
            <a:extLst>
              <a:ext uri="{FF2B5EF4-FFF2-40B4-BE49-F238E27FC236}">
                <a16:creationId xmlns:a16="http://schemas.microsoft.com/office/drawing/2014/main" id="{720AA932-7C74-FF9C-AD89-C69D1EA23A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404651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56</a:t>
            </a:fld>
            <a:endParaRPr lang="en-US"/>
          </a:p>
        </p:txBody>
      </p:sp>
      <p:sp>
        <p:nvSpPr>
          <p:cNvPr id="5" name="Date Placeholder 4">
            <a:extLst>
              <a:ext uri="{FF2B5EF4-FFF2-40B4-BE49-F238E27FC236}">
                <a16:creationId xmlns:a16="http://schemas.microsoft.com/office/drawing/2014/main" id="{4E3654A6-0A53-2FAA-EAC5-6C9B878BFE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955502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57</a:t>
            </a:fld>
            <a:endParaRPr lang="en-US"/>
          </a:p>
        </p:txBody>
      </p:sp>
      <p:sp>
        <p:nvSpPr>
          <p:cNvPr id="5" name="Date Placeholder 4">
            <a:extLst>
              <a:ext uri="{FF2B5EF4-FFF2-40B4-BE49-F238E27FC236}">
                <a16:creationId xmlns:a16="http://schemas.microsoft.com/office/drawing/2014/main" id="{3372F7D1-6392-8489-B331-EF93434D056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871668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58</a:t>
            </a:fld>
            <a:endParaRPr lang="en-US"/>
          </a:p>
        </p:txBody>
      </p:sp>
      <p:sp>
        <p:nvSpPr>
          <p:cNvPr id="5" name="Date Placeholder 4">
            <a:extLst>
              <a:ext uri="{FF2B5EF4-FFF2-40B4-BE49-F238E27FC236}">
                <a16:creationId xmlns:a16="http://schemas.microsoft.com/office/drawing/2014/main" id="{479C8228-D77B-F493-523B-62F6DC7268F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650004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59</a:t>
            </a:fld>
            <a:endParaRPr lang="en-US"/>
          </a:p>
        </p:txBody>
      </p:sp>
      <p:sp>
        <p:nvSpPr>
          <p:cNvPr id="5" name="Date Placeholder 4">
            <a:extLst>
              <a:ext uri="{FF2B5EF4-FFF2-40B4-BE49-F238E27FC236}">
                <a16:creationId xmlns:a16="http://schemas.microsoft.com/office/drawing/2014/main" id="{B2968C57-7DC7-279F-5D70-2E0F494C4B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2086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60</a:t>
            </a:fld>
            <a:endParaRPr lang="en-US"/>
          </a:p>
        </p:txBody>
      </p:sp>
      <p:sp>
        <p:nvSpPr>
          <p:cNvPr id="5" name="Date Placeholder 4">
            <a:extLst>
              <a:ext uri="{FF2B5EF4-FFF2-40B4-BE49-F238E27FC236}">
                <a16:creationId xmlns:a16="http://schemas.microsoft.com/office/drawing/2014/main" id="{E43DAAF5-88A8-C488-A930-35230DC581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745930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61</a:t>
            </a:fld>
            <a:endParaRPr lang="en-US"/>
          </a:p>
        </p:txBody>
      </p:sp>
      <p:sp>
        <p:nvSpPr>
          <p:cNvPr id="5" name="Date Placeholder 4">
            <a:extLst>
              <a:ext uri="{FF2B5EF4-FFF2-40B4-BE49-F238E27FC236}">
                <a16:creationId xmlns:a16="http://schemas.microsoft.com/office/drawing/2014/main" id="{C2205DA0-BB35-EFBE-2C83-5D1FE52FEB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771787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62</a:t>
            </a:fld>
            <a:endParaRPr lang="en-US"/>
          </a:p>
        </p:txBody>
      </p:sp>
      <p:sp>
        <p:nvSpPr>
          <p:cNvPr id="5" name="Date Placeholder 4">
            <a:extLst>
              <a:ext uri="{FF2B5EF4-FFF2-40B4-BE49-F238E27FC236}">
                <a16:creationId xmlns:a16="http://schemas.microsoft.com/office/drawing/2014/main" id="{7C4D0C68-D8C2-6B36-688C-1498DE59739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32045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63</a:t>
            </a:fld>
            <a:endParaRPr lang="en-US"/>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86395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64</a:t>
            </a:fld>
            <a:endParaRPr lang="en-US"/>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325655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a:p>
        </p:txBody>
      </p:sp>
      <p:sp>
        <p:nvSpPr>
          <p:cNvPr id="5" name="Date Placeholder 4">
            <a:extLst>
              <a:ext uri="{FF2B5EF4-FFF2-40B4-BE49-F238E27FC236}">
                <a16:creationId xmlns:a16="http://schemas.microsoft.com/office/drawing/2014/main" id="{7E9B4D41-956A-F38B-3433-0F5CF009611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900624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4085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632329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6151258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4518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7826" name="Notes Placeholder 2"/>
          <p:cNvSpPr>
            <a:spLocks noGrp="1"/>
          </p:cNvSpPr>
          <p:nvPr>
            <p:ph type="body" idx="1"/>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Calibri" pitchFamily="34" charset="0"/>
            </a:endParaRPr>
          </a:p>
        </p:txBody>
      </p:sp>
      <p:sp>
        <p:nvSpPr>
          <p:cNvPr id="77827"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fld id="{562A8C07-3C64-4B71-9D2A-A2E88D35CAB4}" type="slidenum">
              <a:rPr lang="en-US">
                <a:latin typeface="Calibri" pitchFamily="34" charset="0"/>
              </a:rPr>
              <a:pPr eaLnBrk="1" hangingPunct="1"/>
              <a:t>70</a:t>
            </a:fld>
            <a:endParaRPr lang="en-US">
              <a:latin typeface="Calibri" pitchFamily="34" charset="0"/>
            </a:endParaRPr>
          </a:p>
        </p:txBody>
      </p:sp>
      <p:sp>
        <p:nvSpPr>
          <p:cNvPr id="2" name="Date Placeholder 1">
            <a:extLst>
              <a:ext uri="{FF2B5EF4-FFF2-40B4-BE49-F238E27FC236}">
                <a16:creationId xmlns:a16="http://schemas.microsoft.com/office/drawing/2014/main" id="{513F38D7-C542-2962-409C-3EB5C0055D6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377220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085739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72</a:t>
            </a:fld>
            <a:endParaRPr lang="en-US"/>
          </a:p>
        </p:txBody>
      </p:sp>
      <p:sp>
        <p:nvSpPr>
          <p:cNvPr id="5" name="Date Placeholder 4">
            <a:extLst>
              <a:ext uri="{FF2B5EF4-FFF2-40B4-BE49-F238E27FC236}">
                <a16:creationId xmlns:a16="http://schemas.microsoft.com/office/drawing/2014/main" id="{C63D9452-FDE8-9F85-3197-A1D0EF4EF95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802319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73</a:t>
            </a:fld>
            <a:endParaRPr lang="en-US"/>
          </a:p>
        </p:txBody>
      </p:sp>
      <p:sp>
        <p:nvSpPr>
          <p:cNvPr id="5" name="Date Placeholder 4">
            <a:extLst>
              <a:ext uri="{FF2B5EF4-FFF2-40B4-BE49-F238E27FC236}">
                <a16:creationId xmlns:a16="http://schemas.microsoft.com/office/drawing/2014/main" id="{DE3915FD-540D-E157-CA0E-508C571F1BC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4661164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900" dirty="0"/>
          </a:p>
        </p:txBody>
      </p:sp>
      <p:sp>
        <p:nvSpPr>
          <p:cNvPr id="4" name="Slide Number Placeholder 3"/>
          <p:cNvSpPr>
            <a:spLocks noGrp="1"/>
          </p:cNvSpPr>
          <p:nvPr>
            <p:ph type="sldNum" sz="quarter" idx="5"/>
          </p:nvPr>
        </p:nvSpPr>
        <p:spPr/>
        <p:txBody>
          <a:bodyPr/>
          <a:lstStyle/>
          <a:p>
            <a:fld id="{1CC064E7-C48E-4997-9BE7-6B31B80C8274}" type="slidenum">
              <a:rPr lang="en-US" smtClean="0"/>
              <a:t>74</a:t>
            </a:fld>
            <a:endParaRPr lang="en-US"/>
          </a:p>
        </p:txBody>
      </p:sp>
      <p:sp>
        <p:nvSpPr>
          <p:cNvPr id="5" name="Date Placeholder 4">
            <a:extLst>
              <a:ext uri="{FF2B5EF4-FFF2-40B4-BE49-F238E27FC236}">
                <a16:creationId xmlns:a16="http://schemas.microsoft.com/office/drawing/2014/main" id="{83B10C68-8D84-8953-A6CC-9279E06D09D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1333255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75</a:t>
            </a:fld>
            <a:endParaRPr lang="en-US"/>
          </a:p>
        </p:txBody>
      </p:sp>
    </p:spTree>
    <p:extLst>
      <p:ext uri="{BB962C8B-B14F-4D97-AF65-F5344CB8AC3E}">
        <p14:creationId xmlns:p14="http://schemas.microsoft.com/office/powerpoint/2010/main" val="32150610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76</a:t>
            </a:fld>
            <a:endParaRPr lang="en-US"/>
          </a:p>
        </p:txBody>
      </p:sp>
      <p:sp>
        <p:nvSpPr>
          <p:cNvPr id="5" name="Date Placeholder 4">
            <a:extLst>
              <a:ext uri="{FF2B5EF4-FFF2-40B4-BE49-F238E27FC236}">
                <a16:creationId xmlns:a16="http://schemas.microsoft.com/office/drawing/2014/main" id="{ADEF6D47-0FD8-BA11-CAC5-FE42051A5B0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0790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77</a:t>
            </a:fld>
            <a:endParaRPr lang="en-US"/>
          </a:p>
        </p:txBody>
      </p:sp>
      <p:sp>
        <p:nvSpPr>
          <p:cNvPr id="5" name="Date Placeholder 4">
            <a:extLst>
              <a:ext uri="{FF2B5EF4-FFF2-40B4-BE49-F238E27FC236}">
                <a16:creationId xmlns:a16="http://schemas.microsoft.com/office/drawing/2014/main" id="{B1CF9CBD-7DEB-D736-C2DA-34FC797AB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2625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78</a:t>
            </a:fld>
            <a:endParaRPr lang="en-US"/>
          </a:p>
        </p:txBody>
      </p:sp>
      <p:sp>
        <p:nvSpPr>
          <p:cNvPr id="5" name="Date Placeholder 4">
            <a:extLst>
              <a:ext uri="{FF2B5EF4-FFF2-40B4-BE49-F238E27FC236}">
                <a16:creationId xmlns:a16="http://schemas.microsoft.com/office/drawing/2014/main" id="{AB155A94-4248-37A7-D35E-4B844450B9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4812929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79</a:t>
            </a:fld>
            <a:endParaRPr lang="en-US"/>
          </a:p>
        </p:txBody>
      </p:sp>
      <p:sp>
        <p:nvSpPr>
          <p:cNvPr id="5" name="Date Placeholder 4">
            <a:extLst>
              <a:ext uri="{FF2B5EF4-FFF2-40B4-BE49-F238E27FC236}">
                <a16:creationId xmlns:a16="http://schemas.microsoft.com/office/drawing/2014/main" id="{B15AE37D-9371-B681-2D10-D4CFC584157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48955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80</a:t>
            </a:fld>
            <a:endParaRPr lang="en-US"/>
          </a:p>
        </p:txBody>
      </p:sp>
      <p:sp>
        <p:nvSpPr>
          <p:cNvPr id="5" name="Date Placeholder 4">
            <a:extLst>
              <a:ext uri="{FF2B5EF4-FFF2-40B4-BE49-F238E27FC236}">
                <a16:creationId xmlns:a16="http://schemas.microsoft.com/office/drawing/2014/main" id="{BBBDA56A-2F8A-B09F-0FCE-92D9D083F1E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12155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900" dirty="0">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81</a:t>
            </a:fld>
            <a:endParaRPr lang="en-US"/>
          </a:p>
        </p:txBody>
      </p:sp>
      <p:sp>
        <p:nvSpPr>
          <p:cNvPr id="5" name="Date Placeholder 4">
            <a:extLst>
              <a:ext uri="{FF2B5EF4-FFF2-40B4-BE49-F238E27FC236}">
                <a16:creationId xmlns:a16="http://schemas.microsoft.com/office/drawing/2014/main" id="{E16FF926-B637-D955-88AE-1608F2B1C27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748791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1092487-0F3C-8FD2-318E-2C1A47B7E35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344004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00D25F7B-971E-4734-9AED-35B3ABB1274D}" type="slidenum">
              <a:rPr lang="en-US">
                <a:solidFill>
                  <a:prstClr val="black"/>
                </a:solidFill>
                <a:latin typeface="Calibri" panose="020F0502020204030204"/>
              </a:rPr>
              <a:pPr defTabSz="966612">
                <a:defRPr/>
              </a:pPr>
              <a:t>85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C78B71A-CA1F-FEA4-AED2-2FD741C3EB6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9647328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A6E09A6E-83C1-DA1A-1BAE-4001F8C339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93969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929D981-D8BD-DE25-46EB-C98CA763AB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465813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A77E164-7474-1F3D-9F49-C558D9E501D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7255729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131BF633-9335-F93E-F4AF-FA16E5DC289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257382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902B2C7-A6D6-551B-42C7-000C2E48BF8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0603032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9367" indent="-369367">
              <a:buAutoNum type="arabicPeriod"/>
            </a:pPr>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7F768204-D23A-AA2B-86B1-B5D9BB9467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38884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3C38EF8-5353-CA8C-B0CF-78560B624A8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6266016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7B5D457F-A487-51B7-6851-DDE1962597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0124565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EB6222D-DF92-6A3F-3C0E-E2B10D6FE76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651944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6D06147-C9AF-ADFA-5FE4-35AD9AB7CB9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92561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942DA25-BE5F-F083-767C-84283015010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1471271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6E979C7-3569-B199-A3F3-EB2679BB554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5521034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671FB35-2F0B-F186-BD1F-416693D22FD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3250100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3FBD371-56C8-F1B4-55D3-4D840AAA3DA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4321270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mn-lt"/>
            </a:endParaRPr>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FBB1BBA0-604B-47CC-F751-8A7D09C9DA7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4523316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EE00267-19B8-69CA-284F-AB87A39ABA5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30085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49626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7096591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848445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6864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theme" Target="../theme/theme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2" r:id="rId15"/>
    <p:sldLayoutId id="2147483713" r:id="rId16"/>
    <p:sldLayoutId id="2147483714" r:id="rId17"/>
    <p:sldLayoutId id="2147483715" r:id="rId18"/>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8.xml"/></Relationships>
</file>

<file path=ppt/slides/_rels/slide1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0.xml"/><Relationship Id="rId1" Type="http://schemas.openxmlformats.org/officeDocument/2006/relationships/slideLayout" Target="../slideLayouts/slideLayout4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4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7.xml"/><Relationship Id="rId1" Type="http://schemas.openxmlformats.org/officeDocument/2006/relationships/slideLayout" Target="../slideLayouts/slideLayout3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8.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9.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9.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6.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39.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39.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39.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39.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39.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39.xml"/></Relationships>
</file>

<file path=ppt/slides/_rels/slide132.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130.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1.xml"/><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86200"/>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a:cs typeface="Calibri"/>
              </a:rPr>
              <a:t>2023-2024</a:t>
            </a:r>
            <a:endParaRPr lang="en-US"/>
          </a:p>
        </p:txBody>
      </p:sp>
      <p:sp>
        <p:nvSpPr>
          <p:cNvPr id="3" name="Text Placeholder 2"/>
          <p:cNvSpPr>
            <a:spLocks noGrp="1"/>
          </p:cNvSpPr>
          <p:nvPr>
            <p:ph type="body" sz="quarter" idx="11"/>
          </p:nvPr>
        </p:nvSpPr>
        <p:spPr>
          <a:xfrm>
            <a:off x="6316366" y="3468688"/>
            <a:ext cx="4495800" cy="417512"/>
          </a:xfrm>
        </p:spPr>
        <p:txBody>
          <a:bodyPr/>
          <a:lstStyle/>
          <a:p>
            <a:r>
              <a:rPr lang="en-US"/>
              <a:t>Office of Equity and Inclusion</a:t>
            </a:r>
          </a:p>
        </p:txBody>
      </p:sp>
      <p:sp>
        <p:nvSpPr>
          <p:cNvPr id="5" name="Text Placeholder 4"/>
          <p:cNvSpPr>
            <a:spLocks noGrp="1"/>
          </p:cNvSpPr>
          <p:nvPr>
            <p:ph type="body" sz="quarter" idx="13"/>
          </p:nvPr>
        </p:nvSpPr>
        <p:spPr>
          <a:xfrm>
            <a:off x="1408114" y="5076478"/>
            <a:ext cx="2562061" cy="571847"/>
          </a:xfrm>
        </p:spPr>
        <p:txBody>
          <a:bodyPr>
            <a:noAutofit/>
          </a:bodyPr>
          <a:lstStyle/>
          <a:p>
            <a:pPr lvl="0">
              <a:lnSpc>
                <a:spcPct val="100000"/>
              </a:lnSpc>
              <a:spcBef>
                <a:spcPct val="20000"/>
              </a:spcBef>
              <a:buClr>
                <a:srgbClr val="009F4D"/>
              </a:buClr>
            </a:pPr>
            <a:r>
              <a:rPr lang="en-US" sz="1100">
                <a:solidFill>
                  <a:srgbClr val="139445"/>
                </a:solidFill>
              </a:rPr>
              <a:t>Desiree’ Clark</a:t>
            </a:r>
            <a:br>
              <a:rPr lang="en-US" sz="1100">
                <a:solidFill>
                  <a:srgbClr val="139445"/>
                </a:solidFill>
              </a:rPr>
            </a:br>
            <a:r>
              <a:rPr lang="en-US" sz="1100">
                <a:solidFill>
                  <a:srgbClr val="139445"/>
                </a:solidFill>
              </a:rPr>
              <a:t>Civil Rights, Title IX/Compliance Officer</a:t>
            </a:r>
            <a:br>
              <a:rPr lang="en-US" sz="1100">
                <a:solidFill>
                  <a:srgbClr val="139445"/>
                </a:solidFill>
              </a:rPr>
            </a:br>
            <a:r>
              <a:rPr lang="en-US" sz="1100">
                <a:solidFill>
                  <a:srgbClr val="139445"/>
                </a:solidFill>
              </a:rPr>
              <a:t>Office of Equity &amp; Inclusion</a:t>
            </a:r>
          </a:p>
        </p:txBody>
      </p:sp>
      <p:sp>
        <p:nvSpPr>
          <p:cNvPr id="8" name="TextBox 7">
            <a:extLst>
              <a:ext uri="{FF2B5EF4-FFF2-40B4-BE49-F238E27FC236}">
                <a16:creationId xmlns:a16="http://schemas.microsoft.com/office/drawing/2014/main" id="{6D77FF85-1E3E-4D5E-89E2-8B0BB4283244}"/>
              </a:ext>
            </a:extLst>
          </p:cNvPr>
          <p:cNvSpPr txBox="1"/>
          <p:nvPr/>
        </p:nvSpPr>
        <p:spPr>
          <a:xfrm>
            <a:off x="4139355" y="5076478"/>
            <a:ext cx="1789005" cy="600164"/>
          </a:xfrm>
          <a:prstGeom prst="rect">
            <a:avLst/>
          </a:prstGeom>
          <a:noFill/>
        </p:spPr>
        <p:txBody>
          <a:bodyPr wrap="square" rtlCol="0">
            <a:spAutoFit/>
          </a:bodyPr>
          <a:lstStyle/>
          <a:p>
            <a:r>
              <a:rPr lang="en-US" sz="1100" b="1">
                <a:solidFill>
                  <a:srgbClr val="139445"/>
                </a:solidFill>
              </a:rPr>
              <a:t>Scott Goings</a:t>
            </a:r>
            <a:br>
              <a:rPr lang="en-US" sz="1100" b="1">
                <a:solidFill>
                  <a:srgbClr val="139445"/>
                </a:solidFill>
              </a:rPr>
            </a:br>
            <a:r>
              <a:rPr lang="en-US" sz="1100" b="1">
                <a:solidFill>
                  <a:srgbClr val="139445"/>
                </a:solidFill>
              </a:rPr>
              <a:t>General Counsel</a:t>
            </a:r>
          </a:p>
          <a:p>
            <a:r>
              <a:rPr lang="en-US" sz="1100" b="1">
                <a:solidFill>
                  <a:srgbClr val="139445"/>
                </a:solidFill>
              </a:rPr>
              <a:t>Office of General Counsel</a:t>
            </a:r>
          </a:p>
        </p:txBody>
      </p:sp>
      <p:sp>
        <p:nvSpPr>
          <p:cNvPr id="10" name="TextBox 9">
            <a:extLst>
              <a:ext uri="{FF2B5EF4-FFF2-40B4-BE49-F238E27FC236}">
                <a16:creationId xmlns:a16="http://schemas.microsoft.com/office/drawing/2014/main" id="{AAFEE25F-02A2-493A-864C-F522D52DB06D}"/>
              </a:ext>
            </a:extLst>
          </p:cNvPr>
          <p:cNvSpPr txBox="1"/>
          <p:nvPr/>
        </p:nvSpPr>
        <p:spPr>
          <a:xfrm>
            <a:off x="6257715" y="5061238"/>
            <a:ext cx="1980626" cy="600164"/>
          </a:xfrm>
          <a:prstGeom prst="rect">
            <a:avLst/>
          </a:prstGeom>
          <a:noFill/>
        </p:spPr>
        <p:txBody>
          <a:bodyPr wrap="square" rtlCol="0">
            <a:spAutoFit/>
          </a:bodyPr>
          <a:lstStyle/>
          <a:p>
            <a:r>
              <a:rPr lang="en-US" sz="1100" b="1">
                <a:solidFill>
                  <a:srgbClr val="139445"/>
                </a:solidFill>
              </a:rPr>
              <a:t>Ashley Atteberry</a:t>
            </a:r>
            <a:br>
              <a:rPr lang="en-US" sz="1100" b="1">
                <a:solidFill>
                  <a:srgbClr val="139445"/>
                </a:solidFill>
              </a:rPr>
            </a:br>
            <a:r>
              <a:rPr lang="en-US" sz="1100" b="1">
                <a:solidFill>
                  <a:srgbClr val="139445"/>
                </a:solidFill>
              </a:rPr>
              <a:t>Associate Compliance Officer</a:t>
            </a:r>
          </a:p>
          <a:p>
            <a:r>
              <a:rPr lang="en-US" sz="1100" b="1">
                <a:solidFill>
                  <a:srgbClr val="139445"/>
                </a:solidFill>
              </a:rPr>
              <a:t>Office of Equity &amp; Inclusion</a:t>
            </a:r>
          </a:p>
        </p:txBody>
      </p:sp>
      <p:sp>
        <p:nvSpPr>
          <p:cNvPr id="9" name="Text Placeholder 4">
            <a:extLst>
              <a:ext uri="{FF2B5EF4-FFF2-40B4-BE49-F238E27FC236}">
                <a16:creationId xmlns:a16="http://schemas.microsoft.com/office/drawing/2014/main" id="{7D1BC49B-C704-4088-80E9-9413F704EA24}"/>
              </a:ext>
            </a:extLst>
          </p:cNvPr>
          <p:cNvSpPr txBox="1">
            <a:spLocks/>
          </p:cNvSpPr>
          <p:nvPr/>
        </p:nvSpPr>
        <p:spPr>
          <a:xfrm>
            <a:off x="8497421" y="5024437"/>
            <a:ext cx="2562061" cy="69056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20000"/>
              </a:spcBef>
              <a:buClr>
                <a:srgbClr val="009F4D"/>
              </a:buClr>
            </a:pPr>
            <a:r>
              <a:rPr lang="en-US" sz="1100">
                <a:solidFill>
                  <a:srgbClr val="139445"/>
                </a:solidFill>
              </a:rPr>
              <a:t>Linda Álvarez</a:t>
            </a:r>
          </a:p>
          <a:p>
            <a:pPr>
              <a:lnSpc>
                <a:spcPct val="100000"/>
              </a:lnSpc>
              <a:spcBef>
                <a:spcPct val="20000"/>
              </a:spcBef>
              <a:buClr>
                <a:srgbClr val="009F4D"/>
              </a:buClr>
            </a:pPr>
            <a:r>
              <a:rPr lang="en-US" sz="1100">
                <a:solidFill>
                  <a:srgbClr val="139445"/>
                </a:solidFill>
              </a:rPr>
              <a:t>Director of Equal Opportunity &amp; Title IX</a:t>
            </a:r>
            <a:endParaRPr lang="en-US" sz="1100">
              <a:solidFill>
                <a:srgbClr val="139445"/>
              </a:solidFill>
              <a:cs typeface="Calibri"/>
            </a:endParaRPr>
          </a:p>
          <a:p>
            <a:pPr>
              <a:lnSpc>
                <a:spcPct val="100000"/>
              </a:lnSpc>
              <a:spcBef>
                <a:spcPct val="20000"/>
              </a:spcBef>
              <a:buClr>
                <a:srgbClr val="009F4D"/>
              </a:buClr>
            </a:pPr>
            <a:r>
              <a:rPr lang="en-US" sz="1100">
                <a:solidFill>
                  <a:srgbClr val="139445"/>
                </a:solidFill>
              </a:rPr>
              <a:t>Minnesota State University, Mankato</a:t>
            </a:r>
          </a:p>
        </p:txBody>
      </p:sp>
      <p:sp>
        <p:nvSpPr>
          <p:cNvPr id="6" name="Text Placeholder 5"/>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3D12B9-31B5-C285-8F14-41F74B0011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Respondent Investigatory Interview</a:t>
            </a:r>
          </a:p>
        </p:txBody>
      </p:sp>
      <p:sp>
        <p:nvSpPr>
          <p:cNvPr id="2" name="Content Placeholder 1">
            <a:extLst>
              <a:ext uri="{FF2B5EF4-FFF2-40B4-BE49-F238E27FC236}">
                <a16:creationId xmlns:a16="http://schemas.microsoft.com/office/drawing/2014/main" id="{C74C13DF-7368-1A87-4CAD-A1CED9FADAF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Undergoing an investigation may cause the Respondent to feel:</a:t>
            </a:r>
            <a:endParaRPr lang="en-US" sz="16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Stressed</a:t>
            </a:r>
            <a:endParaRPr lang="en-US" sz="12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Shame and/or embarrassment</a:t>
            </a:r>
            <a:endParaRPr lang="en-US" sz="12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Anger</a:t>
            </a:r>
            <a:endParaRPr lang="en-US" sz="12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Hopeless</a:t>
            </a:r>
          </a:p>
          <a:p>
            <a:pPr marL="1371600" lvl="2" indent="-444500" algn="l" rtl="0">
              <a:lnSpc>
                <a:spcPct val="100000"/>
              </a:lnSpc>
              <a:spcBef>
                <a:spcPts val="0"/>
              </a:spcBef>
              <a:spcAft>
                <a:spcPts val="0"/>
              </a:spcAft>
              <a:buClr>
                <a:srgbClr val="002060"/>
              </a:buClr>
              <a:buSzPts val="3000"/>
              <a:buFont typeface="Arial"/>
              <a:buChar char="•"/>
            </a:pPr>
            <a:endParaRPr lang="en-US" sz="2200" dirty="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Important to provide respondent with appropriate resources/support</a:t>
            </a:r>
            <a:endParaRPr lang="en-US" sz="16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Respondent who feel supported may be more likely to participate in process</a:t>
            </a:r>
          </a:p>
          <a:p>
            <a:pPr marL="457200" lvl="0" indent="-476250" algn="l" rtl="0">
              <a:lnSpc>
                <a:spcPct val="100000"/>
              </a:lnSpc>
              <a:spcBef>
                <a:spcPts val="0"/>
              </a:spcBef>
              <a:spcAft>
                <a:spcPts val="0"/>
              </a:spcAft>
              <a:buClr>
                <a:srgbClr val="002060"/>
              </a:buClr>
              <a:buSzPts val="3000"/>
              <a:buChar char="•"/>
            </a:pPr>
            <a:endParaRPr lang="en-US" sz="2600" dirty="0">
              <a:solidFill>
                <a:srgbClr val="002060"/>
              </a:solidFill>
            </a:endParaRPr>
          </a:p>
          <a:p>
            <a:pPr marL="457200" lvl="0" indent="-476250" algn="l" rtl="0">
              <a:lnSpc>
                <a:spcPct val="100000"/>
              </a:lnSpc>
              <a:spcBef>
                <a:spcPts val="0"/>
              </a:spcBef>
              <a:spcAft>
                <a:spcPts val="0"/>
              </a:spcAft>
              <a:buClr>
                <a:srgbClr val="002060"/>
              </a:buClr>
              <a:buSzPts val="3000"/>
              <a:buChar char="•"/>
            </a:pPr>
            <a:r>
              <a:rPr lang="en-US" sz="2600" dirty="0">
                <a:solidFill>
                  <a:srgbClr val="002060"/>
                </a:solidFill>
              </a:rPr>
              <a:t>Trauma-informed practices may be appropriate to use with Respondents as well</a:t>
            </a:r>
          </a:p>
        </p:txBody>
      </p:sp>
    </p:spTree>
    <p:extLst>
      <p:ext uri="{BB962C8B-B14F-4D97-AF65-F5344CB8AC3E}">
        <p14:creationId xmlns:p14="http://schemas.microsoft.com/office/powerpoint/2010/main" val="37862987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E8F9A2-7DB7-3E78-1C49-880B438694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Witness Interviews</a:t>
            </a:r>
          </a:p>
        </p:txBody>
      </p:sp>
      <p:sp>
        <p:nvSpPr>
          <p:cNvPr id="2" name="Content Placeholder 1">
            <a:extLst>
              <a:ext uri="{FF2B5EF4-FFF2-40B4-BE49-F238E27FC236}">
                <a16:creationId xmlns:a16="http://schemas.microsoft.com/office/drawing/2014/main" id="{E1B116A5-47CB-7F01-7648-B609C572EC25}"/>
              </a:ext>
            </a:extLst>
          </p:cNvPr>
          <p:cNvSpPr>
            <a:spLocks noGrp="1"/>
          </p:cNvSpPr>
          <p:nvPr>
            <p:ph idx="1"/>
          </p:nvPr>
        </p:nvSpPr>
        <p:spPr>
          <a:xfrm>
            <a:off x="609600" y="1600201"/>
            <a:ext cx="10972800" cy="4462760"/>
          </a:xfrm>
        </p:spPr>
        <p:txBody>
          <a:bodyPr>
            <a:spAutoFit/>
          </a:bodyPr>
          <a:lstStyle/>
          <a:p>
            <a:pPr marL="469900" lvl="0" indent="-457200" algn="l" rtl="0">
              <a:lnSpc>
                <a:spcPct val="100000"/>
              </a:lnSpc>
              <a:spcBef>
                <a:spcPts val="0"/>
              </a:spcBef>
              <a:spcAft>
                <a:spcPts val="0"/>
              </a:spcAft>
              <a:buClr>
                <a:srgbClr val="002060"/>
              </a:buClr>
              <a:buSzPts val="3000"/>
            </a:pPr>
            <a:r>
              <a:rPr lang="en-US" dirty="0">
                <a:solidFill>
                  <a:srgbClr val="002060"/>
                </a:solidFill>
                <a:ea typeface="Trebuchet MS"/>
                <a:cs typeface="Trebuchet MS"/>
                <a:sym typeface="Trebuchet MS"/>
              </a:rPr>
              <a:t>Address confidentiality</a:t>
            </a:r>
            <a:endParaRPr lang="en-US" dirty="0">
              <a:solidFill>
                <a:srgbClr val="002060"/>
              </a:solidFill>
            </a:endParaRPr>
          </a:p>
          <a:p>
            <a:pPr marL="469900" lvl="0" indent="-457200" algn="l" rtl="0">
              <a:lnSpc>
                <a:spcPct val="100000"/>
              </a:lnSpc>
              <a:spcBef>
                <a:spcPts val="0"/>
              </a:spcBef>
              <a:spcAft>
                <a:spcPts val="0"/>
              </a:spcAft>
              <a:buClr>
                <a:srgbClr val="002060"/>
              </a:buClr>
              <a:buSzPts val="3000"/>
            </a:pPr>
            <a:r>
              <a:rPr lang="en-US" dirty="0">
                <a:solidFill>
                  <a:srgbClr val="002060"/>
                </a:solidFill>
                <a:ea typeface="Trebuchet MS"/>
                <a:cs typeface="Trebuchet MS"/>
                <a:sym typeface="Trebuchet MS"/>
              </a:rPr>
              <a:t>Address prohibition against retaliation</a:t>
            </a:r>
            <a:endParaRPr lang="en-US" dirty="0">
              <a:solidFill>
                <a:srgbClr val="002060"/>
              </a:solidFill>
            </a:endParaRPr>
          </a:p>
          <a:p>
            <a:pPr marL="469900" lvl="0" indent="-457200" algn="l" rtl="0">
              <a:lnSpc>
                <a:spcPct val="100000"/>
              </a:lnSpc>
              <a:spcBef>
                <a:spcPts val="0"/>
              </a:spcBef>
              <a:spcAft>
                <a:spcPts val="0"/>
              </a:spcAft>
              <a:buClr>
                <a:srgbClr val="002060"/>
              </a:buClr>
              <a:buSzPts val="3000"/>
            </a:pPr>
            <a:r>
              <a:rPr lang="en-US" dirty="0">
                <a:solidFill>
                  <a:srgbClr val="002060"/>
                </a:solidFill>
              </a:rPr>
              <a:t>Explain hearing involvement, if applicable</a:t>
            </a:r>
            <a:endParaRPr lang="en-US" dirty="0">
              <a:solidFill>
                <a:srgbClr val="002060"/>
              </a:solidFill>
              <a:ea typeface="Trebuchet MS"/>
              <a:cs typeface="Trebuchet MS"/>
              <a:sym typeface="Trebuchet MS"/>
            </a:endParaRPr>
          </a:p>
          <a:p>
            <a:pPr marL="469900" lvl="0" indent="-457200" algn="l" rtl="0">
              <a:lnSpc>
                <a:spcPct val="100000"/>
              </a:lnSpc>
              <a:spcBef>
                <a:spcPts val="0"/>
              </a:spcBef>
              <a:spcAft>
                <a:spcPts val="0"/>
              </a:spcAft>
              <a:buClr>
                <a:srgbClr val="002060"/>
              </a:buClr>
              <a:buSzPts val="3000"/>
            </a:pPr>
            <a:r>
              <a:rPr lang="en-US" dirty="0">
                <a:solidFill>
                  <a:srgbClr val="002060"/>
                </a:solidFill>
                <a:ea typeface="Trebuchet MS"/>
                <a:cs typeface="Trebuchet MS"/>
                <a:sym typeface="Trebuchet MS"/>
              </a:rPr>
              <a:t>Connect to resources</a:t>
            </a:r>
          </a:p>
          <a:p>
            <a:pPr marL="12700" lvl="0" indent="0" algn="l" rtl="0">
              <a:lnSpc>
                <a:spcPct val="100000"/>
              </a:lnSpc>
              <a:spcBef>
                <a:spcPts val="0"/>
              </a:spcBef>
              <a:spcAft>
                <a:spcPts val="0"/>
              </a:spcAft>
              <a:buClr>
                <a:srgbClr val="002060"/>
              </a:buClr>
              <a:buSzPts val="3000"/>
              <a:buNone/>
            </a:pPr>
            <a:endParaRPr lang="en-US" sz="2400" dirty="0">
              <a:solidFill>
                <a:srgbClr val="002060"/>
              </a:solidFill>
              <a:ea typeface="Trebuchet MS"/>
              <a:cs typeface="Trebuchet MS"/>
              <a:sym typeface="Trebuchet MS"/>
            </a:endParaRPr>
          </a:p>
          <a:p>
            <a:pPr marL="12700" lvl="0" indent="0" algn="l" rtl="0">
              <a:lnSpc>
                <a:spcPct val="100000"/>
              </a:lnSpc>
              <a:spcBef>
                <a:spcPts val="0"/>
              </a:spcBef>
              <a:spcAft>
                <a:spcPts val="0"/>
              </a:spcAft>
              <a:buClr>
                <a:srgbClr val="002060"/>
              </a:buClr>
              <a:buSzPts val="3000"/>
              <a:buNone/>
            </a:pPr>
            <a:r>
              <a:rPr lang="en-US" dirty="0">
                <a:solidFill>
                  <a:srgbClr val="002060"/>
                </a:solidFill>
                <a:ea typeface="Trebuchet MS"/>
                <a:cs typeface="Trebuchet MS"/>
                <a:sym typeface="Trebuchet MS"/>
              </a:rPr>
              <a:t>Witnesses can:</a:t>
            </a:r>
            <a:endParaRPr lang="en-US" dirty="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dirty="0">
                <a:solidFill>
                  <a:srgbClr val="002060"/>
                </a:solidFill>
                <a:ea typeface="Trebuchet MS"/>
                <a:cs typeface="Trebuchet MS"/>
                <a:sym typeface="Trebuchet MS"/>
              </a:rPr>
              <a:t>Fill in gaps in timeline</a:t>
            </a:r>
            <a:endParaRPr lang="en-US" sz="2400" dirty="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dirty="0">
                <a:solidFill>
                  <a:srgbClr val="002060"/>
                </a:solidFill>
                <a:ea typeface="Trebuchet MS"/>
                <a:cs typeface="Trebuchet MS"/>
                <a:sym typeface="Trebuchet MS"/>
              </a:rPr>
              <a:t>Provide information about parties’ alcohol/drug use</a:t>
            </a:r>
            <a:endParaRPr lang="en-US" sz="2400" dirty="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dirty="0">
                <a:solidFill>
                  <a:srgbClr val="002060"/>
                </a:solidFill>
                <a:ea typeface="Trebuchet MS"/>
                <a:cs typeface="Trebuchet MS"/>
                <a:sym typeface="Trebuchet MS"/>
              </a:rPr>
              <a:t>Provide information regarding observable behaviors indicating possible incapacitation</a:t>
            </a:r>
            <a:endParaRPr lang="en-US" sz="2400" dirty="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dirty="0">
                <a:solidFill>
                  <a:srgbClr val="002060"/>
                </a:solidFill>
                <a:ea typeface="Trebuchet MS"/>
                <a:cs typeface="Trebuchet MS"/>
                <a:sym typeface="Trebuchet MS"/>
              </a:rPr>
              <a:t>Provide corroborating information to that provided by other parties</a:t>
            </a:r>
            <a:endParaRPr lang="en-US" sz="2400" dirty="0"/>
          </a:p>
        </p:txBody>
      </p:sp>
    </p:spTree>
    <p:extLst>
      <p:ext uri="{BB962C8B-B14F-4D97-AF65-F5344CB8AC3E}">
        <p14:creationId xmlns:p14="http://schemas.microsoft.com/office/powerpoint/2010/main" val="3027012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F12191-EE3A-3B86-939C-18F2A2C46AA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 in Interviews</a:t>
            </a:r>
          </a:p>
        </p:txBody>
      </p:sp>
      <p:sp>
        <p:nvSpPr>
          <p:cNvPr id="2" name="Content Placeholder 1">
            <a:extLst>
              <a:ext uri="{FF2B5EF4-FFF2-40B4-BE49-F238E27FC236}">
                <a16:creationId xmlns:a16="http://schemas.microsoft.com/office/drawing/2014/main" id="{2DCAE052-5B21-8925-05B7-BF82C903EC13}"/>
              </a:ext>
            </a:extLst>
          </p:cNvPr>
          <p:cNvSpPr>
            <a:spLocks noGrp="1"/>
          </p:cNvSpPr>
          <p:nvPr>
            <p:ph idx="1"/>
          </p:nvPr>
        </p:nvSpPr>
        <p:spPr>
          <a:xfrm>
            <a:off x="609600" y="1600200"/>
            <a:ext cx="10972800" cy="4567843"/>
          </a:xfrm>
        </p:spPr>
        <p:txBody>
          <a:bodyPr>
            <a:normAutofit fontScale="85000" lnSpcReduction="20000"/>
          </a:bodyPr>
          <a:lstStyle/>
          <a:p>
            <a:r>
              <a:rPr lang="en-US" dirty="0"/>
              <a:t>Continuum of honesty and face-saving</a:t>
            </a:r>
          </a:p>
          <a:p>
            <a:pPr lvl="1"/>
            <a:r>
              <a:rPr lang="en-US" dirty="0"/>
              <a:t>Some cultures do not equate face-saving with an outright lie. Parties from such cultures may believe they you can read the context of when they are telling a story in a way to preserve someone’s dignity or privacy.</a:t>
            </a:r>
          </a:p>
          <a:p>
            <a:endParaRPr lang="en-US" dirty="0"/>
          </a:p>
          <a:p>
            <a:r>
              <a:rPr lang="en-US" dirty="0"/>
              <a:t>In-group/out-group rigidity or flexibility</a:t>
            </a:r>
          </a:p>
          <a:p>
            <a:pPr lvl="1"/>
            <a:r>
              <a:rPr lang="en-US" dirty="0"/>
              <a:t>For cultures with rigid in-group/out-group boundaries, they may be very hesitant to disclose to someone outside of the group.</a:t>
            </a:r>
          </a:p>
          <a:p>
            <a:pPr lvl="1"/>
            <a:endParaRPr lang="en-US" dirty="0"/>
          </a:p>
          <a:p>
            <a:r>
              <a:rPr lang="en-US" dirty="0"/>
              <a:t>Linear v Non-linear narration</a:t>
            </a:r>
          </a:p>
          <a:p>
            <a:pPr lvl="1"/>
            <a:r>
              <a:rPr lang="en-US" dirty="0"/>
              <a:t>Some may rely on linear storytelling, but others may have a culture of non-linear storytelling. Linear may appear cooperative, while non-linear may appear as obscuring the truth. </a:t>
            </a:r>
          </a:p>
          <a:p>
            <a:pPr lvl="1"/>
            <a:endParaRPr lang="en-US" dirty="0"/>
          </a:p>
          <a:p>
            <a:pPr marL="57150" indent="0">
              <a:buNone/>
            </a:pPr>
            <a:r>
              <a:rPr lang="en-US" dirty="0"/>
              <a:t>It is important to clarify any details that are not clear to you.</a:t>
            </a:r>
          </a:p>
        </p:txBody>
      </p:sp>
    </p:spTree>
    <p:extLst>
      <p:ext uri="{BB962C8B-B14F-4D97-AF65-F5344CB8AC3E}">
        <p14:creationId xmlns:p14="http://schemas.microsoft.com/office/powerpoint/2010/main" val="15745769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Gathering Information</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dirty="0"/>
              <a:t>Notetaking:</a:t>
            </a:r>
          </a:p>
          <a:p>
            <a:pPr lvl="1"/>
            <a:r>
              <a:rPr lang="en-US" dirty="0"/>
              <a:t>Verbatim notes are not needed, but quotes can be helpful</a:t>
            </a:r>
          </a:p>
          <a:p>
            <a:pPr lvl="1"/>
            <a:r>
              <a:rPr lang="en-US" dirty="0"/>
              <a:t>Notes should be thorough and clear</a:t>
            </a:r>
          </a:p>
          <a:p>
            <a:pPr lvl="1"/>
            <a:r>
              <a:rPr lang="en-US" dirty="0"/>
              <a:t>Develop system of symbols to denote important items and indicate where follow up questions are necessary</a:t>
            </a:r>
          </a:p>
          <a:p>
            <a:pPr lvl="1"/>
            <a:r>
              <a:rPr lang="en-US" dirty="0"/>
              <a:t>Clean up and finalize notes soon after interview</a:t>
            </a:r>
          </a:p>
          <a:p>
            <a:pPr lvl="1"/>
            <a:r>
              <a:rPr lang="en-US" dirty="0"/>
              <a:t>Consider using dictation software to save time</a:t>
            </a:r>
          </a:p>
          <a:p>
            <a:pPr lvl="1"/>
            <a:endParaRPr lang="en-US" dirty="0"/>
          </a:p>
        </p:txBody>
      </p:sp>
    </p:spTree>
    <p:extLst>
      <p:ext uri="{BB962C8B-B14F-4D97-AF65-F5344CB8AC3E}">
        <p14:creationId xmlns:p14="http://schemas.microsoft.com/office/powerpoint/2010/main" val="15299504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Gathering Information (Cont.)</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dirty="0"/>
              <a:t>Documentary information can include:</a:t>
            </a:r>
          </a:p>
          <a:p>
            <a:pPr lvl="1"/>
            <a:r>
              <a:rPr lang="en-US" dirty="0"/>
              <a:t>Text messages and call logs</a:t>
            </a:r>
          </a:p>
          <a:p>
            <a:pPr lvl="1"/>
            <a:r>
              <a:rPr lang="en-US" dirty="0"/>
              <a:t>Photographs</a:t>
            </a:r>
          </a:p>
          <a:p>
            <a:pPr lvl="1"/>
            <a:r>
              <a:rPr lang="en-US" dirty="0"/>
              <a:t>Social Media posts</a:t>
            </a:r>
          </a:p>
          <a:p>
            <a:pPr lvl="1"/>
            <a:r>
              <a:rPr lang="en-US" dirty="0"/>
              <a:t>Video</a:t>
            </a:r>
          </a:p>
          <a:p>
            <a:pPr lvl="1"/>
            <a:r>
              <a:rPr lang="en-US" dirty="0"/>
              <a:t>Building/swipe access records</a:t>
            </a:r>
          </a:p>
          <a:p>
            <a:pPr lvl="1"/>
            <a:r>
              <a:rPr lang="en-US" dirty="0"/>
              <a:t>Medical records/SANE records</a:t>
            </a:r>
          </a:p>
          <a:p>
            <a:pPr lvl="1"/>
            <a:r>
              <a:rPr lang="en-US" dirty="0"/>
              <a:t>Guest lists</a:t>
            </a:r>
          </a:p>
          <a:p>
            <a:pPr lvl="1"/>
            <a:r>
              <a:rPr lang="en-US" dirty="0"/>
              <a:t>Bar or restaurant receipts</a:t>
            </a:r>
          </a:p>
          <a:p>
            <a:pPr lvl="1"/>
            <a:endParaRPr lang="en-US" dirty="0"/>
          </a:p>
        </p:txBody>
      </p:sp>
    </p:spTree>
    <p:extLst>
      <p:ext uri="{BB962C8B-B14F-4D97-AF65-F5344CB8AC3E}">
        <p14:creationId xmlns:p14="http://schemas.microsoft.com/office/powerpoint/2010/main" val="149583881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85141D-B0B6-CDD0-B7E3-1835196BB4F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Closing the Interview</a:t>
            </a:r>
          </a:p>
        </p:txBody>
      </p:sp>
      <p:sp>
        <p:nvSpPr>
          <p:cNvPr id="2" name="Content Placeholder 1">
            <a:extLst>
              <a:ext uri="{FF2B5EF4-FFF2-40B4-BE49-F238E27FC236}">
                <a16:creationId xmlns:a16="http://schemas.microsoft.com/office/drawing/2014/main" id="{4A0CE9BB-1F0B-9BBB-EF22-620D2DB5CA0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Connection to additional witnesses/information</a:t>
            </a:r>
            <a:endParaRPr lang="en-US" sz="16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Do you have any texts, pictures, etc. that may be related to this incident?</a:t>
            </a:r>
            <a:endParaRPr lang="en-US" sz="12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Is there anyone else you can think of that I should talk to? What information do you think they may be able to provide?</a:t>
            </a:r>
            <a:endParaRPr lang="en-US" sz="1200" dirty="0"/>
          </a:p>
          <a:p>
            <a:pPr marL="457200" lvl="0" indent="-444500" algn="l" rtl="0">
              <a:lnSpc>
                <a:spcPct val="100000"/>
              </a:lnSpc>
              <a:spcBef>
                <a:spcPts val="0"/>
              </a:spcBef>
              <a:spcAft>
                <a:spcPts val="0"/>
              </a:spcAft>
              <a:buClr>
                <a:srgbClr val="002060"/>
              </a:buClr>
              <a:buSzPts val="3000"/>
              <a:buFont typeface="Arial"/>
              <a:buChar char="•"/>
            </a:pPr>
            <a:endParaRPr lang="en-US" sz="2600" dirty="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Wrap up questions</a:t>
            </a:r>
            <a:endParaRPr lang="en-US" sz="16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Is there anything else you think I need to know?</a:t>
            </a:r>
            <a:endParaRPr lang="en-US" sz="12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Is there anything you were expecting me to ask that I didn’t?</a:t>
            </a:r>
          </a:p>
          <a:p>
            <a:pPr marL="1371600" lvl="2" indent="-444500" algn="l" rtl="0">
              <a:lnSpc>
                <a:spcPct val="100000"/>
              </a:lnSpc>
              <a:spcBef>
                <a:spcPts val="0"/>
              </a:spcBef>
              <a:spcAft>
                <a:spcPts val="0"/>
              </a:spcAft>
              <a:buClr>
                <a:srgbClr val="002060"/>
              </a:buClr>
              <a:buSzPts val="3000"/>
              <a:buFont typeface="Arial"/>
              <a:buChar char="•"/>
            </a:pPr>
            <a:r>
              <a:rPr lang="en-US" dirty="0">
                <a:solidFill>
                  <a:srgbClr val="002060"/>
                </a:solidFill>
                <a:ea typeface="Trebuchet MS"/>
                <a:cs typeface="Trebuchet MS"/>
                <a:sym typeface="Trebuchet MS"/>
              </a:rPr>
              <a:t>Do you have any questions at this time?</a:t>
            </a:r>
            <a:endParaRPr lang="en-US" sz="2200" dirty="0">
              <a:solidFill>
                <a:srgbClr val="002060"/>
              </a:solidFill>
              <a:ea typeface="Trebuchet MS"/>
              <a:cs typeface="Trebuchet MS"/>
              <a:sym typeface="Trebuchet MS"/>
            </a:endParaRPr>
          </a:p>
          <a:p>
            <a:endParaRPr lang="en-US" dirty="0"/>
          </a:p>
        </p:txBody>
      </p:sp>
    </p:spTree>
    <p:extLst>
      <p:ext uri="{BB962C8B-B14F-4D97-AF65-F5344CB8AC3E}">
        <p14:creationId xmlns:p14="http://schemas.microsoft.com/office/powerpoint/2010/main" val="1383746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Conclusion of the Interview</a:t>
            </a:r>
          </a:p>
        </p:txBody>
      </p:sp>
      <p:sp>
        <p:nvSpPr>
          <p:cNvPr id="4" name="Rectangle 3"/>
          <p:cNvSpPr/>
          <p:nvPr/>
        </p:nvSpPr>
        <p:spPr>
          <a:xfrm>
            <a:off x="609600" y="1447800"/>
            <a:ext cx="10871200" cy="4832092"/>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Thank them for their cooperation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a:t>
            </a:r>
            <a:r>
              <a:rPr lang="en-US" altLang="en-US" sz="2800">
                <a:solidFill>
                  <a:srgbClr val="002060"/>
                </a:solidFill>
                <a:latin typeface="Arial" charset="0"/>
              </a:rPr>
              <a:t>them of any action items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Give them your contact information in case they remember anything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Explain future procedures and timeline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them about the prohibition of retaliation and procedure for reporting</a:t>
            </a:r>
          </a:p>
        </p:txBody>
      </p:sp>
    </p:spTree>
    <p:extLst>
      <p:ext uri="{BB962C8B-B14F-4D97-AF65-F5344CB8AC3E}">
        <p14:creationId xmlns:p14="http://schemas.microsoft.com/office/powerpoint/2010/main" val="91631085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Informal resolution Process</a:t>
            </a:r>
          </a:p>
        </p:txBody>
      </p:sp>
    </p:spTree>
    <p:extLst>
      <p:ext uri="{BB962C8B-B14F-4D97-AF65-F5344CB8AC3E}">
        <p14:creationId xmlns:p14="http://schemas.microsoft.com/office/powerpoint/2010/main" val="2315336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Informal Resolution</a:t>
            </a:r>
            <a:r>
              <a:rPr kumimoji="0" lang="en-US" sz="4400" b="1" i="0" u="none" strike="noStrike" kern="1200" cap="none" spc="0" normalizeH="0" noProof="0" dirty="0">
                <a:ln>
                  <a:noFill/>
                </a:ln>
                <a:solidFill>
                  <a:srgbClr val="002060"/>
                </a:solidFill>
                <a:effectLst/>
                <a:uLnTx/>
                <a:uFillTx/>
                <a:latin typeface="+mn-lt"/>
                <a:ea typeface="+mn-ea"/>
                <a:cs typeface="+mn-cs"/>
              </a:rPr>
              <a:t> (1B.3.1)</a:t>
            </a:r>
            <a:endParaRPr kumimoji="0" lang="en-US" sz="4400" b="1" i="0" u="none" strike="noStrike" kern="1200" cap="none" spc="0" normalizeH="0" baseline="0" noProof="0" dirty="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a:solidFill>
                  <a:srgbClr val="002060"/>
                </a:solidFill>
              </a:rPr>
              <a:t>Examples of Possible Educational and Restorative Activities</a:t>
            </a:r>
          </a:p>
          <a:p>
            <a:r>
              <a:rPr lang="en-US">
                <a:solidFill>
                  <a:srgbClr val="002060"/>
                </a:solidFill>
              </a:rPr>
              <a:t>Mutual no contact</a:t>
            </a:r>
            <a:endParaRPr lang="en-US">
              <a:solidFill>
                <a:srgbClr val="002060"/>
              </a:solidFill>
              <a:ea typeface="Calibri"/>
              <a:cs typeface="Calibri"/>
            </a:endParaRPr>
          </a:p>
          <a:p>
            <a:r>
              <a:rPr lang="en-US">
                <a:solidFill>
                  <a:srgbClr val="002060"/>
                </a:solidFill>
              </a:rPr>
              <a:t>Mutual agreement to change classes or lab schedules</a:t>
            </a:r>
            <a:endParaRPr lang="en-US">
              <a:solidFill>
                <a:srgbClr val="002060"/>
              </a:solidFill>
              <a:ea typeface="Calibri"/>
              <a:cs typeface="Calibri"/>
            </a:endParaRPr>
          </a:p>
          <a:p>
            <a:r>
              <a:rPr lang="en-US">
                <a:solidFill>
                  <a:srgbClr val="002060"/>
                </a:solidFill>
              </a:rPr>
              <a:t>Agreements on occupying shared spaces</a:t>
            </a:r>
            <a:endParaRPr lang="en-US">
              <a:solidFill>
                <a:srgbClr val="002060"/>
              </a:solidFill>
              <a:ea typeface="Calibri"/>
              <a:cs typeface="Calibri"/>
            </a:endParaRPr>
          </a:p>
          <a:p>
            <a:r>
              <a:rPr lang="en-US">
                <a:solidFill>
                  <a:srgbClr val="002060"/>
                </a:solidFill>
              </a:rPr>
              <a:t>Residence community room reassignments and future assignments</a:t>
            </a:r>
            <a:endParaRPr lang="en-US">
              <a:solidFill>
                <a:srgbClr val="002060"/>
              </a:solidFill>
              <a:ea typeface="Calibri"/>
              <a:cs typeface="Calibri"/>
            </a:endParaRPr>
          </a:p>
          <a:p>
            <a:r>
              <a:rPr lang="en-US">
                <a:solidFill>
                  <a:srgbClr val="002060"/>
                </a:solidFill>
              </a:rPr>
              <a:t>Agreements on what to do off campus if the parties cross paths</a:t>
            </a:r>
            <a:endParaRPr lang="en-US">
              <a:solidFill>
                <a:srgbClr val="002060"/>
              </a:solidFill>
              <a:ea typeface="Calibri"/>
              <a:cs typeface="Calibri"/>
            </a:endParaRPr>
          </a:p>
          <a:p>
            <a:r>
              <a:rPr lang="en-US">
                <a:solidFill>
                  <a:srgbClr val="002060"/>
                </a:solidFill>
              </a:rPr>
              <a:t>Impact Statement</a:t>
            </a:r>
            <a:endParaRPr lang="en-US">
              <a:solidFill>
                <a:srgbClr val="002060"/>
              </a:solidFill>
              <a:ea typeface="Calibri"/>
              <a:cs typeface="Calibri"/>
            </a:endParaRPr>
          </a:p>
          <a:p>
            <a:r>
              <a:rPr lang="en-US">
                <a:solidFill>
                  <a:srgbClr val="002060"/>
                </a:solidFill>
              </a:rPr>
              <a:t>Education</a:t>
            </a:r>
            <a:endParaRPr lang="en-US">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dirty="0">
                <a:solidFill>
                  <a:srgbClr val="002060"/>
                </a:solidFill>
              </a:rPr>
              <a:t>Conduct based on sex that occurs in a college or university’s program or activity in the United States that satisfies on or more of the following: </a:t>
            </a:r>
          </a:p>
          <a:p>
            <a:pPr lvl="1"/>
            <a:r>
              <a:rPr lang="en-US" dirty="0">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dirty="0">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dirty="0">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971800"/>
            <a:ext cx="10629900" cy="1447800"/>
          </a:xfrm>
        </p:spPr>
        <p:txBody>
          <a:bodyPr>
            <a:normAutofit/>
          </a:bodyPr>
          <a:lstStyle/>
          <a:p>
            <a:r>
              <a:rPr lang="en-US" i="0" dirty="0">
                <a:solidFill>
                  <a:srgbClr val="000000"/>
                </a:solidFill>
                <a:effectLst/>
                <a:latin typeface="Calibri" panose="020F0502020204030204" pitchFamily="34" charset="0"/>
              </a:rPr>
              <a:t>neurobiological responses to trauma</a:t>
            </a:r>
            <a:endParaRPr lang="en-US" sz="7200" dirty="0"/>
          </a:p>
        </p:txBody>
      </p:sp>
    </p:spTree>
    <p:extLst>
      <p:ext uri="{BB962C8B-B14F-4D97-AF65-F5344CB8AC3E}">
        <p14:creationId xmlns:p14="http://schemas.microsoft.com/office/powerpoint/2010/main" val="41596092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dirty="0">
                <a:ea typeface="ＭＳ Ｐゴシック" panose="020B0600070205080204" pitchFamily="34" charset="-128"/>
              </a:rPr>
              <a:t>Most investigators and decisionmakers believe when a victim/survivor experiences trauma, the brain records most of the event including the “</a:t>
            </a:r>
            <a:r>
              <a:rPr lang="en-US" altLang="en-US" u="sng" dirty="0">
                <a:ea typeface="ＭＳ Ｐゴシック" panose="020B0600070205080204" pitchFamily="34" charset="-128"/>
              </a:rPr>
              <a:t>Who</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What</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Where</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Why</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When</a:t>
            </a:r>
            <a:r>
              <a:rPr lang="en-US" altLang="en-US" dirty="0">
                <a:ea typeface="ＭＳ Ｐゴシック" panose="020B0600070205080204" pitchFamily="34" charset="-128"/>
              </a:rPr>
              <a:t> and </a:t>
            </a:r>
            <a:r>
              <a:rPr lang="en-US" altLang="en-US" u="sng" dirty="0">
                <a:ea typeface="ＭＳ Ｐゴシック" panose="020B0600070205080204" pitchFamily="34" charset="-128"/>
              </a:rPr>
              <a:t>How</a:t>
            </a:r>
            <a:r>
              <a:rPr lang="en-US" altLang="en-US" dirty="0">
                <a:ea typeface="ＭＳ Ｐゴシック" panose="020B0600070205080204" pitchFamily="34" charset="-128"/>
              </a:rPr>
              <a:t>," as well as other details of the event</a:t>
            </a:r>
          </a:p>
          <a:p>
            <a:r>
              <a:rPr lang="en-US" altLang="en-US" dirty="0">
                <a:ea typeface="ＭＳ Ｐゴシック" panose="020B0600070205080204" pitchFamily="34" charset="-128"/>
              </a:rPr>
              <a:t>Most investigators are trained to obtain this type of information in interviews with victim/survivors</a:t>
            </a:r>
          </a:p>
          <a:p>
            <a:r>
              <a:rPr lang="en-US" altLang="en-US" dirty="0">
                <a:ea typeface="ＭＳ Ｐゴシック" panose="020B0600070205080204" pitchFamily="34" charset="-128"/>
              </a:rPr>
              <a:t>High-stress situations can result in a trauma response on the part of the victim</a:t>
            </a:r>
          </a:p>
          <a:p>
            <a:endParaRPr lang="en-US" dirty="0"/>
          </a:p>
          <a:p>
            <a:endParaRPr lang="en-US" dirty="0"/>
          </a:p>
          <a:p>
            <a:pPr marL="0" indent="0">
              <a:buNone/>
            </a:pPr>
            <a:r>
              <a:rPr lang="en-US" sz="1100" dirty="0">
                <a:latin typeface="Arial" charset="0"/>
                <a:ea typeface="ＭＳ Ｐゴシック" charset="-128"/>
              </a:rPr>
              <a:t>Source: http://www.army.mil/article/72055/Army_expert_receives_national_recognition_for_combating_sexual_assault</a:t>
            </a:r>
            <a:endParaRPr lang="en-US" sz="1100" dirty="0"/>
          </a:p>
        </p:txBody>
      </p:sp>
    </p:spTree>
    <p:extLst>
      <p:ext uri="{BB962C8B-B14F-4D97-AF65-F5344CB8AC3E}">
        <p14:creationId xmlns:p14="http://schemas.microsoft.com/office/powerpoint/2010/main" val="397468868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https://3a0b3311-a-62cb3a1a-s-sites.googlegroups.com/site/hookappsychology2a/brain-structure-by-peter-yeung/limbic-system/emotion-limbic-system.jpg?attachauth=ANoY7cqykZkpCtKfwxjyNJ7KGQa-s9o504kaZ-vobOqGwfCj9yWIWxiZsp-DCbSITh0aG80H6_tDIjg_XX8KZs944w7oCcr0VoK_hOlhg828Kx1NUH-oOnqMpD27C8TaieHH2EbBU_ENFwcGhlf9ciI9oU9CITBx24nqOjR6KudazhJx_JRt37_N4siEmzdzU39SnnSeHHIhz0BwD2UZ1qHOHus253EHcvCHbbM4T3R09GKbTvTjzJQe6YO1hCAqQQdJwzTCWxQuZZRypPqE2usy5BjJ6_OmDj_fmWwO26pSvm5exMrnJLA%3D&amp;attredirects=0"/>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Responses of the Brain &amp; Body During Trauma</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sz="half" idx="2"/>
          </p:nvPr>
        </p:nvSpPr>
        <p:spPr>
          <a:xfrm>
            <a:off x="711200" y="1600201"/>
            <a:ext cx="10871200" cy="4525963"/>
          </a:xfrm>
        </p:spPr>
        <p:txBody>
          <a:bodyPr>
            <a:normAutofit/>
          </a:bodyPr>
          <a:lstStyle/>
          <a:p>
            <a:pPr>
              <a:buFont typeface="Wingdings 2" charset="2"/>
              <a:buChar char=""/>
              <a:defRPr/>
            </a:pPr>
            <a:r>
              <a:rPr lang="en-US" sz="2400" b="1" dirty="0"/>
              <a:t>Freeze</a:t>
            </a:r>
          </a:p>
          <a:p>
            <a:pPr lvl="1">
              <a:buFont typeface="Wingdings 2" charset="2"/>
              <a:buChar char=""/>
              <a:defRPr/>
            </a:pPr>
            <a:r>
              <a:rPr lang="en-US" dirty="0"/>
              <a:t>Assess situation, avoid (more) attack</a:t>
            </a:r>
          </a:p>
          <a:p>
            <a:pPr>
              <a:buFont typeface="Wingdings 2" charset="2"/>
              <a:buChar char=""/>
              <a:defRPr/>
            </a:pPr>
            <a:r>
              <a:rPr lang="en-US" sz="2400" b="1" dirty="0"/>
              <a:t>Flight and Fight</a:t>
            </a:r>
          </a:p>
          <a:p>
            <a:pPr lvl="1">
              <a:buFont typeface="Wingdings 2" charset="2"/>
              <a:buChar char=""/>
              <a:defRPr/>
            </a:pPr>
            <a:r>
              <a:rPr lang="en-US" dirty="0"/>
              <a:t>Avoid (more) attack</a:t>
            </a:r>
          </a:p>
          <a:p>
            <a:pPr>
              <a:buFont typeface="Wingdings 2" charset="2"/>
              <a:buChar char=""/>
              <a:defRPr/>
            </a:pPr>
            <a:r>
              <a:rPr lang="en-US" dirty="0"/>
              <a:t>When </a:t>
            </a:r>
            <a:r>
              <a:rPr lang="en-US" b="1" i="1" dirty="0"/>
              <a:t>flight</a:t>
            </a:r>
            <a:r>
              <a:rPr lang="en-US" dirty="0"/>
              <a:t> is impossible &amp; </a:t>
            </a:r>
            <a:r>
              <a:rPr lang="en-US" b="1" i="1" dirty="0"/>
              <a:t>fight</a:t>
            </a:r>
            <a:r>
              <a:rPr lang="en-US" dirty="0"/>
              <a:t> useless……….</a:t>
            </a:r>
          </a:p>
          <a:p>
            <a:pPr lvl="1">
              <a:buFont typeface="Wingdings 2" charset="2"/>
              <a:buChar char=""/>
              <a:defRPr/>
            </a:pPr>
            <a:r>
              <a:rPr lang="en-US" b="1" u="sng" dirty="0"/>
              <a:t>Dissociation</a:t>
            </a:r>
          </a:p>
          <a:p>
            <a:pPr lvl="2">
              <a:buFont typeface="Wingdings 2" charset="2"/>
              <a:buChar char=""/>
              <a:defRPr/>
            </a:pPr>
            <a:r>
              <a:rPr lang="en-US" dirty="0"/>
              <a:t>Protect from overwhelming sensations &amp; emotions</a:t>
            </a:r>
          </a:p>
          <a:p>
            <a:pPr lvl="1">
              <a:buFont typeface="Wingdings 2" charset="2"/>
              <a:buChar char=""/>
              <a:defRPr/>
            </a:pPr>
            <a:r>
              <a:rPr lang="en-US" b="1" u="sng" dirty="0"/>
              <a:t>Tonic Immobility</a:t>
            </a:r>
          </a:p>
          <a:p>
            <a:pPr lvl="2">
              <a:buFont typeface="Wingdings 2" charset="2"/>
              <a:buChar char=""/>
              <a:defRPr/>
            </a:pPr>
            <a:r>
              <a:rPr lang="en-US" dirty="0"/>
              <a:t>Last ditch effort to avoid (more) attack – or at least survive</a:t>
            </a:r>
          </a:p>
          <a:p>
            <a:endParaRPr lang="en-US" dirty="0"/>
          </a:p>
        </p:txBody>
      </p:sp>
    </p:spTree>
    <p:extLst>
      <p:ext uri="{BB962C8B-B14F-4D97-AF65-F5344CB8AC3E}">
        <p14:creationId xmlns:p14="http://schemas.microsoft.com/office/powerpoint/2010/main" val="17833928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1"/>
            <a:ext cx="10871200" cy="4525963"/>
          </a:xfrm>
        </p:spPr>
        <p:txBody>
          <a:bodyPr>
            <a:normAutofit lnSpcReduction="10000"/>
          </a:bodyPr>
          <a:lstStyle/>
          <a:p>
            <a:pPr>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a:defRPr/>
            </a:pPr>
            <a:r>
              <a:rPr lang="en-US" dirty="0">
                <a:solidFill>
                  <a:schemeClr val="tx1"/>
                </a:solidFill>
              </a:rPr>
              <a:t>Portions (i.e., memories) of an experience that are normally linked together become “dis-associated”</a:t>
            </a:r>
          </a:p>
          <a:p>
            <a:pPr>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dirty="0"/>
              <a:t>Uncontrollable response</a:t>
            </a:r>
          </a:p>
          <a:p>
            <a:pPr>
              <a:buFont typeface="Wingdings 2" charset="2"/>
              <a:buChar char=""/>
              <a:defRPr/>
            </a:pPr>
            <a:r>
              <a:rPr lang="en-US" dirty="0"/>
              <a:t>Mentally know what’s happening but physically unable to move (like being awake during surgery)</a:t>
            </a:r>
          </a:p>
          <a:p>
            <a:pPr>
              <a:buFont typeface="Wingdings 2" charset="2"/>
              <a:buChar char=""/>
              <a:defRPr/>
            </a:pPr>
            <a:r>
              <a:rPr lang="en-US" dirty="0"/>
              <a:t>Rate of occurrence</a:t>
            </a:r>
          </a:p>
          <a:p>
            <a:pPr lvl="1">
              <a:buFont typeface="Wingdings 2" charset="2"/>
              <a:buChar char=""/>
              <a:defRPr/>
            </a:pPr>
            <a:r>
              <a:rPr lang="en-US" dirty="0"/>
              <a:t>12 – 50% victim/survivors of rape experience tonic immobility during assault (most studies are closer to 50%)</a:t>
            </a:r>
          </a:p>
          <a:p>
            <a:r>
              <a:rPr lang="en-US" altLang="en-US" dirty="0">
                <a:ea typeface="ＭＳ Ｐゴシック" panose="020B0600070205080204" pitchFamily="34" charset="-128"/>
              </a:rPr>
              <a:t>Caused by:</a:t>
            </a:r>
          </a:p>
          <a:p>
            <a:pPr lvl="1"/>
            <a:r>
              <a:rPr lang="en-US" altLang="en-US" dirty="0">
                <a:ea typeface="ＭＳ Ｐゴシック" panose="020B0600070205080204" pitchFamily="34" charset="-128"/>
              </a:rPr>
              <a:t>Fear</a:t>
            </a:r>
          </a:p>
          <a:p>
            <a:pPr lvl="1"/>
            <a:r>
              <a:rPr lang="en-US" altLang="en-US" dirty="0">
                <a:ea typeface="ＭＳ Ｐゴシック" panose="020B0600070205080204" pitchFamily="34" charset="-128"/>
              </a:rPr>
              <a:t>Physical restriction</a:t>
            </a:r>
          </a:p>
          <a:p>
            <a:pPr lvl="1"/>
            <a:r>
              <a:rPr lang="en-US" altLang="en-US" dirty="0">
                <a:ea typeface="ＭＳ Ｐゴシック" panose="020B0600070205080204" pitchFamily="34" charset="-128"/>
              </a:rPr>
              <a:t>“Perceived” inability to escape</a:t>
            </a:r>
          </a:p>
          <a:p>
            <a:endParaRPr lang="en-US" dirty="0"/>
          </a:p>
        </p:txBody>
      </p:sp>
    </p:spTree>
    <p:extLst>
      <p:ext uri="{BB962C8B-B14F-4D97-AF65-F5344CB8AC3E}">
        <p14:creationId xmlns:p14="http://schemas.microsoft.com/office/powerpoint/2010/main" val="263448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dirty="0"/>
              <a:t>Memory recall can be very slow and difficult (or not possible)</a:t>
            </a:r>
          </a:p>
          <a:p>
            <a:pPr lvl="1">
              <a:buFont typeface="Wingdings 2" charset="2"/>
              <a:buChar char=""/>
              <a:defRPr/>
            </a:pPr>
            <a:r>
              <a:rPr lang="en-US" dirty="0"/>
              <a:t>Memories are “fragmented” – they come only in bits and pieces (often do not follow a timeline)</a:t>
            </a:r>
          </a:p>
          <a:p>
            <a:pPr lvl="1">
              <a:buFont typeface="Wingdings 2" charset="2"/>
              <a:buChar char=""/>
              <a:defRPr/>
            </a:pPr>
            <a:r>
              <a:rPr lang="en-US" dirty="0"/>
              <a:t>Process can be very frazzling and frustrating for victims </a:t>
            </a:r>
          </a:p>
          <a:p>
            <a:endParaRPr lang="en-US" dirty="0"/>
          </a:p>
        </p:txBody>
      </p:sp>
    </p:spTree>
    <p:extLst>
      <p:ext uri="{BB962C8B-B14F-4D97-AF65-F5344CB8AC3E}">
        <p14:creationId xmlns:p14="http://schemas.microsoft.com/office/powerpoint/2010/main" val="20702007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Physiology</a:t>
            </a:r>
          </a:p>
          <a:p>
            <a:pPr lvl="1"/>
            <a:r>
              <a:rPr lang="en-US" altLang="en-US" dirty="0">
                <a:ea typeface="ＭＳ Ｐゴシック" panose="020B0600070205080204" pitchFamily="34" charset="-128"/>
              </a:rPr>
              <a:t>Heart rate, respirations, dilated pupils, dry mouth, knot in the stomach </a:t>
            </a:r>
          </a:p>
          <a:p>
            <a:r>
              <a:rPr lang="en-US" altLang="en-US" dirty="0">
                <a:ea typeface="ＭＳ Ｐゴシック" panose="020B0600070205080204" pitchFamily="34" charset="-128"/>
              </a:rPr>
              <a:t>Affective (mood and emotion) responses</a:t>
            </a:r>
          </a:p>
          <a:p>
            <a:pPr lvl="1"/>
            <a:r>
              <a:rPr lang="en-US" altLang="en-US" dirty="0">
                <a:ea typeface="ＭＳ Ｐゴシック" panose="020B0600070205080204" pitchFamily="34" charset="-128"/>
              </a:rPr>
              <a:t>Fear, helplessness, horror</a:t>
            </a:r>
          </a:p>
          <a:p>
            <a:r>
              <a:rPr lang="en-US" altLang="en-US" dirty="0">
                <a:ea typeface="ＭＳ Ｐゴシック" panose="020B0600070205080204" pitchFamily="34" charset="-128"/>
              </a:rPr>
              <a:t>Cognitive (thought) processing</a:t>
            </a:r>
          </a:p>
          <a:p>
            <a:pPr lvl="1"/>
            <a:r>
              <a:rPr lang="en-US" altLang="en-US" dirty="0">
                <a:ea typeface="ＭＳ Ｐゴシック" panose="020B0600070205080204" pitchFamily="34" charset="-128"/>
              </a:rPr>
              <a:t>Memory – fragmented, out of sequence</a:t>
            </a:r>
          </a:p>
          <a:p>
            <a:pPr lvl="1"/>
            <a:r>
              <a:rPr lang="en-US" altLang="en-US" dirty="0">
                <a:ea typeface="ＭＳ Ｐゴシック" panose="020B0600070205080204" pitchFamily="34" charset="-128"/>
              </a:rPr>
              <a:t>Time distortion</a:t>
            </a:r>
          </a:p>
          <a:p>
            <a:pPr lvl="1"/>
            <a:r>
              <a:rPr lang="en-US" altLang="en-US" dirty="0">
                <a:ea typeface="ＭＳ Ｐゴシック" panose="020B0600070205080204" pitchFamily="34" charset="-128"/>
              </a:rPr>
              <a:t>Increased confabulation</a:t>
            </a:r>
          </a:p>
          <a:p>
            <a:pPr lvl="1"/>
            <a:r>
              <a:rPr lang="en-US" altLang="en-US" dirty="0">
                <a:ea typeface="ＭＳ Ｐゴシック" panose="020B0600070205080204" pitchFamily="34" charset="-128"/>
              </a:rPr>
              <a:t>Trauma memory and recall</a:t>
            </a:r>
          </a:p>
          <a:p>
            <a:endParaRPr lang="en-US" dirty="0"/>
          </a:p>
        </p:txBody>
      </p:sp>
    </p:spTree>
    <p:extLst>
      <p:ext uri="{BB962C8B-B14F-4D97-AF65-F5344CB8AC3E}">
        <p14:creationId xmlns:p14="http://schemas.microsoft.com/office/powerpoint/2010/main" val="237257324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The body and brain react to and record trauma in a different way than we believed traditionally</a:t>
            </a:r>
          </a:p>
          <a:p>
            <a:r>
              <a:rPr lang="en-US" dirty="0"/>
              <a:t>Many professionals were trained to believe that even when a person experiences a traumatic event, the pre-frontal cortex records the vast majority of the event including: Who, What, When, Where, Why, and How</a:t>
            </a:r>
          </a:p>
          <a:p>
            <a:pPr marL="0" indent="0">
              <a:buNone/>
            </a:pPr>
            <a:endParaRPr lang="en-US" dirty="0"/>
          </a:p>
          <a:p>
            <a:endParaRPr lang="en-US" dirty="0"/>
          </a:p>
          <a:p>
            <a:pPr marL="0" indent="0">
              <a:buNone/>
            </a:pPr>
            <a:r>
              <a:rPr lang="en-US" sz="1200" u="sng" dirty="0"/>
              <a:t>The Forensic Experiential Trauma Interview</a:t>
            </a:r>
            <a:r>
              <a:rPr lang="en-US" sz="1200" dirty="0"/>
              <a:t>, Strand &amp; Heitman</a:t>
            </a:r>
          </a:p>
        </p:txBody>
      </p:sp>
    </p:spTree>
    <p:extLst>
      <p:ext uri="{BB962C8B-B14F-4D97-AF65-F5344CB8AC3E}">
        <p14:creationId xmlns:p14="http://schemas.microsoft.com/office/powerpoint/2010/main" val="325426528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dirty="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3821815720"/>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dirty="0">
              <a:ea typeface="ＭＳ Ｐゴシック" panose="020B0600070205080204" pitchFamily="34" charset="-128"/>
            </a:endParaRPr>
          </a:p>
          <a:p>
            <a:pPr algn="r" eaLnBrk="1" hangingPunct="1">
              <a:buFont typeface="Wingdings 2" panose="05020102010507070707" pitchFamily="18" charset="2"/>
              <a:buNone/>
            </a:pPr>
            <a:r>
              <a:rPr lang="en-US" altLang="en-US" sz="1000" dirty="0">
                <a:ea typeface="ＭＳ Ｐゴシック" panose="020B0600070205080204" pitchFamily="34" charset="-128"/>
              </a:rPr>
              <a:t>By Lt. Col. Dave Grossman &amp; Bruce K. </a:t>
            </a:r>
            <a:r>
              <a:rPr lang="en-US" altLang="en-US" sz="1000" dirty="0" err="1">
                <a:ea typeface="ＭＳ Ｐゴシック" panose="020B0600070205080204" pitchFamily="34" charset="-128"/>
              </a:rPr>
              <a:t>Siddle</a:t>
            </a:r>
            <a:br>
              <a:rPr lang="en-US" altLang="en-US" sz="1000" dirty="0">
                <a:ea typeface="ＭＳ Ｐゴシック" panose="020B0600070205080204" pitchFamily="34" charset="-128"/>
              </a:rPr>
            </a:br>
            <a:r>
              <a:rPr lang="en-US" altLang="en-US" sz="1000" i="1" dirty="0">
                <a:ea typeface="ＭＳ Ｐゴシック" panose="020B0600070205080204" pitchFamily="34" charset="-128"/>
              </a:rPr>
              <a:t>The Firearms Instructor: The Official Journal of the International Association of Law Enforcement Firearms Instructors</a:t>
            </a:r>
            <a:br>
              <a:rPr lang="en-US" altLang="en-US" sz="1000" dirty="0">
                <a:ea typeface="ＭＳ Ｐゴシック" panose="020B0600070205080204" pitchFamily="34" charset="-128"/>
              </a:rPr>
            </a:br>
            <a:r>
              <a:rPr lang="en-US" altLang="en-US" sz="1000" dirty="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dirty="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dirty="0"/>
              <a:t>The effects of trauma can influence behavior of a victim/survivor during an interview</a:t>
            </a:r>
          </a:p>
          <a:p>
            <a:r>
              <a:rPr lang="en-US" dirty="0"/>
              <a:t>People are often reluctant to recall experiences that evoke negative feelings and emotions such as anger, fear, humiliation, or sadness</a:t>
            </a:r>
          </a:p>
          <a:p>
            <a:endParaRPr lang="en-US" dirty="0"/>
          </a:p>
          <a:p>
            <a:pPr marL="0" indent="0">
              <a:buNone/>
            </a:pPr>
            <a:r>
              <a:rPr lang="en-US" dirty="0"/>
              <a:t>				</a:t>
            </a:r>
            <a:r>
              <a:rPr lang="en-US" sz="1800" dirty="0"/>
              <a:t>--Strand, 2013</a:t>
            </a:r>
          </a:p>
          <a:p>
            <a:pPr marL="0" indent="0">
              <a:buNone/>
            </a:pPr>
            <a:endParaRPr lang="en-US" dirty="0"/>
          </a:p>
        </p:txBody>
      </p:sp>
    </p:spTree>
    <p:extLst>
      <p:ext uri="{BB962C8B-B14F-4D97-AF65-F5344CB8AC3E}">
        <p14:creationId xmlns:p14="http://schemas.microsoft.com/office/powerpoint/2010/main" val="277558793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dirty="0"/>
              <a:t>Affirmative Consent</a:t>
            </a:r>
            <a:br>
              <a:rPr lang="en-US" dirty="0"/>
            </a:br>
            <a:endParaRPr lang="en-US" dirty="0"/>
          </a:p>
        </p:txBody>
      </p:sp>
    </p:spTree>
    <p:extLst>
      <p:ext uri="{BB962C8B-B14F-4D97-AF65-F5344CB8AC3E}">
        <p14:creationId xmlns:p14="http://schemas.microsoft.com/office/powerpoint/2010/main" val="297023083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br>
              <a:rPr lang="en-US"/>
            </a:br>
            <a:r>
              <a:rPr lang="en-US" b="0"/>
              <a:t>What is Affirmative Consent?</a:t>
            </a:r>
          </a:p>
        </p:txBody>
      </p:sp>
      <p:sp>
        <p:nvSpPr>
          <p:cNvPr id="4" name="Content Placeholder 3"/>
          <p:cNvSpPr>
            <a:spLocks noGrp="1"/>
          </p:cNvSpPr>
          <p:nvPr>
            <p:ph idx="1"/>
          </p:nvPr>
        </p:nvSpPr>
        <p:spPr>
          <a:xfrm>
            <a:off x="1981200" y="1905000"/>
            <a:ext cx="8229600" cy="4038601"/>
          </a:xfrm>
        </p:spPr>
        <p:txBody>
          <a:bodyPr>
            <a:normAutofit fontScale="70000" lnSpcReduction="20000"/>
          </a:bodyPr>
          <a:lstStyle/>
          <a:p>
            <a:r>
              <a:rPr lang="en-US" dirty="0"/>
              <a:t>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t>
            </a:r>
          </a:p>
          <a:p>
            <a:endParaRPr lang="en-US" dirty="0"/>
          </a:p>
          <a:p>
            <a:r>
              <a:rPr lang="en-US" dirty="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33400"/>
            <a:ext cx="9250680" cy="884238"/>
          </a:xfrm>
        </p:spPr>
        <p:txBody>
          <a:bodyPr>
            <a:normAutofit fontScale="90000"/>
          </a:bodyPr>
          <a:lstStyle/>
          <a:p>
            <a:r>
              <a:rPr lang="en-US" dirty="0"/>
              <a:t>Affirmative Consent Questions Answered</a:t>
            </a:r>
          </a:p>
        </p:txBody>
      </p:sp>
      <p:sp>
        <p:nvSpPr>
          <p:cNvPr id="3" name="Content Placeholder 2"/>
          <p:cNvSpPr>
            <a:spLocks noGrp="1"/>
          </p:cNvSpPr>
          <p:nvPr>
            <p:ph idx="1"/>
          </p:nvPr>
        </p:nvSpPr>
        <p:spPr>
          <a:xfrm>
            <a:off x="1234440" y="2007870"/>
            <a:ext cx="8153400" cy="33528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p:txBody>
      </p:sp>
    </p:spTree>
    <p:extLst>
      <p:ext uri="{BB962C8B-B14F-4D97-AF65-F5344CB8AC3E}">
        <p14:creationId xmlns:p14="http://schemas.microsoft.com/office/powerpoint/2010/main" val="333589642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dirty="0"/>
              <a:t>Intoxication versus Incapacitation</a:t>
            </a:r>
            <a:br>
              <a:rPr lang="en-US" dirty="0"/>
            </a:br>
            <a:endParaRPr lang="en-US" dirty="0"/>
          </a:p>
        </p:txBody>
      </p:sp>
    </p:spTree>
    <p:extLst>
      <p:ext uri="{BB962C8B-B14F-4D97-AF65-F5344CB8AC3E}">
        <p14:creationId xmlns:p14="http://schemas.microsoft.com/office/powerpoint/2010/main" val="325129829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dirty="0"/>
              <a:t>A state where a person cannot make an informed and rational decision to engage in sexual activity. </a:t>
            </a:r>
          </a:p>
          <a:p>
            <a:r>
              <a:rPr lang="en-US" dirty="0"/>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a:t>What are you evaluating?</a:t>
            </a:r>
          </a:p>
        </p:txBody>
      </p:sp>
      <p:sp>
        <p:nvSpPr>
          <p:cNvPr id="3" name="Content Placeholder 2"/>
          <p:cNvSpPr>
            <a:spLocks noGrp="1"/>
          </p:cNvSpPr>
          <p:nvPr>
            <p:ph idx="1"/>
          </p:nvPr>
        </p:nvSpPr>
        <p:spPr>
          <a:xfrm>
            <a:off x="857250" y="1600201"/>
            <a:ext cx="8801100" cy="4343400"/>
          </a:xfrm>
        </p:spPr>
        <p:txBody>
          <a:bodyPr/>
          <a:lstStyle/>
          <a:p>
            <a:r>
              <a:rPr lang="en-US" dirty="0"/>
              <a:t>Whether the complainant was incapacitated and, therefore, unable to give consent to sexual activity. </a:t>
            </a:r>
          </a:p>
        </p:txBody>
      </p:sp>
    </p:spTree>
    <p:extLst>
      <p:ext uri="{BB962C8B-B14F-4D97-AF65-F5344CB8AC3E}">
        <p14:creationId xmlns:p14="http://schemas.microsoft.com/office/powerpoint/2010/main" val="13495651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Areas of Inquiry</a:t>
            </a:r>
          </a:p>
        </p:txBody>
      </p:sp>
      <p:sp>
        <p:nvSpPr>
          <p:cNvPr id="3" name="Content Placeholder 2"/>
          <p:cNvSpPr>
            <a:spLocks noGrp="1"/>
          </p:cNvSpPr>
          <p:nvPr>
            <p:ph idx="1"/>
          </p:nvPr>
        </p:nvSpPr>
        <p:spPr/>
        <p:txBody>
          <a:bodyPr>
            <a:normAutofit/>
          </a:bodyPr>
          <a:lstStyle/>
          <a:p>
            <a:pPr lvl="1"/>
            <a:r>
              <a:rPr lang="en-US" dirty="0"/>
              <a:t>Body weight, height and size;</a:t>
            </a:r>
          </a:p>
          <a:p>
            <a:pPr lvl="1"/>
            <a:r>
              <a:rPr lang="en-US" dirty="0"/>
              <a:t>Tolerance for alcohol and other drugs; </a:t>
            </a:r>
          </a:p>
          <a:p>
            <a:pPr lvl="1"/>
            <a:r>
              <a:rPr lang="en-US" dirty="0"/>
              <a:t>Gender</a:t>
            </a:r>
          </a:p>
          <a:p>
            <a:pPr lvl="1"/>
            <a:r>
              <a:rPr lang="en-US" dirty="0"/>
              <a:t>Amount, pace and type of alcohol or other drugs consumed</a:t>
            </a:r>
          </a:p>
          <a:p>
            <a:pPr lvl="1"/>
            <a:r>
              <a:rPr lang="en-US" dirty="0"/>
              <a:t>Signs of intoxication</a:t>
            </a:r>
          </a:p>
          <a:p>
            <a:pPr lvl="1"/>
            <a:r>
              <a:rPr lang="en-US" dirty="0"/>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a:t>
            </a:r>
          </a:p>
        </p:txBody>
      </p:sp>
      <p:sp>
        <p:nvSpPr>
          <p:cNvPr id="3" name="Content Placeholder 2"/>
          <p:cNvSpPr>
            <a:spLocks noGrp="1"/>
          </p:cNvSpPr>
          <p:nvPr>
            <p:ph idx="1"/>
          </p:nvPr>
        </p:nvSpPr>
        <p:spPr/>
        <p:txBody>
          <a:bodyPr/>
          <a:lstStyle/>
          <a:p>
            <a:r>
              <a:rPr lang="en-US" dirty="0"/>
              <a:t>Obvious indicators</a:t>
            </a:r>
          </a:p>
          <a:p>
            <a:pPr lvl="1"/>
            <a:r>
              <a:rPr lang="en-US" dirty="0"/>
              <a:t>Physically helpless?</a:t>
            </a:r>
          </a:p>
          <a:p>
            <a:pPr lvl="2"/>
            <a:r>
              <a:rPr lang="en-US" dirty="0"/>
              <a:t>Difficulty with motor skills, like walking</a:t>
            </a:r>
          </a:p>
          <a:p>
            <a:pPr lvl="1"/>
            <a:r>
              <a:rPr lang="en-US" dirty="0"/>
              <a:t>Unable to communicate?</a:t>
            </a:r>
          </a:p>
          <a:p>
            <a:pPr lvl="2"/>
            <a:r>
              <a:rPr lang="en-US" dirty="0"/>
              <a:t>Cannot communicate consent to sexual activity</a:t>
            </a:r>
          </a:p>
          <a:p>
            <a:pPr lvl="2"/>
            <a:r>
              <a:rPr lang="en-US" dirty="0"/>
              <a:t>Cannot communicate unwillingness to engage in sexual activity</a:t>
            </a:r>
          </a:p>
          <a:p>
            <a:pPr lvl="2"/>
            <a:endParaRPr lang="en-US" dirty="0"/>
          </a:p>
          <a:p>
            <a:pPr marL="914400" lvl="2" indent="0">
              <a:buNone/>
            </a:pPr>
            <a:r>
              <a:rPr lang="en-US" dirty="0"/>
              <a:t>			--Keith </a:t>
            </a:r>
            <a:r>
              <a:rPr lang="en-US" dirty="0" err="1"/>
              <a:t>Rohman</a:t>
            </a:r>
            <a:r>
              <a:rPr lang="en-US" dirty="0"/>
              <a:t>, 2017</a:t>
            </a:r>
          </a:p>
        </p:txBody>
      </p:sp>
    </p:spTree>
    <p:extLst>
      <p:ext uri="{BB962C8B-B14F-4D97-AF65-F5344CB8AC3E}">
        <p14:creationId xmlns:p14="http://schemas.microsoft.com/office/powerpoint/2010/main" val="40093965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continued</a:t>
            </a:r>
          </a:p>
        </p:txBody>
      </p:sp>
      <p:sp>
        <p:nvSpPr>
          <p:cNvPr id="3" name="Content Placeholder 2"/>
          <p:cNvSpPr>
            <a:spLocks noGrp="1"/>
          </p:cNvSpPr>
          <p:nvPr>
            <p:ph idx="1"/>
          </p:nvPr>
        </p:nvSpPr>
        <p:spPr/>
        <p:txBody>
          <a:bodyPr>
            <a:normAutofit/>
          </a:bodyPr>
          <a:lstStyle/>
          <a:p>
            <a:r>
              <a:rPr lang="en-US" dirty="0"/>
              <a:t>Other indicators:</a:t>
            </a:r>
          </a:p>
          <a:p>
            <a:pPr lvl="1"/>
            <a:r>
              <a:rPr lang="en-US" dirty="0"/>
              <a:t>Does the person know where they are or how they got there?</a:t>
            </a:r>
          </a:p>
          <a:p>
            <a:pPr lvl="1"/>
            <a:r>
              <a:rPr lang="en-US" dirty="0"/>
              <a:t>Did the person do things in public that were out of character?</a:t>
            </a:r>
          </a:p>
          <a:p>
            <a:pPr lvl="1"/>
            <a:r>
              <a:rPr lang="en-US" dirty="0"/>
              <a:t>Possible memory blackout</a:t>
            </a:r>
          </a:p>
          <a:p>
            <a:pPr lvl="1"/>
            <a:r>
              <a:rPr lang="en-US" dirty="0"/>
              <a:t>Cannot verbalize coherently</a:t>
            </a:r>
          </a:p>
          <a:p>
            <a:pPr lvl="1"/>
            <a:r>
              <a:rPr lang="en-US" dirty="0"/>
              <a:t>Bizarre or risky action</a:t>
            </a:r>
          </a:p>
          <a:p>
            <a:pPr marL="1828800" lvl="4" indent="0">
              <a:buNone/>
            </a:pPr>
            <a:r>
              <a:rPr lang="en-US" dirty="0"/>
              <a:t>		--Keith </a:t>
            </a:r>
            <a:r>
              <a:rPr lang="en-US" dirty="0" err="1"/>
              <a:t>Rohman</a:t>
            </a:r>
            <a:r>
              <a:rPr lang="en-US" dirty="0"/>
              <a:t>, 2017</a:t>
            </a:r>
          </a:p>
        </p:txBody>
      </p:sp>
    </p:spTree>
    <p:extLst>
      <p:ext uri="{BB962C8B-B14F-4D97-AF65-F5344CB8AC3E}">
        <p14:creationId xmlns:p14="http://schemas.microsoft.com/office/powerpoint/2010/main" val="2645981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a:bodyPr>
          <a:lstStyle/>
          <a:p>
            <a:r>
              <a:rPr lang="en-US" dirty="0"/>
              <a:t>If the investigator finds complainant was incapacitated, investigator must evaluate respondent’s level of knowledge of the level of incapacitation.</a:t>
            </a:r>
          </a:p>
          <a:p>
            <a:r>
              <a:rPr lang="en-US" dirty="0"/>
              <a:t>Assess whether the Respondent knew or reasonably should have known that the Complainant was unable to consent to the sexual activity. </a:t>
            </a:r>
          </a:p>
          <a:p>
            <a:pPr marL="0" indent="0">
              <a:buNone/>
            </a:pPr>
            <a:r>
              <a:rPr lang="en-US" dirty="0"/>
              <a:t>				</a:t>
            </a:r>
            <a:r>
              <a:rPr lang="en-US" sz="2000" dirty="0"/>
              <a:t>--Keith </a:t>
            </a:r>
            <a:r>
              <a:rPr lang="en-US" sz="2000" dirty="0" err="1"/>
              <a:t>Rohman</a:t>
            </a:r>
            <a:r>
              <a:rPr lang="en-US" sz="2000" dirty="0"/>
              <a:t>, 2017</a:t>
            </a:r>
          </a:p>
        </p:txBody>
      </p:sp>
    </p:spTree>
    <p:extLst>
      <p:ext uri="{BB962C8B-B14F-4D97-AF65-F5344CB8AC3E}">
        <p14:creationId xmlns:p14="http://schemas.microsoft.com/office/powerpoint/2010/main" val="71512815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What is the evidence that the complainant was under the influence of alcohol and/or drugs?</a:t>
            </a:r>
          </a:p>
          <a:p>
            <a:r>
              <a:rPr lang="en-US" dirty="0"/>
              <a:t>Did the alcohol and/or drugs cause the complainant to be incapacitated?</a:t>
            </a:r>
            <a:endParaRPr lang="en-US" dirty="0">
              <a:cs typeface="Calibri"/>
            </a:endParaRPr>
          </a:p>
          <a:p>
            <a:r>
              <a:rPr lang="en-US" dirty="0"/>
              <a:t>What did the respondent know, or what should the respondent have known, about the complainant’s level of intoxication and/or incapacitation?</a:t>
            </a:r>
            <a:endParaRPr lang="en-US" dirty="0">
              <a:cs typeface="Calibri"/>
            </a:endParaRPr>
          </a:p>
          <a:p>
            <a:endParaRPr lang="en-US" dirty="0"/>
          </a:p>
        </p:txBody>
      </p:sp>
    </p:spTree>
    <p:extLst>
      <p:ext uri="{BB962C8B-B14F-4D97-AF65-F5344CB8AC3E}">
        <p14:creationId xmlns:p14="http://schemas.microsoft.com/office/powerpoint/2010/main" val="62342612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1981200" y="1600200"/>
            <a:ext cx="8229600" cy="464820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i="1" spc="100" dirty="0">
                <a:cs typeface="Arial" pitchFamily="34" charset="0"/>
                <a:hlinkClick r:id="rId3"/>
              </a:rPr>
              <a:t>http://www.minnstate.edu/system/equity/</a:t>
            </a:r>
            <a:r>
              <a:rPr lang="en-US" i="1" spc="100" dirty="0">
                <a:cs typeface="Arial" pitchFamily="34" charset="0"/>
              </a:rPr>
              <a:t> </a:t>
            </a:r>
            <a:br>
              <a:rPr lang="en-US" i="1" spc="100" dirty="0">
                <a:cs typeface="Arial" pitchFamily="34" charset="0"/>
              </a:rPr>
            </a:br>
            <a:br>
              <a:rPr lang="en-US" i="1" spc="100" dirty="0">
                <a:cs typeface="Arial" pitchFamily="34" charset="0"/>
              </a:rPr>
            </a:br>
            <a:r>
              <a:rPr lang="en-US" dirty="0"/>
              <a:t>Office of General Counsel (OGC)</a:t>
            </a:r>
          </a:p>
          <a:p>
            <a:pPr marL="0" indent="0" algn="ctr">
              <a:spcBef>
                <a:spcPts val="0"/>
              </a:spcBef>
              <a:buNone/>
            </a:pPr>
            <a:r>
              <a:rPr lang="en-US" i="1" spc="100" dirty="0">
                <a:cs typeface="Arial" pitchFamily="34" charset="0"/>
                <a:hlinkClick r:id="rId3"/>
              </a:rPr>
              <a:t>http://www.minnstate.edu/system/ogc/</a:t>
            </a:r>
            <a:endParaRPr lang="en-US" dirty="0"/>
          </a:p>
        </p:txBody>
      </p:sp>
    </p:spTree>
    <p:extLst>
      <p:ext uri="{BB962C8B-B14F-4D97-AF65-F5344CB8AC3E}">
        <p14:creationId xmlns:p14="http://schemas.microsoft.com/office/powerpoint/2010/main" val="2037614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dirty="0">
                <a:solidFill>
                  <a:srgbClr val="002060"/>
                </a:solidFill>
              </a:rPr>
              <a:t>Employee designated by the president to coordinate the college or university’s efforts to comply with its Title IX responsibilities and Board Policies 1B.1 and 1B.3.  </a:t>
            </a:r>
          </a:p>
          <a:p>
            <a:r>
              <a:rPr lang="en-US" dirty="0">
                <a:solidFill>
                  <a:srgbClr val="002060"/>
                </a:solidFill>
              </a:rPr>
              <a:t>This does not have to be one person – can have deputy Title IX Coordinators, Investigators, etc.</a:t>
            </a:r>
          </a:p>
          <a:p>
            <a:pPr marL="0" indent="0">
              <a:buNone/>
            </a:pPr>
            <a:r>
              <a:rPr lang="en-US" dirty="0">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dirty="0">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dirty="0">
                <a:solidFill>
                  <a:srgbClr val="002060"/>
                </a:solidFill>
              </a:rPr>
              <a:t>Examples</a:t>
            </a:r>
          </a:p>
          <a:p>
            <a:pPr lvl="1">
              <a:buFont typeface="Wingdings" panose="05000000000000000000" pitchFamily="2" charset="2"/>
              <a:buChar char="§"/>
            </a:pPr>
            <a:r>
              <a:rPr lang="en-US" dirty="0">
                <a:solidFill>
                  <a:srgbClr val="002060"/>
                </a:solidFill>
              </a:rPr>
              <a:t>Academic course adjustments.</a:t>
            </a:r>
          </a:p>
          <a:p>
            <a:pPr lvl="1">
              <a:buFont typeface="Wingdings" panose="05000000000000000000" pitchFamily="2" charset="2"/>
              <a:buChar char="§"/>
            </a:pPr>
            <a:r>
              <a:rPr lang="en-US" dirty="0">
                <a:solidFill>
                  <a:srgbClr val="002060"/>
                </a:solidFill>
              </a:rPr>
              <a:t>Counseling.</a:t>
            </a:r>
          </a:p>
          <a:p>
            <a:pPr lvl="1">
              <a:buFont typeface="Wingdings" panose="05000000000000000000" pitchFamily="2" charset="2"/>
              <a:buChar char="§"/>
            </a:pPr>
            <a:r>
              <a:rPr lang="en-US" dirty="0">
                <a:solidFill>
                  <a:srgbClr val="002060"/>
                </a:solidFill>
              </a:rPr>
              <a:t>No-contact orders.</a:t>
            </a:r>
          </a:p>
          <a:p>
            <a:pPr lvl="1">
              <a:buFont typeface="Wingdings" panose="05000000000000000000" pitchFamily="2" charset="2"/>
              <a:buChar char="§"/>
            </a:pPr>
            <a:r>
              <a:rPr lang="en-US" dirty="0">
                <a:solidFill>
                  <a:srgbClr val="002060"/>
                </a:solidFill>
              </a:rPr>
              <a:t>Dorm room reassignments.</a:t>
            </a:r>
          </a:p>
          <a:p>
            <a:pPr lvl="1">
              <a:buFont typeface="Wingdings" panose="05000000000000000000" pitchFamily="2" charset="2"/>
              <a:buChar char="§"/>
            </a:pPr>
            <a:r>
              <a:rPr lang="en-US" dirty="0">
                <a:solidFill>
                  <a:srgbClr val="002060"/>
                </a:solidFill>
              </a:rPr>
              <a:t>Leaves of absences.</a:t>
            </a:r>
          </a:p>
          <a:p>
            <a:pPr lvl="1">
              <a:buFont typeface="Wingdings" panose="05000000000000000000" pitchFamily="2" charset="2"/>
              <a:buChar char="§"/>
            </a:pPr>
            <a:r>
              <a:rPr lang="en-US" dirty="0">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dirty="0">
                <a:solidFill>
                  <a:srgbClr val="002060"/>
                </a:solidFill>
              </a:rPr>
              <a:t>Internal Reporting = Current Procedure is the same as Old Procedure (3 buckets).</a:t>
            </a:r>
          </a:p>
          <a:p>
            <a:pPr lvl="1">
              <a:buFont typeface="Wingdings" panose="05000000000000000000" pitchFamily="2" charset="2"/>
              <a:buChar char="§"/>
            </a:pPr>
            <a:r>
              <a:rPr lang="en-US" dirty="0">
                <a:solidFill>
                  <a:srgbClr val="002060"/>
                </a:solidFill>
              </a:rPr>
              <a:t>Required Reporters.</a:t>
            </a:r>
          </a:p>
          <a:p>
            <a:pPr lvl="1">
              <a:buFont typeface="Wingdings" panose="05000000000000000000" pitchFamily="2" charset="2"/>
              <a:buChar char="§"/>
            </a:pPr>
            <a:r>
              <a:rPr lang="en-US" dirty="0">
                <a:solidFill>
                  <a:srgbClr val="002060"/>
                </a:solidFill>
              </a:rPr>
              <a:t>Confidential Resources (not required to internally report).</a:t>
            </a:r>
          </a:p>
          <a:p>
            <a:pPr lvl="1">
              <a:buFont typeface="Wingdings" panose="05000000000000000000" pitchFamily="2" charset="2"/>
              <a:buChar char="§"/>
            </a:pPr>
            <a:r>
              <a:rPr lang="en-US" dirty="0">
                <a:solidFill>
                  <a:srgbClr val="002060"/>
                </a:solidFill>
              </a:rPr>
              <a:t>Encouraged Reporters.  </a:t>
            </a:r>
          </a:p>
          <a:p>
            <a:r>
              <a:rPr lang="en-US" dirty="0">
                <a:solidFill>
                  <a:srgbClr val="002060"/>
                </a:solidFill>
              </a:rPr>
              <a:t>Clarifies that reporting is to Title IX Coordinator.</a:t>
            </a:r>
          </a:p>
          <a:p>
            <a:r>
              <a:rPr lang="en-US" dirty="0">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dirty="0">
                <a:solidFill>
                  <a:srgbClr val="002060"/>
                </a:solidFill>
              </a:rPr>
              <a:t>Title IX Coordinator. </a:t>
            </a:r>
          </a:p>
          <a:p>
            <a:pPr lvl="1">
              <a:buFont typeface="Wingdings" panose="05000000000000000000" pitchFamily="2" charset="2"/>
              <a:buChar char="§"/>
            </a:pPr>
            <a:r>
              <a:rPr lang="en-US" dirty="0">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dirty="0">
                <a:solidFill>
                  <a:srgbClr val="002060"/>
                </a:solidFill>
              </a:rPr>
              <a:t>If formal complaint.</a:t>
            </a:r>
          </a:p>
          <a:p>
            <a:pPr lvl="2"/>
            <a:r>
              <a:rPr lang="en-US" dirty="0">
                <a:solidFill>
                  <a:srgbClr val="002060"/>
                </a:solidFill>
              </a:rPr>
              <a:t>Determines Jurisdiction.</a:t>
            </a:r>
          </a:p>
          <a:p>
            <a:pPr lvl="2"/>
            <a:r>
              <a:rPr lang="en-US" dirty="0">
                <a:solidFill>
                  <a:srgbClr val="002060"/>
                </a:solidFill>
              </a:rPr>
              <a:t>Conflicts. </a:t>
            </a:r>
          </a:p>
          <a:p>
            <a:pPr lvl="2"/>
            <a:r>
              <a:rPr lang="en-US" dirty="0">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dirty="0"/>
              <a:t>School may facilitate an informal resolution process at any time before reaching a determination regarding responsibility provided that each party provides their voluntary, written consent to the process.  </a:t>
            </a:r>
          </a:p>
          <a:p>
            <a:r>
              <a:rPr lang="en-US" dirty="0"/>
              <a:t>Any party may withdraw from informal resolution process and return to formal complaint process. </a:t>
            </a:r>
          </a:p>
          <a:p>
            <a:r>
              <a:rPr lang="en-US" dirty="0"/>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a:xfrm>
            <a:off x="609600" y="1600201"/>
            <a:ext cx="10972800" cy="4326037"/>
          </a:xfrm>
        </p:spPr>
        <p:txBody>
          <a:bodyPr vert="horz" lIns="91440" tIns="45720" rIns="91440" bIns="45720" rtlCol="0" anchor="t">
            <a:normAutofit lnSpcReduction="10000"/>
          </a:bodyPr>
          <a:lstStyle/>
          <a:p>
            <a:r>
              <a:rPr lang="en-US" sz="2600">
                <a:solidFill>
                  <a:srgbClr val="002060"/>
                </a:solidFill>
              </a:rPr>
              <a:t>Review System Procedure 1B.3.1 </a:t>
            </a:r>
          </a:p>
          <a:p>
            <a:r>
              <a:rPr lang="en-US" sz="2600">
                <a:solidFill>
                  <a:srgbClr val="002060"/>
                </a:solidFill>
              </a:rPr>
              <a:t>Laws and Policies</a:t>
            </a:r>
            <a:endParaRPr lang="en-US" sz="2600">
              <a:solidFill>
                <a:srgbClr val="002060"/>
              </a:solidFill>
              <a:cs typeface="Calibri"/>
            </a:endParaRPr>
          </a:p>
          <a:p>
            <a:r>
              <a:rPr lang="en-US" sz="2600">
                <a:solidFill>
                  <a:srgbClr val="002060"/>
                </a:solidFill>
              </a:rPr>
              <a:t>Forms of Discrimination</a:t>
            </a:r>
            <a:endParaRPr lang="en-US" sz="2600">
              <a:solidFill>
                <a:srgbClr val="002060"/>
              </a:solidFill>
              <a:cs typeface="Calibri"/>
            </a:endParaRPr>
          </a:p>
          <a:p>
            <a:r>
              <a:rPr lang="en-US" sz="2600">
                <a:solidFill>
                  <a:srgbClr val="002060"/>
                </a:solidFill>
              </a:rPr>
              <a:t>Sexual Violence Background</a:t>
            </a:r>
            <a:endParaRPr lang="en-US" sz="2600">
              <a:solidFill>
                <a:srgbClr val="002060"/>
              </a:solidFill>
              <a:cs typeface="Calibri"/>
            </a:endParaRPr>
          </a:p>
          <a:p>
            <a:r>
              <a:rPr lang="en-US" sz="2600">
                <a:solidFill>
                  <a:srgbClr val="002060"/>
                </a:solidFill>
              </a:rPr>
              <a:t>Pre-Investigation Planning</a:t>
            </a:r>
            <a:endParaRPr lang="en-US" sz="2600">
              <a:solidFill>
                <a:srgbClr val="002060"/>
              </a:solidFill>
              <a:cs typeface="Calibri"/>
            </a:endParaRPr>
          </a:p>
          <a:p>
            <a:r>
              <a:rPr lang="en-US" sz="2600">
                <a:solidFill>
                  <a:srgbClr val="002060"/>
                </a:solidFill>
              </a:rPr>
              <a:t>Conducting Interviews and Trauma Informed Care</a:t>
            </a:r>
            <a:endParaRPr lang="en-US" sz="2600">
              <a:solidFill>
                <a:srgbClr val="002060"/>
              </a:solidFill>
              <a:cs typeface="Calibri"/>
            </a:endParaRPr>
          </a:p>
          <a:p>
            <a:r>
              <a:rPr lang="en-US" sz="2600">
                <a:solidFill>
                  <a:srgbClr val="002060"/>
                </a:solidFill>
              </a:rPr>
              <a:t>Affirmative Consent, Intoxication verses Incapacitation and Informal Resolution</a:t>
            </a:r>
            <a:endParaRPr lang="en-US" sz="2600">
              <a:solidFill>
                <a:srgbClr val="002060"/>
              </a:solidFill>
              <a:cs typeface="Calibri"/>
            </a:endParaRPr>
          </a:p>
          <a:p>
            <a:r>
              <a:rPr lang="en-US" sz="2600">
                <a:solidFill>
                  <a:srgbClr val="002060"/>
                </a:solidFill>
              </a:rPr>
              <a:t>Resources</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dirty="0">
                <a:solidFill>
                  <a:srgbClr val="002060"/>
                </a:solidFill>
              </a:rPr>
              <a:t>Employee reassignment or administrative leave.</a:t>
            </a:r>
          </a:p>
          <a:p>
            <a:pPr lvl="1">
              <a:buFont typeface="Wingdings" panose="05000000000000000000" pitchFamily="2" charset="2"/>
              <a:buChar char="§"/>
            </a:pPr>
            <a:r>
              <a:rPr lang="en-US" dirty="0">
                <a:solidFill>
                  <a:srgbClr val="002060"/>
                </a:solidFill>
              </a:rPr>
              <a:t>Discuss with HR/LR.  </a:t>
            </a:r>
          </a:p>
          <a:p>
            <a:r>
              <a:rPr lang="en-US" dirty="0">
                <a:solidFill>
                  <a:srgbClr val="002060"/>
                </a:solidFill>
              </a:rPr>
              <a:t>Student summary suspension.</a:t>
            </a:r>
          </a:p>
          <a:p>
            <a:r>
              <a:rPr lang="en-US" dirty="0">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dirty="0">
                <a:solidFill>
                  <a:srgbClr val="002060"/>
                </a:solidFill>
              </a:rPr>
              <a:t>Must dismiss formal complaint if:</a:t>
            </a:r>
          </a:p>
          <a:p>
            <a:pPr lvl="1">
              <a:buFont typeface="Wingdings" panose="05000000000000000000" pitchFamily="2" charset="2"/>
              <a:buChar char="§"/>
            </a:pPr>
            <a:r>
              <a:rPr lang="en-US" dirty="0">
                <a:solidFill>
                  <a:srgbClr val="002060"/>
                </a:solidFill>
              </a:rPr>
              <a:t>The conduct would not constitute Title IX Sexual Harassment, even if proved;</a:t>
            </a:r>
          </a:p>
          <a:p>
            <a:pPr lvl="1">
              <a:buFont typeface="Wingdings" panose="05000000000000000000" pitchFamily="2" charset="2"/>
              <a:buChar char="§"/>
            </a:pPr>
            <a:r>
              <a:rPr lang="en-US" dirty="0">
                <a:solidFill>
                  <a:srgbClr val="002060"/>
                </a:solidFill>
              </a:rPr>
              <a:t>The conduct alleged did not occur in the college or university’s educational program or activity;</a:t>
            </a:r>
          </a:p>
          <a:p>
            <a:pPr lvl="1">
              <a:buFont typeface="Wingdings" panose="05000000000000000000" pitchFamily="2" charset="2"/>
              <a:buChar char="§"/>
            </a:pPr>
            <a:r>
              <a:rPr lang="en-US" dirty="0">
                <a:solidFill>
                  <a:srgbClr val="002060"/>
                </a:solidFill>
              </a:rPr>
              <a:t>The conduct did not occur against a person in the United States</a:t>
            </a:r>
          </a:p>
          <a:p>
            <a:r>
              <a:rPr lang="en-US" dirty="0">
                <a:solidFill>
                  <a:srgbClr val="002060"/>
                </a:solidFill>
              </a:rPr>
              <a:t>May dismiss formal complaint if:</a:t>
            </a:r>
          </a:p>
          <a:p>
            <a:pPr lvl="1">
              <a:buFont typeface="Wingdings" panose="05000000000000000000" pitchFamily="2" charset="2"/>
              <a:buChar char="§"/>
            </a:pPr>
            <a:r>
              <a:rPr lang="en-US" dirty="0">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dirty="0">
                <a:solidFill>
                  <a:srgbClr val="002060"/>
                </a:solidFill>
              </a:rPr>
              <a:t>The respondent is no longer enrolled or employed by the institution; or </a:t>
            </a:r>
          </a:p>
          <a:p>
            <a:pPr lvl="1">
              <a:buFont typeface="Wingdings" panose="05000000000000000000" pitchFamily="2" charset="2"/>
              <a:buChar char="§"/>
            </a:pPr>
            <a:r>
              <a:rPr lang="en-US" dirty="0">
                <a:solidFill>
                  <a:srgbClr val="002060"/>
                </a:solidFill>
              </a:rPr>
              <a:t>Specific circumstances prevent the college or university from gathering evidence sufficient to reach a determination as to the formal complaint or allegations therein.  </a:t>
            </a:r>
          </a:p>
          <a:p>
            <a:r>
              <a:rPr lang="en-US" dirty="0">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Not use questions or evidence that involve a legally recognized privilege.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dirty="0"/>
              <a:t>Timely completion after a complaint = no strict timeline.</a:t>
            </a:r>
          </a:p>
          <a:p>
            <a:r>
              <a:rPr lang="en-US" dirty="0"/>
              <a:t>Reasonable cause for delay includes considerations such as</a:t>
            </a:r>
          </a:p>
          <a:p>
            <a:pPr lvl="1"/>
            <a:r>
              <a:rPr lang="en-US" dirty="0"/>
              <a:t>Absence of a party, an advisor, or a witness;</a:t>
            </a:r>
          </a:p>
          <a:p>
            <a:pPr lvl="1"/>
            <a:r>
              <a:rPr lang="en-US" dirty="0"/>
              <a:t>Concurrent law enforcement activity;</a:t>
            </a:r>
          </a:p>
          <a:p>
            <a:pPr lvl="1"/>
            <a:r>
              <a:rPr lang="en-US" dirty="0"/>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dirty="0">
                <a:solidFill>
                  <a:srgbClr val="002060"/>
                </a:solidFill>
              </a:rPr>
              <a:t>If complaint not resolved then:</a:t>
            </a:r>
          </a:p>
          <a:p>
            <a:pPr lvl="1">
              <a:buFont typeface="Wingdings" panose="05000000000000000000" pitchFamily="2" charset="2"/>
              <a:buChar char="§"/>
            </a:pPr>
            <a:r>
              <a:rPr lang="en-US" dirty="0">
                <a:solidFill>
                  <a:srgbClr val="002060"/>
                </a:solidFill>
              </a:rPr>
              <a:t>Prepare investigation report; and </a:t>
            </a:r>
          </a:p>
          <a:p>
            <a:pPr lvl="1">
              <a:buFont typeface="Wingdings" panose="05000000000000000000" pitchFamily="2" charset="2"/>
              <a:buChar char="§"/>
            </a:pPr>
            <a:r>
              <a:rPr lang="en-US" dirty="0">
                <a:solidFill>
                  <a:srgbClr val="002060"/>
                </a:solidFill>
              </a:rPr>
              <a:t>Refer the matter for a formal hearing.</a:t>
            </a:r>
          </a:p>
          <a:p>
            <a:pPr lvl="1">
              <a:buFont typeface="Wingdings" panose="05000000000000000000" pitchFamily="2" charset="2"/>
              <a:buChar char="§"/>
            </a:pPr>
            <a:r>
              <a:rPr lang="en-US" dirty="0">
                <a:solidFill>
                  <a:srgbClr val="002060"/>
                </a:solidFill>
              </a:rPr>
              <a:t>At least ten (10) days prior to formal hearing, parties and advisors, receive the investigation report for their review and response (consult AAG as this should be done through the Ch. 14 process).  </a:t>
            </a:r>
          </a:p>
          <a:p>
            <a:r>
              <a:rPr lang="en-US" dirty="0">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dirty="0">
                <a:solidFill>
                  <a:srgbClr val="002060"/>
                </a:solidFill>
              </a:rPr>
              <a:t>Notify assigned Assistant Attorney General or OGC that Ch. 14 required.</a:t>
            </a:r>
          </a:p>
          <a:p>
            <a:pPr lvl="1">
              <a:buFont typeface="Wingdings" panose="05000000000000000000" pitchFamily="2" charset="2"/>
              <a:buChar char="§"/>
            </a:pPr>
            <a:r>
              <a:rPr lang="en-US" dirty="0">
                <a:solidFill>
                  <a:srgbClr val="002060"/>
                </a:solidFill>
              </a:rPr>
              <a:t>Assigned Assistant Attorney General will initiate and arrange for the Ch. 14. </a:t>
            </a:r>
          </a:p>
          <a:p>
            <a:pPr lvl="1">
              <a:buFont typeface="Wingdings" panose="05000000000000000000" pitchFamily="2" charset="2"/>
              <a:buChar char="§"/>
            </a:pPr>
            <a:r>
              <a:rPr lang="en-US" dirty="0">
                <a:solidFill>
                  <a:srgbClr val="002060"/>
                </a:solidFill>
              </a:rPr>
              <a:t>See information sheet on Ch. 14 hearings. </a:t>
            </a:r>
          </a:p>
          <a:p>
            <a:pPr lvl="1">
              <a:buFont typeface="Wingdings" panose="05000000000000000000" pitchFamily="2" charset="2"/>
              <a:buChar char="§"/>
            </a:pPr>
            <a:r>
              <a:rPr lang="en-US" dirty="0">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dirty="0">
                <a:solidFill>
                  <a:srgbClr val="002060"/>
                </a:solidFill>
              </a:rPr>
              <a:t>Within ten (10) calendar days.</a:t>
            </a:r>
          </a:p>
          <a:p>
            <a:r>
              <a:rPr lang="en-US" dirty="0">
                <a:solidFill>
                  <a:srgbClr val="002060"/>
                </a:solidFill>
              </a:rPr>
              <a:t>Both parties may appeal final decision and an appeal of a dismissal of a formal complaint.</a:t>
            </a:r>
          </a:p>
          <a:p>
            <a:r>
              <a:rPr lang="en-US" dirty="0">
                <a:solidFill>
                  <a:srgbClr val="002060"/>
                </a:solidFill>
              </a:rPr>
              <a:t>Grounds for appeal</a:t>
            </a:r>
          </a:p>
          <a:p>
            <a:pPr lvl="1"/>
            <a:r>
              <a:rPr lang="en-US" dirty="0">
                <a:solidFill>
                  <a:srgbClr val="002060"/>
                </a:solidFill>
              </a:rPr>
              <a:t>Procedural irregularity;</a:t>
            </a:r>
          </a:p>
          <a:p>
            <a:pPr lvl="1"/>
            <a:r>
              <a:rPr lang="en-US" dirty="0">
                <a:solidFill>
                  <a:srgbClr val="002060"/>
                </a:solidFill>
              </a:rPr>
              <a:t>New evidence;</a:t>
            </a:r>
          </a:p>
          <a:p>
            <a:pPr lvl="1"/>
            <a:r>
              <a:rPr lang="en-US" dirty="0">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dirty="0"/>
              <a:t>Either</a:t>
            </a:r>
          </a:p>
          <a:p>
            <a:pPr lvl="1"/>
            <a:r>
              <a:rPr lang="en-US" dirty="0"/>
              <a:t>Date of written determination on appeal; or</a:t>
            </a:r>
          </a:p>
          <a:p>
            <a:pPr lvl="1"/>
            <a:r>
              <a:rPr lang="en-US" dirty="0"/>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Any materials used to train Title IX Coordinators, investigators, decision-makers, and any person who facilitates an informal resolution process, must be made publicly available on the college or university’s website.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dirty="0">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a:xfrm>
            <a:off x="609599" y="2971800"/>
            <a:ext cx="9615056" cy="1916084"/>
          </a:xfrm>
        </p:spPr>
        <p:txBody>
          <a:bodyPr>
            <a:normAutofit/>
          </a:bodyPr>
          <a:lstStyle/>
          <a:p>
            <a:pPr algn="ctr"/>
            <a:r>
              <a:rPr lang="en-US" dirty="0"/>
              <a:t>Federal and State </a:t>
            </a:r>
            <a:br>
              <a:rPr lang="en-US" dirty="0"/>
            </a:br>
            <a:r>
              <a:rPr lang="en-US" dirty="0"/>
              <a:t>Laws and policies</a:t>
            </a:r>
          </a:p>
        </p:txBody>
      </p:sp>
    </p:spTree>
    <p:extLst>
      <p:ext uri="{BB962C8B-B14F-4D97-AF65-F5344CB8AC3E}">
        <p14:creationId xmlns:p14="http://schemas.microsoft.com/office/powerpoint/2010/main" val="3732914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7F6AD-F06B-7002-C290-D33FD320D9AB}"/>
              </a:ext>
            </a:extLst>
          </p:cNvPr>
          <p:cNvSpPr>
            <a:spLocks noGrp="1"/>
          </p:cNvSpPr>
          <p:nvPr>
            <p:ph type="title"/>
          </p:nvPr>
        </p:nvSpPr>
        <p:spPr/>
        <p:txBody>
          <a:bodyPr/>
          <a:lstStyle/>
          <a:p>
            <a:r>
              <a:rPr lang="en-US"/>
              <a:t>Jeanne Clery Act</a:t>
            </a:r>
          </a:p>
        </p:txBody>
      </p:sp>
      <p:sp>
        <p:nvSpPr>
          <p:cNvPr id="3" name="Content Placeholder 2">
            <a:extLst>
              <a:ext uri="{FF2B5EF4-FFF2-40B4-BE49-F238E27FC236}">
                <a16:creationId xmlns:a16="http://schemas.microsoft.com/office/drawing/2014/main" id="{7C4D9B88-9992-6F7B-976E-4A1F6F829EB0}"/>
              </a:ext>
            </a:extLst>
          </p:cNvPr>
          <p:cNvSpPr>
            <a:spLocks noGrp="1"/>
          </p:cNvSpPr>
          <p:nvPr>
            <p:ph idx="1"/>
          </p:nvPr>
        </p:nvSpPr>
        <p:spPr/>
        <p:txBody>
          <a:bodyPr/>
          <a:lstStyle/>
          <a:p>
            <a:pPr marL="0" indent="0">
              <a:buNone/>
            </a:pPr>
            <a:r>
              <a:rPr lang="en-US" sz="3400" b="1" dirty="0">
                <a:solidFill>
                  <a:srgbClr val="009F4D"/>
                </a:solidFill>
              </a:rPr>
              <a:t>Adopted by Congress, 1990</a:t>
            </a:r>
          </a:p>
          <a:p>
            <a:pPr marL="457200" indent="-457200"/>
            <a:r>
              <a:rPr lang="en-US" dirty="0"/>
              <a:t>Requires disclosure of crime data for incidents that occur on or near campus</a:t>
            </a:r>
          </a:p>
          <a:p>
            <a:pPr marL="457200" indent="-457200"/>
            <a:r>
              <a:rPr lang="en-US" dirty="0"/>
              <a:t>Daily crime log, which must be available to the public</a:t>
            </a:r>
          </a:p>
          <a:p>
            <a:pPr marL="457200" indent="-457200"/>
            <a:r>
              <a:rPr lang="en-US" dirty="0"/>
              <a:t>Timely warnings, emergency responses</a:t>
            </a:r>
          </a:p>
          <a:p>
            <a:pPr marL="457200" indent="-457200"/>
            <a:r>
              <a:rPr lang="en-US" dirty="0"/>
              <a:t>Annual stats, including last three years</a:t>
            </a:r>
          </a:p>
        </p:txBody>
      </p:sp>
    </p:spTree>
    <p:extLst>
      <p:ext uri="{BB962C8B-B14F-4D97-AF65-F5344CB8AC3E}">
        <p14:creationId xmlns:p14="http://schemas.microsoft.com/office/powerpoint/2010/main" val="517681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dirty="0"/>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fontScale="92500" lnSpcReduction="20000"/>
          </a:bodyPr>
          <a:lstStyle/>
          <a:p>
            <a:pPr marL="0" indent="0">
              <a:buNone/>
            </a:pPr>
            <a:r>
              <a:rPr lang="en-US" b="1" dirty="0">
                <a:solidFill>
                  <a:srgbClr val="009F4D"/>
                </a:solidFill>
              </a:rPr>
              <a:t>Reauthorized and effective Oct. 2014:</a:t>
            </a:r>
          </a:p>
          <a:p>
            <a:r>
              <a:rPr lang="en-US" dirty="0"/>
              <a:t>Prompt, fair, and impartial process: initial investigation to final result</a:t>
            </a:r>
          </a:p>
          <a:p>
            <a:r>
              <a:rPr lang="en-US" dirty="0"/>
              <a:t>Process must be consistent with institution’s policies and transparent to both parties</a:t>
            </a:r>
          </a:p>
          <a:p>
            <a:r>
              <a:rPr lang="en-US" dirty="0"/>
              <a:t>Both parties shall have:</a:t>
            </a:r>
          </a:p>
          <a:p>
            <a:pPr marL="857250" lvl="1" indent="-457200"/>
            <a:r>
              <a:rPr lang="en-US" dirty="0"/>
              <a:t>Equal opportunities to have others present, including advisor of choice</a:t>
            </a:r>
          </a:p>
          <a:p>
            <a:pPr marL="857250" lvl="1" indent="-457200"/>
            <a:r>
              <a:rPr lang="en-US" dirty="0"/>
              <a:t>Timely notice of meetings and who will be present</a:t>
            </a:r>
          </a:p>
          <a:p>
            <a:pPr marL="857250" lvl="1" indent="-457200"/>
            <a:r>
              <a:rPr lang="en-US" dirty="0"/>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lnSpcReduction="10000"/>
          </a:bodyPr>
          <a:lstStyle/>
          <a:p>
            <a:pPr marL="457200" indent="-457200"/>
            <a:r>
              <a:rPr lang="en-US" dirty="0"/>
              <a:t>Officials shall be </a:t>
            </a:r>
            <a:r>
              <a:rPr lang="en-US" b="1" dirty="0"/>
              <a:t>trained annually</a:t>
            </a:r>
            <a:r>
              <a:rPr lang="en-US" dirty="0"/>
              <a:t>, including having no conflict of interest or bias for or against either party</a:t>
            </a:r>
          </a:p>
          <a:p>
            <a:pPr marL="457200" indent="-457200"/>
            <a:r>
              <a:rPr lang="en-US" b="1" dirty="0"/>
              <a:t>Reasonably prompt timeframe</a:t>
            </a:r>
            <a:r>
              <a:rPr lang="en-US" dirty="0"/>
              <a:t>, which may be extended for good cause with written notice to both parties, stating the delay and the reason</a:t>
            </a:r>
          </a:p>
          <a:p>
            <a:pPr marL="457200" indent="-457200"/>
            <a:r>
              <a:rPr lang="en-US" dirty="0"/>
              <a:t>Both parties shall receive </a:t>
            </a:r>
            <a:r>
              <a:rPr lang="en-US" b="1" dirty="0"/>
              <a:t>simultaneous notification</a:t>
            </a:r>
            <a:r>
              <a:rPr lang="en-US" dirty="0"/>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85000" lnSpcReduction="20000"/>
          </a:bodyPr>
          <a:lstStyle/>
          <a:p>
            <a:pPr marL="0" indent="0">
              <a:buNone/>
            </a:pPr>
            <a:r>
              <a:rPr lang="en-US" sz="3400" b="1" dirty="0">
                <a:solidFill>
                  <a:srgbClr val="009F4D"/>
                </a:solidFill>
              </a:rPr>
              <a:t>Amended by VAWA, Campus </a:t>
            </a:r>
            <a:r>
              <a:rPr lang="en-US" sz="3400" b="1" dirty="0" err="1">
                <a:solidFill>
                  <a:srgbClr val="009F4D"/>
                </a:solidFill>
              </a:rPr>
              <a:t>SaVE</a:t>
            </a:r>
            <a:r>
              <a:rPr lang="en-US" sz="3400" b="1" dirty="0">
                <a:solidFill>
                  <a:srgbClr val="009F4D"/>
                </a:solidFill>
              </a:rPr>
              <a:t> Act, effective July 1, 2015</a:t>
            </a:r>
          </a:p>
          <a:p>
            <a:pPr marL="457200" indent="-457200"/>
            <a:r>
              <a:rPr lang="en-US" dirty="0"/>
              <a:t>Inclusion in crime report of the following: sexual assault, domestic violence, dating violence, and stalking</a:t>
            </a:r>
          </a:p>
          <a:p>
            <a:pPr marL="1143000" lvl="1" indent="-457200"/>
            <a:r>
              <a:rPr lang="en-US" dirty="0"/>
              <a:t>Required updates to policy and procedure</a:t>
            </a:r>
          </a:p>
          <a:p>
            <a:pPr marL="1143000" lvl="1" indent="-457200"/>
            <a:r>
              <a:rPr lang="en-US" dirty="0"/>
              <a:t>Required documentation maintenance of these matters</a:t>
            </a:r>
          </a:p>
          <a:p>
            <a:pPr marL="457200" indent="-457200"/>
            <a:r>
              <a:rPr lang="en-US" dirty="0"/>
              <a:t>Requires reporting of crime stats: daily crime log, annual security report</a:t>
            </a:r>
          </a:p>
          <a:p>
            <a:pPr marL="457200" indent="-457200"/>
            <a:r>
              <a:rPr lang="en-US" dirty="0"/>
              <a:t>Includes a duty to warn/timely warnings</a:t>
            </a:r>
          </a:p>
          <a:p>
            <a:pPr marL="457200" indent="-457200"/>
            <a:r>
              <a:rPr lang="en-US" dirty="0"/>
              <a:t>Primary prevention and awareness programs for all incoming students and new employees</a:t>
            </a:r>
          </a:p>
          <a:p>
            <a:pPr marL="457200" indent="-457200"/>
            <a:r>
              <a:rPr lang="en-US" dirty="0"/>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785611" y="1825625"/>
            <a:ext cx="10380372" cy="4498975"/>
          </a:xfrm>
        </p:spPr>
        <p:txBody>
          <a:bodyPr>
            <a:normAutofit fontScale="92500" lnSpcReduction="10000"/>
          </a:bodyPr>
          <a:lstStyle/>
          <a:p>
            <a:pPr marL="0" indent="0">
              <a:buNone/>
            </a:pPr>
            <a:r>
              <a:rPr lang="en-US" b="1" dirty="0">
                <a:solidFill>
                  <a:srgbClr val="009F4D"/>
                </a:solidFill>
              </a:rPr>
              <a:t>Reauthorized and effective Oct. 2022</a:t>
            </a:r>
          </a:p>
          <a:p>
            <a:pPr marL="457200" indent="-457200"/>
            <a:r>
              <a:rPr lang="en-US" dirty="0"/>
              <a:t>Revised and expanded definitions, including domestic violence</a:t>
            </a:r>
          </a:p>
          <a:p>
            <a:pPr marL="457200" indent="-457200"/>
            <a:r>
              <a:rPr lang="en-US" dirty="0"/>
              <a:t>Funding for increased services and support for survivors from underserved and marginalized communities, including LGBTQIA+ survivors</a:t>
            </a:r>
          </a:p>
          <a:p>
            <a:pPr marL="457200" indent="-457200"/>
            <a:r>
              <a:rPr lang="en-US" dirty="0"/>
              <a:t>Funding for pilot program: Sexual violence restorative practices</a:t>
            </a:r>
          </a:p>
          <a:p>
            <a:pPr marL="457200" indent="-457200"/>
            <a:r>
              <a:rPr lang="en-US" dirty="0"/>
              <a:t>Task Force on Sexual Violence in Education</a:t>
            </a:r>
          </a:p>
          <a:p>
            <a:pPr marL="457200" indent="-457200"/>
            <a:r>
              <a:rPr lang="en-US" dirty="0"/>
              <a:t>Mandated interpersonal violence campus climate survey</a:t>
            </a:r>
          </a:p>
          <a:p>
            <a:pPr marL="457200" indent="-457200"/>
            <a:r>
              <a:rPr lang="en-US" dirty="0"/>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dirty="0">
                <a:solidFill>
                  <a:srgbClr val="009F4D"/>
                </a:solidFill>
              </a:rPr>
              <a:t>Minnesota State Statute 135A.15</a:t>
            </a:r>
          </a:p>
          <a:p>
            <a:pPr marL="457200" indent="-457200"/>
            <a:r>
              <a:rPr lang="en-US" dirty="0"/>
              <a:t>Required policy, including sexual assault definition, victims’ rights, and uniform amnesty</a:t>
            </a:r>
          </a:p>
          <a:p>
            <a:pPr marL="457200" indent="-457200"/>
            <a:r>
              <a:rPr lang="en-US" dirty="0"/>
              <a:t>Coordination with local law enforcement</a:t>
            </a:r>
          </a:p>
          <a:p>
            <a:pPr marL="457200" indent="-457200"/>
            <a:r>
              <a:rPr lang="en-US" dirty="0"/>
              <a:t>Online reporting system, including anonymous reports</a:t>
            </a:r>
          </a:p>
          <a:p>
            <a:pPr marL="457200" indent="-457200"/>
            <a:r>
              <a:rPr lang="en-US" dirty="0"/>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dirty="0"/>
              <a:t>Comprehensive training</a:t>
            </a:r>
          </a:p>
          <a:p>
            <a:pPr marL="857250" lvl="1" indent="-457200"/>
            <a:r>
              <a:rPr lang="en-US" dirty="0"/>
              <a:t>For new, incoming students: 10-day deadline</a:t>
            </a:r>
          </a:p>
          <a:p>
            <a:pPr marL="857250" lvl="1" indent="-457200"/>
            <a:r>
              <a:rPr lang="en-US" dirty="0"/>
              <a:t>Requires </a:t>
            </a:r>
            <a:r>
              <a:rPr lang="en-US" b="1" dirty="0"/>
              <a:t>annual training </a:t>
            </a:r>
            <a:r>
              <a:rPr lang="en-US" dirty="0"/>
              <a:t>for campus administrators responsible for investigating or adjudicating complaints on sexual assault or persons responsible for responding to reports of sexual assault—including investigators and decisionmakers</a:t>
            </a:r>
          </a:p>
          <a:p>
            <a:pPr marL="857250" lvl="1" indent="-457200"/>
            <a:r>
              <a:rPr lang="en-US" dirty="0"/>
              <a:t>Individuals responding to reports of sexual assault</a:t>
            </a:r>
          </a:p>
          <a:p>
            <a:r>
              <a:rPr lang="en-US" dirty="0"/>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a:t>
            </a:r>
          </a:p>
        </p:txBody>
      </p:sp>
      <p:sp>
        <p:nvSpPr>
          <p:cNvPr id="2" name="Content Placeholder 1"/>
          <p:cNvSpPr>
            <a:spLocks noGrp="1"/>
          </p:cNvSpPr>
          <p:nvPr>
            <p:ph idx="1"/>
          </p:nvPr>
        </p:nvSpPr>
        <p:spPr/>
        <p:txBody>
          <a:bodyPr>
            <a:normAutofit/>
          </a:bodyPr>
          <a:lstStyle/>
          <a:p>
            <a:pPr marL="457200" indent="-457200"/>
            <a:r>
              <a:rPr lang="en-US"/>
              <a:t>Board Policy 1B.1 Equal Opportunity and Nondiscrimination in Employment and Education</a:t>
            </a:r>
          </a:p>
          <a:p>
            <a:pPr marL="457200" indent="-457200"/>
            <a:r>
              <a:rPr lang="en-US"/>
              <a:t>Board Policy 1B.3 Sexual Violence </a:t>
            </a:r>
          </a:p>
          <a:p>
            <a:pPr marL="457200" indent="-457200"/>
            <a:r>
              <a:rPr lang="en-US"/>
              <a:t>System Procedure 1B.1.1 Investigation and Resolution</a:t>
            </a:r>
          </a:p>
          <a:p>
            <a:pPr marL="457200" indent="-457200"/>
            <a:r>
              <a:rPr lang="en-US"/>
              <a:t>System Procedure 1B.3.1 Response to Sexual Violence and Title IX Harassment</a:t>
            </a:r>
          </a:p>
        </p:txBody>
      </p:sp>
    </p:spTree>
    <p:extLst>
      <p:ext uri="{BB962C8B-B14F-4D97-AF65-F5344CB8AC3E}">
        <p14:creationId xmlns:p14="http://schemas.microsoft.com/office/powerpoint/2010/main" val="3061977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 Board Policy 1B.1</a:t>
            </a:r>
          </a:p>
        </p:txBody>
      </p:sp>
      <p:sp>
        <p:nvSpPr>
          <p:cNvPr id="3" name="Content Placeholder 2"/>
          <p:cNvSpPr>
            <a:spLocks noGrp="1"/>
          </p:cNvSpPr>
          <p:nvPr>
            <p:ph idx="1"/>
          </p:nvPr>
        </p:nvSpPr>
        <p:spPr/>
        <p:txBody>
          <a:bodyPr>
            <a:normAutofit lnSpcReduction="10000"/>
          </a:bodyPr>
          <a:lstStyle/>
          <a:p>
            <a:pPr marL="0" indent="0">
              <a:buNone/>
            </a:pPr>
            <a:r>
              <a:rPr lang="en-US" dirty="0"/>
              <a:t>The </a:t>
            </a:r>
            <a:r>
              <a:rPr lang="en-US" u="sng" dirty="0"/>
              <a:t>Equal Opportunity &amp; Nondiscrimination in Employment &amp; Education Policy</a:t>
            </a:r>
            <a:r>
              <a:rPr lang="en-US" b="1" u="sng" dirty="0"/>
              <a:t> </a:t>
            </a:r>
            <a:r>
              <a:rPr lang="en-US" dirty="0"/>
              <a:t>addresses:</a:t>
            </a:r>
          </a:p>
          <a:p>
            <a:r>
              <a:rPr lang="en-US" dirty="0"/>
              <a:t>Equal opportunity for students and staff</a:t>
            </a:r>
          </a:p>
          <a:p>
            <a:r>
              <a:rPr lang="en-US" dirty="0"/>
              <a:t>Nondiscrimination</a:t>
            </a:r>
          </a:p>
          <a:p>
            <a:r>
              <a:rPr lang="en-US" dirty="0"/>
              <a:t>Harassment</a:t>
            </a:r>
          </a:p>
          <a:p>
            <a:r>
              <a:rPr lang="en-US" dirty="0"/>
              <a:t>Discrimination</a:t>
            </a:r>
          </a:p>
          <a:p>
            <a:r>
              <a:rPr lang="en-US" dirty="0"/>
              <a:t>Protected Class</a:t>
            </a:r>
          </a:p>
          <a:p>
            <a:r>
              <a:rPr lang="en-US" dirty="0"/>
              <a:t>Sexual harassment </a:t>
            </a:r>
          </a:p>
          <a:p>
            <a:r>
              <a:rPr lang="en-US" dirty="0"/>
              <a:t>Retaliation</a:t>
            </a:r>
          </a:p>
        </p:txBody>
      </p:sp>
    </p:spTree>
    <p:extLst>
      <p:ext uri="{BB962C8B-B14F-4D97-AF65-F5344CB8AC3E}">
        <p14:creationId xmlns:p14="http://schemas.microsoft.com/office/powerpoint/2010/main" val="13948379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C21639-875C-2B22-02AB-B01E3382E4E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per 1B.1</a:t>
            </a:r>
          </a:p>
        </p:txBody>
      </p:sp>
      <p:sp>
        <p:nvSpPr>
          <p:cNvPr id="2" name="Content Placeholder 1">
            <a:extLst>
              <a:ext uri="{FF2B5EF4-FFF2-40B4-BE49-F238E27FC236}">
                <a16:creationId xmlns:a16="http://schemas.microsoft.com/office/drawing/2014/main" id="{21A89A23-21AF-99DD-4562-5B2940C9DBDB}"/>
              </a:ext>
            </a:extLst>
          </p:cNvPr>
          <p:cNvSpPr>
            <a:spLocks noGrp="1"/>
          </p:cNvSpPr>
          <p:nvPr>
            <p:ph idx="1"/>
          </p:nvPr>
        </p:nvSpPr>
        <p:spPr/>
        <p:txBody>
          <a:bodyPr/>
          <a:lstStyle/>
          <a:p>
            <a:pPr>
              <a:buSzPct val="85000"/>
            </a:pPr>
            <a:r>
              <a:rPr lang="en-US" altLang="en-US" dirty="0"/>
              <a:t>Unwelcome sexual advances, requests for sexual favors, sexually motivated physical conduct, and other verbal or physical conduct of a sexual nature </a:t>
            </a:r>
            <a:r>
              <a:rPr lang="en-US" altLang="en-US" b="1" u="sng" dirty="0"/>
              <a:t>and</a:t>
            </a:r>
            <a:r>
              <a:rPr lang="en-US" altLang="en-US" dirty="0"/>
              <a:t>;</a:t>
            </a:r>
          </a:p>
          <a:p>
            <a:pPr>
              <a:buSzPct val="85000"/>
            </a:pPr>
            <a:r>
              <a:rPr lang="en-US" altLang="en-US" dirty="0"/>
              <a:t>The conduct has a </a:t>
            </a:r>
            <a:r>
              <a:rPr lang="en-US" altLang="en-US" b="1" u="sng" dirty="0"/>
              <a:t>negative</a:t>
            </a:r>
            <a:r>
              <a:rPr lang="en-US" altLang="en-US" dirty="0"/>
              <a:t> </a:t>
            </a:r>
            <a:r>
              <a:rPr lang="en-US" altLang="en-US" b="1" dirty="0"/>
              <a:t>or</a:t>
            </a:r>
            <a:r>
              <a:rPr lang="en-US" altLang="en-US" dirty="0"/>
              <a:t> </a:t>
            </a:r>
            <a:r>
              <a:rPr lang="en-US" altLang="en-US" b="1" u="sng" dirty="0"/>
              <a:t>is likely to have a negative effect </a:t>
            </a:r>
            <a:r>
              <a:rPr lang="en-US" altLang="en-US" dirty="0"/>
              <a:t>on the complainant or the workplace or the educational environment. </a:t>
            </a:r>
            <a:endParaRPr lang="en-US" dirty="0"/>
          </a:p>
        </p:txBody>
      </p:sp>
    </p:spTree>
    <p:extLst>
      <p:ext uri="{BB962C8B-B14F-4D97-AF65-F5344CB8AC3E}">
        <p14:creationId xmlns:p14="http://schemas.microsoft.com/office/powerpoint/2010/main" val="8358386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a:t>
            </a:r>
          </a:p>
        </p:txBody>
      </p:sp>
      <p:sp>
        <p:nvSpPr>
          <p:cNvPr id="2" name="Content Placeholder 1"/>
          <p:cNvSpPr>
            <a:spLocks noGrp="1"/>
          </p:cNvSpPr>
          <p:nvPr>
            <p:ph idx="1"/>
          </p:nvPr>
        </p:nvSpPr>
        <p:spPr/>
        <p:txBody>
          <a:bodyPr/>
          <a:lstStyle/>
          <a:p>
            <a:pPr marL="0" indent="0">
              <a:buNone/>
            </a:pPr>
            <a:r>
              <a:rPr lang="en-US" b="1" dirty="0"/>
              <a:t>TO CONSTITUTE SEXUAL HARASSMENT, THE CONDUCT:</a:t>
            </a:r>
            <a:endParaRPr lang="en-US" dirty="0"/>
          </a:p>
          <a:p>
            <a:r>
              <a:rPr lang="en-US" dirty="0"/>
              <a:t>DOES NOT have to include an intent to harm</a:t>
            </a:r>
          </a:p>
          <a:p>
            <a:r>
              <a:rPr lang="en-US" dirty="0"/>
              <a:t>DOES NOT need to involve repeated incidents</a:t>
            </a:r>
          </a:p>
          <a:p>
            <a:r>
              <a:rPr lang="en-US" dirty="0"/>
              <a:t>DOES NOT need to be directed at a specific target</a:t>
            </a:r>
          </a:p>
          <a:p>
            <a:r>
              <a:rPr lang="en-US" dirty="0"/>
              <a:t>DOES NOT have to be by a member of the opposite sex </a:t>
            </a:r>
          </a:p>
          <a:p>
            <a:endParaRPr lang="en-US" dirty="0"/>
          </a:p>
        </p:txBody>
      </p:sp>
    </p:spTree>
    <p:extLst>
      <p:ext uri="{BB962C8B-B14F-4D97-AF65-F5344CB8AC3E}">
        <p14:creationId xmlns:p14="http://schemas.microsoft.com/office/powerpoint/2010/main" val="273401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 Board Policy 1B.3</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a:ea typeface="+mn-lt"/>
                <a:cs typeface="+mn-lt"/>
              </a:rPr>
              <a:t>The </a:t>
            </a:r>
            <a:r>
              <a:rPr lang="en-US" u="sng">
                <a:ea typeface="+mn-lt"/>
                <a:cs typeface="+mn-lt"/>
              </a:rPr>
              <a:t>Sexual Violence Policy </a:t>
            </a:r>
            <a:r>
              <a:rPr lang="en-US">
                <a:ea typeface="+mn-lt"/>
                <a:cs typeface="+mn-lt"/>
              </a:rPr>
              <a:t>addresses:</a:t>
            </a:r>
          </a:p>
          <a:p>
            <a:pPr>
              <a:buFont typeface="Arial"/>
              <a:buChar char="•"/>
            </a:pPr>
            <a:r>
              <a:rPr lang="en-US">
                <a:ea typeface="+mn-lt"/>
                <a:cs typeface="+mn-lt"/>
              </a:rPr>
              <a:t>Affirmative Consent</a:t>
            </a:r>
          </a:p>
          <a:p>
            <a:pPr>
              <a:buFont typeface="Arial"/>
              <a:buChar char="•"/>
            </a:pPr>
            <a:r>
              <a:rPr lang="en-US">
                <a:ea typeface="+mn-lt"/>
                <a:cs typeface="+mn-lt"/>
              </a:rPr>
              <a:t>Sexual Violence</a:t>
            </a:r>
          </a:p>
          <a:p>
            <a:pPr marL="1028700" lvl="1">
              <a:buFont typeface="Arial"/>
              <a:buChar char="–"/>
            </a:pPr>
            <a:r>
              <a:rPr lang="en-US">
                <a:ea typeface="+mn-lt"/>
                <a:cs typeface="+mn-lt"/>
              </a:rPr>
              <a:t>Dating, intimate partner, and relationship violence</a:t>
            </a:r>
          </a:p>
          <a:p>
            <a:pPr marL="1028700" lvl="1">
              <a:buFont typeface="Arial"/>
              <a:buChar char="–"/>
            </a:pPr>
            <a:r>
              <a:rPr lang="en-US">
                <a:ea typeface="+mn-lt"/>
                <a:cs typeface="+mn-lt"/>
              </a:rPr>
              <a:t>Non-forcible sex acts</a:t>
            </a:r>
          </a:p>
          <a:p>
            <a:pPr marL="1028700" lvl="1">
              <a:buFont typeface="Arial"/>
              <a:buChar char="–"/>
            </a:pPr>
            <a:r>
              <a:rPr lang="en-US">
                <a:ea typeface="+mn-lt"/>
                <a:cs typeface="+mn-lt"/>
              </a:rPr>
              <a:t>Sexual Assault</a:t>
            </a:r>
          </a:p>
          <a:p>
            <a:pPr marL="1028700" lvl="1">
              <a:buFont typeface="Arial"/>
              <a:buChar char="–"/>
            </a:pPr>
            <a:r>
              <a:rPr lang="en-US">
                <a:ea typeface="+mn-lt"/>
                <a:cs typeface="+mn-lt"/>
              </a:rPr>
              <a:t>Stalking </a:t>
            </a:r>
            <a:endParaRPr lang="en-US"/>
          </a:p>
        </p:txBody>
      </p:sp>
    </p:spTree>
    <p:extLst>
      <p:ext uri="{BB962C8B-B14F-4D97-AF65-F5344CB8AC3E}">
        <p14:creationId xmlns:p14="http://schemas.microsoft.com/office/powerpoint/2010/main" val="621500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Title IX Sexual Harassment</a:t>
            </a:r>
          </a:p>
        </p:txBody>
      </p:sp>
      <p:sp>
        <p:nvSpPr>
          <p:cNvPr id="2" name="Content Placeholder 1"/>
          <p:cNvSpPr>
            <a:spLocks noGrp="1"/>
          </p:cNvSpPr>
          <p:nvPr>
            <p:ph idx="1"/>
          </p:nvPr>
        </p:nvSpPr>
        <p:spPr>
          <a:xfrm>
            <a:off x="609600" y="1600201"/>
            <a:ext cx="10972800" cy="4543022"/>
          </a:xfrm>
        </p:spPr>
        <p:txBody>
          <a:bodyPr>
            <a:normAutofit/>
          </a:bodyPr>
          <a:lstStyle/>
          <a:p>
            <a:pPr marL="457200" indent="-457200">
              <a:buFont typeface="Arial" panose="020B0604020202020204" pitchFamily="34" charset="0"/>
              <a:buChar char="•"/>
            </a:pPr>
            <a:r>
              <a:rPr lang="en-US" dirty="0"/>
              <a:t>Conduct on the basis of sex</a:t>
            </a:r>
          </a:p>
          <a:p>
            <a:pPr marL="1143000" lvl="1" indent="-457200"/>
            <a:r>
              <a:rPr lang="en-US" dirty="0"/>
              <a:t>Employee conditioning the provision of an aid, benefit, or service of the institution on an individual's participation in unwelcome sexual conduct [</a:t>
            </a:r>
            <a:r>
              <a:rPr lang="en-US" i="1" dirty="0"/>
              <a:t>Quid pro quo</a:t>
            </a:r>
            <a:r>
              <a:rPr lang="en-US" dirty="0"/>
              <a:t>]</a:t>
            </a:r>
            <a:r>
              <a:rPr lang="en-US" i="1" dirty="0"/>
              <a:t> </a:t>
            </a:r>
            <a:endParaRPr lang="en-US" dirty="0"/>
          </a:p>
          <a:p>
            <a:pPr marL="1143000" lvl="1" indent="-457200"/>
            <a:r>
              <a:rPr lang="en-US" dirty="0"/>
              <a:t>Unwelcome conduct determined by a reasonable person to be so severe, pervasive, and objectively offensive that it effectively denies a person equal access to the institution's education program or activity [Hostile environment] </a:t>
            </a:r>
          </a:p>
          <a:p>
            <a:pPr marL="1143000" lvl="1" indent="-457200"/>
            <a:r>
              <a:rPr lang="en-US" dirty="0"/>
              <a:t>Sexual assault; dating, intimate partner, and relationship violence; and stalking [1B.3 conduct, Clery crimes]</a:t>
            </a:r>
          </a:p>
          <a:p>
            <a:endParaRPr lang="en-US" dirty="0"/>
          </a:p>
        </p:txBody>
      </p:sp>
    </p:spTree>
    <p:extLst>
      <p:ext uri="{BB962C8B-B14F-4D97-AF65-F5344CB8AC3E}">
        <p14:creationId xmlns:p14="http://schemas.microsoft.com/office/powerpoint/2010/main" val="1016572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1" u="none" strike="noStrike" kern="1200" cap="none" spc="0" normalizeH="0" baseline="0" noProof="0" dirty="0">
                <a:ln>
                  <a:noFill/>
                </a:ln>
                <a:solidFill>
                  <a:schemeClr val="tx2"/>
                </a:solidFill>
                <a:effectLst/>
                <a:uLnTx/>
                <a:uFillTx/>
                <a:latin typeface="+mn-lt"/>
                <a:ea typeface="+mn-ea"/>
                <a:cs typeface="+mn-cs"/>
              </a:rPr>
              <a:t>Quid Pro Quo</a:t>
            </a:r>
          </a:p>
        </p:txBody>
      </p:sp>
      <p:sp>
        <p:nvSpPr>
          <p:cNvPr id="2" name="Content Placeholder 1"/>
          <p:cNvSpPr>
            <a:spLocks noGrp="1"/>
          </p:cNvSpPr>
          <p:nvPr>
            <p:ph idx="1"/>
          </p:nvPr>
        </p:nvSpPr>
        <p:spPr/>
        <p:txBody>
          <a:bodyPr>
            <a:normAutofit/>
          </a:bodyPr>
          <a:lstStyle/>
          <a:p>
            <a:r>
              <a:rPr lang="en-US"/>
              <a:t>Accused harasser or Respondent: must be an employee (e.g. an instructor, administrator, or staff member)</a:t>
            </a:r>
          </a:p>
          <a:p>
            <a:pPr marL="457200" lvl="1" indent="0">
              <a:buNone/>
            </a:pPr>
            <a:endParaRPr lang="en-US"/>
          </a:p>
          <a:p>
            <a:r>
              <a:rPr lang="en-US" b="1"/>
              <a:t>Evaluating elements</a:t>
            </a:r>
            <a:r>
              <a:rPr lang="en-US"/>
              <a:t>:</a:t>
            </a:r>
          </a:p>
          <a:p>
            <a:pPr marL="914400" lvl="1" indent="-457200">
              <a:buFont typeface="+mj-lt"/>
              <a:buAutoNum type="arabicPeriod"/>
            </a:pPr>
            <a:r>
              <a:rPr lang="en-US"/>
              <a:t>Explicitly or implicitly conditioning the provision of an aid, benefit, or service of the college or university</a:t>
            </a:r>
          </a:p>
          <a:p>
            <a:pPr marL="914400" lvl="1" indent="-457200">
              <a:buFont typeface="+mj-lt"/>
              <a:buAutoNum type="arabicPeriod"/>
            </a:pPr>
            <a:r>
              <a:rPr lang="en-US"/>
              <a:t>Upon the Complainant’s submission to, or rejection of, unwelcome sexual advances, requests for sexual favors, or other verbal or physical sexual conduct</a:t>
            </a:r>
          </a:p>
        </p:txBody>
      </p:sp>
    </p:spTree>
    <p:extLst>
      <p:ext uri="{BB962C8B-B14F-4D97-AF65-F5344CB8AC3E}">
        <p14:creationId xmlns:p14="http://schemas.microsoft.com/office/powerpoint/2010/main" val="20744043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76300" y="381000"/>
            <a:ext cx="106045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Hostile Environment</a:t>
            </a:r>
          </a:p>
        </p:txBody>
      </p:sp>
      <p:sp>
        <p:nvSpPr>
          <p:cNvPr id="2" name="Content Placeholder 1"/>
          <p:cNvSpPr>
            <a:spLocks noGrp="1"/>
          </p:cNvSpPr>
          <p:nvPr>
            <p:ph idx="1"/>
          </p:nvPr>
        </p:nvSpPr>
        <p:spPr>
          <a:xfrm>
            <a:off x="875762" y="1600201"/>
            <a:ext cx="10706638" cy="4343400"/>
          </a:xfrm>
        </p:spPr>
        <p:txBody>
          <a:bodyPr>
            <a:normAutofit/>
          </a:bodyPr>
          <a:lstStyle/>
          <a:p>
            <a:r>
              <a:rPr lang="en-US" dirty="0"/>
              <a:t>Occurs when harassment is sufficiently severe, pervasive, and objectionably offensive that it effectively denies a person equal access to the college’s or university’s education program or activity</a:t>
            </a:r>
          </a:p>
          <a:p>
            <a:r>
              <a:rPr lang="en-US" dirty="0"/>
              <a:t>Can be created by instructors/faculty, administrators, staff members, other students</a:t>
            </a:r>
          </a:p>
          <a:p>
            <a:r>
              <a:rPr lang="en-US" dirty="0"/>
              <a:t>Verbal conduct or behavior</a:t>
            </a:r>
          </a:p>
          <a:p>
            <a:r>
              <a:rPr lang="en-US" dirty="0"/>
              <a:t>Under 1B.3.1: must occur within programs or activities, in the US</a:t>
            </a:r>
          </a:p>
          <a:p>
            <a:endParaRPr lang="en-US" dirty="0"/>
          </a:p>
        </p:txBody>
      </p:sp>
    </p:spTree>
    <p:extLst>
      <p:ext uri="{BB962C8B-B14F-4D97-AF65-F5344CB8AC3E}">
        <p14:creationId xmlns:p14="http://schemas.microsoft.com/office/powerpoint/2010/main" val="17563792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27100" y="381000"/>
            <a:ext cx="105537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Assault</a:t>
            </a:r>
          </a:p>
        </p:txBody>
      </p:sp>
      <p:sp>
        <p:nvSpPr>
          <p:cNvPr id="2" name="Content Placeholder 1"/>
          <p:cNvSpPr>
            <a:spLocks noGrp="1"/>
          </p:cNvSpPr>
          <p:nvPr>
            <p:ph idx="1"/>
          </p:nvPr>
        </p:nvSpPr>
        <p:spPr>
          <a:xfrm>
            <a:off x="927279" y="1600200"/>
            <a:ext cx="10200067" cy="4646053"/>
          </a:xfrm>
        </p:spPr>
        <p:txBody>
          <a:bodyPr>
            <a:noAutofit/>
          </a:bodyPr>
          <a:lstStyle/>
          <a:p>
            <a:r>
              <a:rPr lang="en-US"/>
              <a:t>An actual, attempted, or threatened sexual act with another person without that person’s affirmative consent. </a:t>
            </a:r>
          </a:p>
          <a:p>
            <a:r>
              <a:rPr lang="en-US"/>
              <a:t>Sexual assault includes but is not limited to:</a:t>
            </a:r>
          </a:p>
          <a:p>
            <a:pPr lvl="1">
              <a:buFont typeface="+mj-lt"/>
              <a:buAutoNum type="arabicPeriod"/>
            </a:pPr>
            <a:r>
              <a:rPr lang="en-US" sz="2200"/>
              <a:t>Involvement without consent in any sexual act in which there is force, expressed or implied, or use of duress or deception upon the victim. </a:t>
            </a:r>
          </a:p>
          <a:p>
            <a:pPr lvl="1">
              <a:buFont typeface="+mj-lt"/>
              <a:buAutoNum type="arabicPeriod"/>
            </a:pPr>
            <a:r>
              <a:rPr lang="en-US" sz="2200"/>
              <a:t>Involvement in any sexual act when the victim is unable to give consent.</a:t>
            </a:r>
          </a:p>
          <a:p>
            <a:pPr lvl="1">
              <a:buFont typeface="+mj-lt"/>
              <a:buAutoNum type="arabicPeriod"/>
            </a:pPr>
            <a:r>
              <a:rPr lang="en-US" sz="2200"/>
              <a:t>Intentional and unwelcome touching of a person’s intimate parts (defined as primary genital area, groin, inner thigh, buttocks, or breast); or coercing, forcing, or attempting to coerce or force another to touch a person’s intimate parts.</a:t>
            </a:r>
          </a:p>
          <a:p>
            <a:pPr lvl="1">
              <a:buFont typeface="+mj-lt"/>
              <a:buAutoNum type="arabicPeriod"/>
            </a:pPr>
            <a:r>
              <a:rPr lang="en-US" sz="220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November 16, 2018 US Department Of Education (DOE) Notice of Proposed Rule-making.</a:t>
            </a:r>
            <a:endParaRPr lang="en-US" dirty="0">
              <a:solidFill>
                <a:srgbClr val="002060"/>
              </a:solidFill>
              <a:cs typeface="Calibri"/>
            </a:endParaRPr>
          </a:p>
          <a:p>
            <a:r>
              <a:rPr lang="en-US" dirty="0">
                <a:solidFill>
                  <a:srgbClr val="002060"/>
                </a:solidFill>
              </a:rPr>
              <a:t>Final Rule published on May 6, 2020 -- effective on August 14, 2020.</a:t>
            </a:r>
            <a:endParaRPr lang="en-US" dirty="0">
              <a:solidFill>
                <a:srgbClr val="002060"/>
              </a:solidFill>
              <a:cs typeface="Calibri"/>
            </a:endParaRPr>
          </a:p>
          <a:p>
            <a:r>
              <a:rPr lang="en-US" dirty="0">
                <a:solidFill>
                  <a:srgbClr val="002060"/>
                </a:solidFill>
              </a:rPr>
              <a:t>Revised System Procedure 1B.3.1 finalized on August 14, 2020.</a:t>
            </a:r>
            <a:endParaRPr lang="en-US" dirty="0">
              <a:solidFill>
                <a:srgbClr val="002060"/>
              </a:solidFill>
              <a:cs typeface="Calibri"/>
            </a:endParaRPr>
          </a:p>
          <a:p>
            <a:r>
              <a:rPr lang="en-US" dirty="0">
                <a:solidFill>
                  <a:srgbClr val="002060"/>
                </a:solidFill>
                <a:cs typeface="Calibri"/>
              </a:rPr>
              <a:t>Biden administration releases proposed new regulations on June 23, 2022.</a:t>
            </a:r>
            <a:endParaRPr lang="en-US" dirty="0">
              <a:solidFill>
                <a:srgbClr val="002060"/>
              </a:solidFill>
            </a:endParaRPr>
          </a:p>
          <a:p>
            <a:r>
              <a:rPr lang="en-US" dirty="0">
                <a:solidFill>
                  <a:srgbClr val="002060"/>
                </a:solidFill>
                <a:cs typeface="Calibri"/>
              </a:rPr>
              <a:t>Comment period closed on September 12, 2022 (approximately 240,000 comments).  </a:t>
            </a:r>
            <a:endParaRPr lang="en-US" dirty="0">
              <a:solidFill>
                <a:srgbClr val="002060"/>
              </a:solidFill>
            </a:endParaRPr>
          </a:p>
          <a:p>
            <a:pPr marL="0" indent="0">
              <a:buNone/>
            </a:pPr>
            <a:endParaRPr lang="en-US" dirty="0">
              <a:solidFill>
                <a:srgbClr val="002060"/>
              </a:solidFill>
              <a:cs typeface="Calibri"/>
            </a:endParaRPr>
          </a:p>
          <a:p>
            <a:endParaRPr lang="en-US" dirty="0">
              <a:solidFill>
                <a:srgbClr val="002060"/>
              </a:solidFill>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8641" y="274638"/>
            <a:ext cx="9160793" cy="1143000"/>
          </a:xfrm>
        </p:spPr>
        <p:txBody>
          <a:bodyPr>
            <a:normAutofit/>
          </a:bodyPr>
          <a:lstStyle/>
          <a:p>
            <a:pPr algn="l"/>
            <a:r>
              <a:rPr lang="en-US" sz="3600" dirty="0"/>
              <a:t>Affirmative Consent</a:t>
            </a:r>
            <a:endParaRPr lang="en-US" sz="3600" b="0" dirty="0"/>
          </a:p>
        </p:txBody>
      </p:sp>
      <p:sp>
        <p:nvSpPr>
          <p:cNvPr id="4" name="Content Placeholder 3"/>
          <p:cNvSpPr>
            <a:spLocks noGrp="1"/>
          </p:cNvSpPr>
          <p:nvPr>
            <p:ph idx="1"/>
          </p:nvPr>
        </p:nvSpPr>
        <p:spPr>
          <a:xfrm>
            <a:off x="888642" y="1775013"/>
            <a:ext cx="10238704" cy="4679575"/>
          </a:xfrm>
        </p:spPr>
        <p:txBody>
          <a:bodyPr>
            <a:normAutofit lnSpcReduction="10000"/>
          </a:bodyPr>
          <a:lstStyle/>
          <a:p>
            <a:pPr marL="0" indent="0">
              <a:buNone/>
            </a:pPr>
            <a:r>
              <a:rPr lang="en-US" sz="2800" dirty="0"/>
              <a:t>Consent is </a:t>
            </a:r>
            <a:r>
              <a:rPr lang="en-US" sz="2800" b="1" dirty="0"/>
              <a:t>informed</a:t>
            </a:r>
            <a:r>
              <a:rPr lang="en-US" sz="2800" dirty="0"/>
              <a:t>, </a:t>
            </a:r>
            <a:r>
              <a:rPr lang="en-US" sz="2800" b="1" dirty="0"/>
              <a:t>freely given</a:t>
            </a:r>
            <a:r>
              <a:rPr lang="en-US" sz="2800" dirty="0"/>
              <a:t>, and </a:t>
            </a:r>
            <a:r>
              <a:rPr lang="en-US" sz="2800" b="1" dirty="0"/>
              <a:t>mutually understood </a:t>
            </a:r>
            <a:r>
              <a:rPr lang="en-US" sz="2800" dirty="0"/>
              <a:t>willingness to participate in sexual activity that is expressed by </a:t>
            </a:r>
            <a:r>
              <a:rPr lang="en-US" sz="2800" b="1" dirty="0"/>
              <a:t>clear</a:t>
            </a:r>
            <a:r>
              <a:rPr lang="en-US" sz="2800" dirty="0"/>
              <a:t>, </a:t>
            </a:r>
            <a:r>
              <a:rPr lang="en-US" sz="2800" b="1" dirty="0"/>
              <a:t>unambiguous</a:t>
            </a:r>
            <a:r>
              <a:rPr lang="en-US" sz="2800" dirty="0"/>
              <a:t>, and </a:t>
            </a:r>
            <a:r>
              <a:rPr lang="en-US" sz="2800" b="1" dirty="0"/>
              <a:t>affirmative words or actions</a:t>
            </a:r>
            <a:r>
              <a:rPr lang="en-US" sz="2800" dirty="0"/>
              <a:t>. 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23913475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52500" y="381000"/>
            <a:ext cx="10186988" cy="15827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Dating, intimate partner, and relationship violence</a:t>
            </a:r>
          </a:p>
        </p:txBody>
      </p:sp>
      <p:sp>
        <p:nvSpPr>
          <p:cNvPr id="2" name="Content Placeholder 1"/>
          <p:cNvSpPr>
            <a:spLocks noGrp="1"/>
          </p:cNvSpPr>
          <p:nvPr>
            <p:ph idx="1"/>
          </p:nvPr>
        </p:nvSpPr>
        <p:spPr>
          <a:xfrm>
            <a:off x="837127" y="1963710"/>
            <a:ext cx="9373673" cy="3979891"/>
          </a:xfrm>
        </p:spPr>
        <p:txBody>
          <a:bodyPr/>
          <a:lstStyle/>
          <a:p>
            <a:r>
              <a:rPr lang="en-US" dirty="0"/>
              <a:t>Physical harm or abuse</a:t>
            </a:r>
          </a:p>
          <a:p>
            <a:r>
              <a:rPr lang="en-US" dirty="0"/>
              <a:t>Threats of physical harm or abuse</a:t>
            </a:r>
          </a:p>
          <a:p>
            <a:r>
              <a:rPr lang="en-US" dirty="0"/>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49313" y="381000"/>
            <a:ext cx="10631487"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a:xfrm>
            <a:off x="850006" y="1600201"/>
            <a:ext cx="4546242" cy="4680678"/>
          </a:xfrm>
        </p:spPr>
        <p:txBody>
          <a:bodyPr>
            <a:normAutofit/>
          </a:bodyPr>
          <a:lstStyle/>
          <a:p>
            <a:pPr marL="0" indent="0">
              <a:buNone/>
            </a:pPr>
            <a:r>
              <a:rPr lang="en-US" sz="2400" dirty="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4" name="Content Placeholder 1">
            <a:extLst>
              <a:ext uri="{FF2B5EF4-FFF2-40B4-BE49-F238E27FC236}">
                <a16:creationId xmlns:a16="http://schemas.microsoft.com/office/drawing/2014/main" id="{9233FA04-73AB-2A85-9C08-22FCA1BCFF9D}"/>
              </a:ext>
            </a:extLst>
          </p:cNvPr>
          <p:cNvSpPr txBox="1">
            <a:spLocks/>
          </p:cNvSpPr>
          <p:nvPr/>
        </p:nvSpPr>
        <p:spPr>
          <a:xfrm>
            <a:off x="6057900" y="1600201"/>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a:t>Some examples: </a:t>
            </a:r>
          </a:p>
          <a:p>
            <a:r>
              <a:rPr lang="en-US" sz="2400"/>
              <a:t>Unwanted Phone Calls</a:t>
            </a:r>
          </a:p>
          <a:p>
            <a:r>
              <a:rPr lang="en-US" sz="2400"/>
              <a:t>Unwanted Voicemails</a:t>
            </a:r>
          </a:p>
          <a:p>
            <a:r>
              <a:rPr lang="en-US" sz="2400"/>
              <a:t>Unwanted Text Messages</a:t>
            </a:r>
          </a:p>
          <a:p>
            <a:r>
              <a:rPr lang="en-US" sz="2400"/>
              <a:t>Spying</a:t>
            </a:r>
          </a:p>
          <a:p>
            <a:r>
              <a:rPr lang="en-US" sz="2400"/>
              <a:t>Sending unwanted gifts</a:t>
            </a:r>
          </a:p>
          <a:p>
            <a:r>
              <a:rPr lang="en-US" sz="2400"/>
              <a:t>Letters </a:t>
            </a:r>
          </a:p>
          <a:p>
            <a:r>
              <a:rPr lang="en-US" sz="2400"/>
              <a:t>E-mails </a:t>
            </a:r>
          </a:p>
          <a:p>
            <a:r>
              <a:rPr lang="en-US" sz="2400"/>
              <a:t>Social media use</a:t>
            </a:r>
          </a:p>
          <a:p>
            <a:r>
              <a:rPr lang="en-US" sz="2400"/>
              <a:t>Showing up at a location</a:t>
            </a:r>
          </a:p>
          <a:p>
            <a:endParaRPr lang="en-US"/>
          </a:p>
        </p:txBody>
      </p:sp>
    </p:spTree>
    <p:extLst>
      <p:ext uri="{BB962C8B-B14F-4D97-AF65-F5344CB8AC3E}">
        <p14:creationId xmlns:p14="http://schemas.microsoft.com/office/powerpoint/2010/main" val="1749175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17588" y="533400"/>
            <a:ext cx="8431212" cy="844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Retaliation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1043188" y="1600201"/>
            <a:ext cx="10539211" cy="4343400"/>
          </a:xfrm>
        </p:spPr>
        <p:txBody>
          <a:bodyPr>
            <a:normAutofit/>
          </a:bodyPr>
          <a:lstStyle/>
          <a:p>
            <a:pPr marL="0" indent="0">
              <a:buNone/>
            </a:pPr>
            <a:r>
              <a:rPr lang="en-US" altLang="en-US" b="1" dirty="0">
                <a:solidFill>
                  <a:srgbClr val="009F4D"/>
                </a:solidFill>
              </a:rPr>
              <a:t>Retaliation is prohibited at Minnesota State. </a:t>
            </a:r>
          </a:p>
          <a:p>
            <a:pPr marL="0" indent="0">
              <a:buNone/>
            </a:pPr>
            <a:r>
              <a:rPr lang="en-US" altLang="en-US" dirty="0"/>
              <a:t>Actions by a student or employee intended as retaliation, reprisal, or intimidation against an individual for making a complaint or participating in any way in a report or investigation under the 1B.3 policy</a:t>
            </a:r>
            <a:endParaRPr lang="en-US" dirty="0"/>
          </a:p>
        </p:txBody>
      </p:sp>
    </p:spTree>
    <p:extLst>
      <p:ext uri="{BB962C8B-B14F-4D97-AF65-F5344CB8AC3E}">
        <p14:creationId xmlns:p14="http://schemas.microsoft.com/office/powerpoint/2010/main" val="30230323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the Policies</a:t>
            </a:r>
          </a:p>
        </p:txBody>
      </p:sp>
      <p:sp>
        <p:nvSpPr>
          <p:cNvPr id="2" name="Content Placeholder 1"/>
          <p:cNvSpPr>
            <a:spLocks noGrp="1"/>
          </p:cNvSpPr>
          <p:nvPr>
            <p:ph idx="1"/>
          </p:nvPr>
        </p:nvSpPr>
        <p:spPr/>
        <p:txBody>
          <a:bodyPr>
            <a:normAutofit fontScale="92500" lnSpcReduction="10000"/>
          </a:bodyPr>
          <a:lstStyle/>
          <a:p>
            <a:pPr marL="0" indent="0">
              <a:buNone/>
            </a:pPr>
            <a:r>
              <a:rPr lang="en-US" dirty="0"/>
              <a:t>Why is this important to an investigation?</a:t>
            </a:r>
          </a:p>
          <a:p>
            <a:pPr marL="0" indent="0">
              <a:buNone/>
            </a:pPr>
            <a:r>
              <a:rPr lang="en-US" dirty="0"/>
              <a:t>-It helps you determine if an investigation is appropriate </a:t>
            </a:r>
          </a:p>
          <a:p>
            <a:pPr marL="0" indent="0">
              <a:buNone/>
            </a:pPr>
            <a:r>
              <a:rPr lang="en-US" dirty="0"/>
              <a:t>	*Who does the policy apply to?</a:t>
            </a:r>
          </a:p>
          <a:p>
            <a:pPr marL="0" indent="0">
              <a:buNone/>
            </a:pPr>
            <a:r>
              <a:rPr lang="en-US" dirty="0"/>
              <a:t>	*What do the terms refer to? </a:t>
            </a:r>
          </a:p>
          <a:p>
            <a:pPr marL="0" indent="0">
              <a:buNone/>
            </a:pPr>
            <a:r>
              <a:rPr lang="en-US" dirty="0"/>
              <a:t>-It helps you frame the ultimate investigative questions in issue</a:t>
            </a:r>
          </a:p>
          <a:p>
            <a:pPr marL="0" indent="0">
              <a:buNone/>
            </a:pPr>
            <a:r>
              <a:rPr lang="en-US" dirty="0"/>
              <a:t>-You understand the elements of a claim</a:t>
            </a:r>
          </a:p>
          <a:p>
            <a:pPr marL="0" indent="0">
              <a:buNone/>
            </a:pPr>
            <a:r>
              <a:rPr lang="en-US" dirty="0"/>
              <a:t>-You have time to seek guidance, if needed</a:t>
            </a:r>
          </a:p>
          <a:p>
            <a:pPr marL="0" indent="0">
              <a:buNone/>
            </a:pPr>
            <a:r>
              <a:rPr lang="en-US" dirty="0"/>
              <a:t>-You prepare for and conduct thorough interviews and minimize any unnecessary re-interviews</a:t>
            </a:r>
          </a:p>
          <a:p>
            <a:pPr marL="0" indent="0">
              <a:buNone/>
            </a:pPr>
            <a:r>
              <a:rPr lang="en-US" dirty="0"/>
              <a:t>-You provide the decisionmaker with necessary information to make a decision</a:t>
            </a:r>
          </a:p>
        </p:txBody>
      </p:sp>
    </p:spTree>
    <p:extLst>
      <p:ext uri="{BB962C8B-B14F-4D97-AF65-F5344CB8AC3E}">
        <p14:creationId xmlns:p14="http://schemas.microsoft.com/office/powerpoint/2010/main" val="37838746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Prevalence of Sexual Violence</a:t>
            </a:r>
          </a:p>
        </p:txBody>
      </p:sp>
    </p:spTree>
    <p:extLst>
      <p:ext uri="{BB962C8B-B14F-4D97-AF65-F5344CB8AC3E}">
        <p14:creationId xmlns:p14="http://schemas.microsoft.com/office/powerpoint/2010/main" val="15179457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a:t>
            </a:r>
          </a:p>
        </p:txBody>
      </p:sp>
      <p:pic>
        <p:nvPicPr>
          <p:cNvPr id="2" name="Picture 1" descr="From the Rape, Abuse, and Incest National Network: a statistic that indicates one in six women. There are six women icons across the middle with one that is green. Below there is a caption: one out of every six American women has been the victim of an attempted or completed rape in her lifetime. This equates to 14.8 percent and 2.8 percent attempted.">
            <a:extLst>
              <a:ext uri="{FF2B5EF4-FFF2-40B4-BE49-F238E27FC236}">
                <a16:creationId xmlns:a16="http://schemas.microsoft.com/office/drawing/2014/main" id="{8CFB8E0A-A20D-42EB-9E8A-F83573CC94F4}"/>
              </a:ext>
            </a:extLst>
          </p:cNvPr>
          <p:cNvPicPr>
            <a:picLocks noChangeAspect="1"/>
          </p:cNvPicPr>
          <p:nvPr/>
        </p:nvPicPr>
        <p:blipFill>
          <a:blip r:embed="rId3"/>
          <a:stretch>
            <a:fillRect/>
          </a:stretch>
        </p:blipFill>
        <p:spPr>
          <a:xfrm>
            <a:off x="3199772" y="1472797"/>
            <a:ext cx="5716257" cy="3912407"/>
          </a:xfrm>
          <a:prstGeom prst="rect">
            <a:avLst/>
          </a:prstGeom>
        </p:spPr>
      </p:pic>
    </p:spTree>
    <p:extLst>
      <p:ext uri="{BB962C8B-B14F-4D97-AF65-F5344CB8AC3E}">
        <p14:creationId xmlns:p14="http://schemas.microsoft.com/office/powerpoint/2010/main" val="15748065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Women</a:t>
            </a:r>
          </a:p>
        </p:txBody>
      </p:sp>
      <p:pic>
        <p:nvPicPr>
          <p:cNvPr id="6146" name="Picture 2" descr="Statistic showing that women 18-24 who are not in college are at the highest risk for sexual assault, when compared to all women, and to women ages 18 to 24 who are in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468315"/>
            <a:ext cx="5486400" cy="4875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577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Men</a:t>
            </a:r>
          </a:p>
        </p:txBody>
      </p:sp>
      <p:pic>
        <p:nvPicPr>
          <p:cNvPr id="2" name="Picture 1" descr="Male college students at risk: males ages 18 to 24 who are college students are approximately 5 times more likely than non-students of the same age to be a victim of rape or sexual assault.">
            <a:extLst>
              <a:ext uri="{FF2B5EF4-FFF2-40B4-BE49-F238E27FC236}">
                <a16:creationId xmlns:a16="http://schemas.microsoft.com/office/drawing/2014/main" id="{ED583625-F6EC-45BE-969D-96333228D23F}"/>
              </a:ext>
            </a:extLst>
          </p:cNvPr>
          <p:cNvPicPr>
            <a:picLocks noChangeAspect="1"/>
          </p:cNvPicPr>
          <p:nvPr/>
        </p:nvPicPr>
        <p:blipFill>
          <a:blip r:embed="rId3"/>
          <a:stretch>
            <a:fillRect/>
          </a:stretch>
        </p:blipFill>
        <p:spPr>
          <a:xfrm>
            <a:off x="2743200" y="1415144"/>
            <a:ext cx="6019800" cy="4591372"/>
          </a:xfrm>
          <a:prstGeom prst="rect">
            <a:avLst/>
          </a:prstGeom>
        </p:spPr>
      </p:pic>
    </p:spTree>
    <p:extLst>
      <p:ext uri="{BB962C8B-B14F-4D97-AF65-F5344CB8AC3E}">
        <p14:creationId xmlns:p14="http://schemas.microsoft.com/office/powerpoint/2010/main" val="22826415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continued</a:t>
            </a:r>
          </a:p>
        </p:txBody>
      </p:sp>
      <p:sp>
        <p:nvSpPr>
          <p:cNvPr id="2" name="Content Placeholder 1"/>
          <p:cNvSpPr>
            <a:spLocks noGrp="1"/>
          </p:cNvSpPr>
          <p:nvPr>
            <p:ph idx="1"/>
          </p:nvPr>
        </p:nvSpPr>
        <p:spPr/>
        <p:txBody>
          <a:bodyPr>
            <a:normAutofit fontScale="85000" lnSpcReduction="10000"/>
          </a:bodyPr>
          <a:lstStyle/>
          <a:p>
            <a:pPr fontAlgn="base"/>
            <a:r>
              <a:rPr lang="en-US"/>
              <a:t>13% of all students experience rape or sexual assault through physical force, violence, or incapacitation (among all graduate and undergraduate students).</a:t>
            </a:r>
          </a:p>
          <a:p>
            <a:pPr fontAlgn="base"/>
            <a:r>
              <a:rPr lang="en-US"/>
              <a:t>21% of transgender, genderqueer, nonconforming (TGQN) college students have been sexually assaulted, compared to 18% of non-TGQN females, and 4% of non-TGQN males.</a:t>
            </a:r>
          </a:p>
          <a:p>
            <a:pPr fontAlgn="base"/>
            <a:r>
              <a:rPr lang="en-US"/>
              <a:t>Among graduate and professional students, 9.7% of females and 2.5% of males experience rape or sexual assault through physical force, violence, or incapacitation.</a:t>
            </a:r>
          </a:p>
          <a:p>
            <a:pPr fontAlgn="base"/>
            <a:r>
              <a:rPr lang="en-US"/>
              <a:t>Among undergraduate students, 26.4% of females and 6.8% of males experience rape or sexual assault through physical force, violence, or incapacitation.</a:t>
            </a:r>
          </a:p>
          <a:p>
            <a:pPr fontAlgn="base"/>
            <a:r>
              <a:rPr lang="en-US"/>
              <a:t>5.8% of students have experienced stalking since entering college.</a:t>
            </a:r>
          </a:p>
          <a:p>
            <a:pPr marL="0" indent="0">
              <a:buNone/>
            </a:pPr>
            <a:r>
              <a:rPr lang="en-US" sz="2300"/>
              <a:t>RAINN</a:t>
            </a:r>
          </a:p>
        </p:txBody>
      </p:sp>
    </p:spTree>
    <p:extLst>
      <p:ext uri="{BB962C8B-B14F-4D97-AF65-F5344CB8AC3E}">
        <p14:creationId xmlns:p14="http://schemas.microsoft.com/office/powerpoint/2010/main" val="3262406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dirty="0">
                <a:solidFill>
                  <a:srgbClr val="002060"/>
                </a:solidFill>
              </a:rPr>
              <a:t>Former 1B.3.1 Procedure </a:t>
            </a:r>
          </a:p>
          <a:p>
            <a:pPr lvl="1">
              <a:buFont typeface="Wingdings" panose="05000000000000000000" pitchFamily="2" charset="2"/>
              <a:buChar char="§"/>
            </a:pPr>
            <a:r>
              <a:rPr lang="en-US" dirty="0">
                <a:solidFill>
                  <a:srgbClr val="002060"/>
                </a:solidFill>
              </a:rPr>
              <a:t>Complaint, Investigation, Decision-maker, internal appeal, Ch. 14 if serious student sanction.</a:t>
            </a:r>
          </a:p>
          <a:p>
            <a:r>
              <a:rPr lang="en-US" dirty="0">
                <a:solidFill>
                  <a:srgbClr val="002060"/>
                </a:solidFill>
              </a:rPr>
              <a:t>Current 1B.3.1 Procedure</a:t>
            </a:r>
          </a:p>
          <a:p>
            <a:pPr lvl="1"/>
            <a:r>
              <a:rPr lang="en-US" dirty="0">
                <a:solidFill>
                  <a:srgbClr val="002060"/>
                </a:solidFill>
              </a:rPr>
              <a:t>Formal Complaint, Investigation (with enhanced requirements), Ch. 14 hearing, Decision-maker, internal appeal. </a:t>
            </a:r>
          </a:p>
          <a:p>
            <a:r>
              <a:rPr lang="en-US" dirty="0">
                <a:solidFill>
                  <a:srgbClr val="002060"/>
                </a:solidFill>
              </a:rPr>
              <a:t>Also consider Policy 1B.1 and student conduct processes for non-Title IX sexual harassment and jurisdiction. </a:t>
            </a:r>
          </a:p>
          <a:p>
            <a:r>
              <a:rPr lang="en-US" dirty="0">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CONT.</a:t>
            </a:r>
          </a:p>
        </p:txBody>
      </p:sp>
      <p:sp>
        <p:nvSpPr>
          <p:cNvPr id="2" name="Content Placeholder 1"/>
          <p:cNvSpPr>
            <a:spLocks noGrp="1"/>
          </p:cNvSpPr>
          <p:nvPr>
            <p:ph idx="1"/>
          </p:nvPr>
        </p:nvSpPr>
        <p:spPr/>
        <p:txBody>
          <a:bodyPr>
            <a:normAutofit fontScale="85000" lnSpcReduction="20000"/>
          </a:bodyPr>
          <a:lstStyle/>
          <a:p>
            <a:r>
              <a:rPr lang="en-US" dirty="0"/>
              <a:t>More than 50% of college sexual assaults occur in either August, September, October, or November. </a:t>
            </a:r>
          </a:p>
          <a:p>
            <a:r>
              <a:rPr lang="en-US" dirty="0"/>
              <a:t>Freshmen and sophomores are at greater risk than upperclassmen (“red zone” during their first few months of their first and second semesters in college)</a:t>
            </a:r>
          </a:p>
          <a:p>
            <a:r>
              <a:rPr lang="en-US" dirty="0"/>
              <a:t>60% of sexual assaults of college students occurred on campus</a:t>
            </a:r>
          </a:p>
          <a:p>
            <a:r>
              <a:rPr lang="en-US" dirty="0"/>
              <a:t>10.3% took place in a fraternity</a:t>
            </a:r>
          </a:p>
          <a:p>
            <a:r>
              <a:rPr lang="en-US" dirty="0"/>
              <a:t>70% of females assaulted on campus knew their attacker</a:t>
            </a:r>
          </a:p>
          <a:p>
            <a:r>
              <a:rPr lang="en-US" dirty="0"/>
              <a:t>Students with disabilities experience assault 50% more frequently than students without disabilities</a:t>
            </a:r>
          </a:p>
          <a:p>
            <a:r>
              <a:rPr lang="en-US" dirty="0"/>
              <a:t>Sexual assault victim/survivors are more likely to suffer from depression and/or post-traumatic stress disorder, abuse alcohol and drugs, and/or contemplate suicide</a:t>
            </a:r>
          </a:p>
          <a:p>
            <a:pPr marL="0" indent="0">
              <a:buNone/>
            </a:pPr>
            <a:r>
              <a:rPr lang="en-US" sz="2100" dirty="0"/>
              <a:t>RAINN</a:t>
            </a:r>
          </a:p>
        </p:txBody>
      </p:sp>
    </p:spTree>
    <p:extLst>
      <p:ext uri="{BB962C8B-B14F-4D97-AF65-F5344CB8AC3E}">
        <p14:creationId xmlns:p14="http://schemas.microsoft.com/office/powerpoint/2010/main" val="18932492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REPORTING SEXUAL VIOLENCE</a:t>
            </a:r>
          </a:p>
        </p:txBody>
      </p:sp>
      <p:pic>
        <p:nvPicPr>
          <p:cNvPr id="7170" name="Picture 2" descr="Infographic explaining reasons victims cited for not reporting a sexual assault or rape to police. For students who don't report, 26% believed it was a personal matter, 20% had fear of reprisal, 12% believed it was not important enough to report, 10% did not want the perpetrator to get in trouble, 9% believed police would not or could not help, 4% reported but not to police, and 31% cited other reasons. For non-students who didn't report, 23% believed it was a personal matter, 20% feared reprisal, 19% thought it was not important enough to report, 14% didn't want the perpetrator to get in trouble, 10% believed the police would not or could not help, 5% reported but not to police, and 35% cited other reasons.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2801" y="1052496"/>
            <a:ext cx="5181599" cy="519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97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dirty="0"/>
          </a:p>
          <a:p>
            <a:pPr marL="0" indent="0" algn="ctr">
              <a:buNone/>
            </a:pPr>
            <a:r>
              <a:rPr lang="en-US" dirty="0"/>
              <a:t>Title IX requires a college or university to conduct a “prompt, thorough and impartial inquiry.” </a:t>
            </a:r>
          </a:p>
          <a:p>
            <a:pPr marL="0" indent="0" algn="ctr">
              <a:buNone/>
            </a:pPr>
            <a:endParaRPr lang="en-US" dirty="0"/>
          </a:p>
          <a:p>
            <a:pPr marL="0" indent="0" algn="ctr">
              <a:buNone/>
            </a:pPr>
            <a:r>
              <a:rPr lang="en-US" dirty="0"/>
              <a:t>Bias is defined as “to feel or show inclination or prejudice for or against someone or something.”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791994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dirty="0"/>
              <a:t>Complainant/Respondent is likeable/sympathetic</a:t>
            </a:r>
          </a:p>
          <a:p>
            <a:r>
              <a:rPr lang="en-US" dirty="0"/>
              <a:t>Complainant/Respondent is not likeable/sympathetic</a:t>
            </a:r>
          </a:p>
          <a:p>
            <a:r>
              <a:rPr lang="en-US" dirty="0"/>
              <a:t>Repeat Complainant/Respondent</a:t>
            </a:r>
          </a:p>
          <a:p>
            <a:r>
              <a:rPr lang="en-US" dirty="0"/>
              <a:t>Fact pattern similar to a prior, unrelated investigation</a:t>
            </a:r>
          </a:p>
          <a:p>
            <a:r>
              <a:rPr lang="en-US" dirty="0"/>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3657600" lvl="8" indent="0">
              <a:buNone/>
            </a:pPr>
            <a:r>
              <a:rPr lang="en-US" sz="1300"/>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Investigation Impact</a:t>
            </a:r>
          </a:p>
        </p:txBody>
      </p:sp>
      <p:sp>
        <p:nvSpPr>
          <p:cNvPr id="3" name="Content Placeholder 2"/>
          <p:cNvSpPr>
            <a:spLocks noGrp="1"/>
          </p:cNvSpPr>
          <p:nvPr>
            <p:ph idx="1"/>
          </p:nvPr>
        </p:nvSpPr>
        <p:spPr/>
        <p:txBody>
          <a:bodyPr>
            <a:normAutofit/>
          </a:bodyPr>
          <a:lstStyle/>
          <a:p>
            <a:r>
              <a:rPr lang="en-US" dirty="0"/>
              <a:t>Establishing rapport</a:t>
            </a:r>
          </a:p>
          <a:p>
            <a:r>
              <a:rPr lang="en-US" dirty="0"/>
              <a:t>Language may need to be altered</a:t>
            </a:r>
          </a:p>
          <a:p>
            <a:r>
              <a:rPr lang="en-US" dirty="0"/>
              <a:t>Storytelling style may need to be accommodated</a:t>
            </a:r>
          </a:p>
          <a:p>
            <a:pPr lvl="1"/>
            <a:r>
              <a:rPr lang="en-US" dirty="0"/>
              <a:t>Linear versus circular styles</a:t>
            </a:r>
          </a:p>
          <a:p>
            <a:r>
              <a:rPr lang="en-US" dirty="0"/>
              <a:t>Recognize ethnocentric behaviors</a:t>
            </a:r>
          </a:p>
          <a:p>
            <a:pPr lvl="1"/>
            <a:r>
              <a:rPr lang="en-US" dirty="0"/>
              <a:t>Assumption that own culture is “right” while others are “wrong”</a:t>
            </a:r>
          </a:p>
          <a:p>
            <a:r>
              <a:rPr lang="en-US" dirty="0"/>
              <a:t>Avoid stereotyping and assumptions</a:t>
            </a:r>
          </a:p>
          <a:p>
            <a:pPr marL="2286000" lvl="5" indent="0">
              <a:buNone/>
            </a:pPr>
            <a:r>
              <a:rPr lang="en-US" dirty="0"/>
              <a:t>			</a:t>
            </a:r>
            <a:r>
              <a:rPr lang="en-US" sz="1500" dirty="0"/>
              <a:t>--Sue Ann Van </a:t>
            </a:r>
            <a:r>
              <a:rPr lang="en-US" sz="1500" dirty="0" err="1"/>
              <a:t>Dermyden</a:t>
            </a:r>
            <a:r>
              <a:rPr lang="en-US" sz="1500" dirty="0"/>
              <a:t>, 2017</a:t>
            </a:r>
          </a:p>
          <a:p>
            <a:pPr marL="2286000" lvl="5" indent="0">
              <a:buNone/>
            </a:pPr>
            <a:endParaRPr lang="en-US" dirty="0"/>
          </a:p>
        </p:txBody>
      </p:sp>
    </p:spTree>
    <p:extLst>
      <p:ext uri="{BB962C8B-B14F-4D97-AF65-F5344CB8AC3E}">
        <p14:creationId xmlns:p14="http://schemas.microsoft.com/office/powerpoint/2010/main" val="30299663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t>What other role might bias play in an Investigation?</a:t>
            </a:r>
          </a:p>
        </p:txBody>
      </p:sp>
      <p:sp>
        <p:nvSpPr>
          <p:cNvPr id="3" name="Content Placeholder 2"/>
          <p:cNvSpPr>
            <a:spLocks noGrp="1"/>
          </p:cNvSpPr>
          <p:nvPr>
            <p:ph idx="1"/>
          </p:nvPr>
        </p:nvSpPr>
        <p:spPr/>
        <p:txBody>
          <a:bodyPr>
            <a:normAutofit fontScale="77500" lnSpcReduction="20000"/>
          </a:bodyPr>
          <a:lstStyle/>
          <a:p>
            <a:r>
              <a:rPr lang="en-US" dirty="0"/>
              <a:t>Priming – Your pre-investigation or mid-investigation thoughts about the case</a:t>
            </a:r>
          </a:p>
          <a:p>
            <a:pPr lvl="1"/>
            <a:r>
              <a:rPr lang="en-US" dirty="0"/>
              <a:t>“This is a really bad case.”</a:t>
            </a:r>
          </a:p>
          <a:p>
            <a:pPr lvl="1"/>
            <a:r>
              <a:rPr lang="en-US" dirty="0"/>
              <a:t>“This person has complained three times before.”</a:t>
            </a:r>
          </a:p>
          <a:p>
            <a:pPr lvl="1"/>
            <a:r>
              <a:rPr lang="en-US" dirty="0"/>
              <a:t>“This is low level.”</a:t>
            </a:r>
          </a:p>
          <a:p>
            <a:r>
              <a:rPr lang="en-US" dirty="0"/>
              <a:t>Phrasing – The way you ask a question can influence the answer – The misinformation effect</a:t>
            </a:r>
          </a:p>
          <a:p>
            <a:pPr lvl="1"/>
            <a:r>
              <a:rPr lang="en-US" dirty="0"/>
              <a:t>Do you get headaches frequently, and if so, how often? 2.2/week</a:t>
            </a:r>
          </a:p>
          <a:p>
            <a:pPr lvl="1"/>
            <a:r>
              <a:rPr lang="en-US" dirty="0"/>
              <a:t>Do you get headaches occasionally, and if so, how often? 0.7/week</a:t>
            </a:r>
          </a:p>
          <a:p>
            <a:pPr lvl="1"/>
            <a:r>
              <a:rPr lang="en-US" dirty="0"/>
              <a:t>How long was the movie? 130 minutes</a:t>
            </a:r>
          </a:p>
          <a:p>
            <a:pPr lvl="1"/>
            <a:r>
              <a:rPr lang="en-US" dirty="0"/>
              <a:t>How short was the movie? 100 minutes</a:t>
            </a:r>
          </a:p>
          <a:p>
            <a:pPr marL="1828800" lvl="4" indent="0">
              <a:buNone/>
            </a:pPr>
            <a:r>
              <a:rPr lang="en-US" dirty="0"/>
              <a:t>	</a:t>
            </a:r>
          </a:p>
          <a:p>
            <a:pPr marL="1828800" lvl="4" indent="0">
              <a:buNone/>
            </a:pPr>
            <a:r>
              <a:rPr lang="en-US" dirty="0"/>
              <a:t>	Headaches: Elizabeth Loftus (1975); Movie: Richard Harris (1973)</a:t>
            </a:r>
          </a:p>
          <a:p>
            <a:pPr lvl="1"/>
            <a:endParaRPr lang="en-US" dirty="0"/>
          </a:p>
        </p:txBody>
      </p:sp>
    </p:spTree>
    <p:extLst>
      <p:ext uri="{BB962C8B-B14F-4D97-AF65-F5344CB8AC3E}">
        <p14:creationId xmlns:p14="http://schemas.microsoft.com/office/powerpoint/2010/main" val="20912560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lnSpcReduction="10000"/>
          </a:bodyPr>
          <a:lstStyle/>
          <a:p>
            <a:r>
              <a:rPr lang="en-US" dirty="0"/>
              <a:t>The subject matter of these cases is often personal and very intimate</a:t>
            </a:r>
          </a:p>
          <a:p>
            <a:r>
              <a:rPr lang="en-US" dirty="0"/>
              <a:t>Most of us hold our own conscious beliefs and practices when it comes to this content area so it is important not to intentionally or unintentionally cast your lens on the matters you investigate</a:t>
            </a:r>
          </a:p>
          <a:p>
            <a:pPr lvl="1"/>
            <a:r>
              <a:rPr lang="en-US" dirty="0"/>
              <a:t>Your own sexual experiences</a:t>
            </a:r>
          </a:p>
          <a:p>
            <a:pPr lvl="1"/>
            <a:r>
              <a:rPr lang="en-US" dirty="0"/>
              <a:t>Moral or religious views about sex</a:t>
            </a:r>
          </a:p>
          <a:p>
            <a:pPr lvl="1"/>
            <a:r>
              <a:rPr lang="en-US" dirty="0"/>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 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charset="0"/>
              </a:rPr>
              <a:t>Rape Myth Acceptance</a:t>
            </a:r>
            <a:endParaRPr kumimoji="0" lang="en-US" sz="3600" b="1"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a:solidFill>
                  <a:srgbClr val="0D0D0D"/>
                </a:solidFill>
                <a:effectLst>
                  <a:outerShdw blurRad="38100" dist="38100" dir="2700000" algn="tl">
                    <a:srgbClr val="FFFFFF"/>
                  </a:outerShdw>
                </a:effectLst>
                <a:latin typeface="Calibri" pitchFamily="34" charset="0"/>
              </a:rPr>
              <a:t>The victim/survivor wanted it</a:t>
            </a:r>
          </a:p>
          <a:p>
            <a:pPr lvl="1"/>
            <a:r>
              <a:rPr lang="en-US">
                <a:solidFill>
                  <a:srgbClr val="0D0D0D"/>
                </a:solidFill>
                <a:effectLst>
                  <a:outerShdw blurRad="38100" dist="38100" dir="2700000" algn="tl">
                    <a:srgbClr val="FFFFFF"/>
                  </a:outerShdw>
                </a:effectLst>
                <a:latin typeface="Calibri" pitchFamily="34" charset="0"/>
              </a:rPr>
              <a:t>The person causing the harm didn't</a:t>
            </a:r>
            <a:r>
              <a:rPr lang="en-US" altLang="ja-JP">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a:solidFill>
                  <a:srgbClr val="0D0D0D"/>
                </a:solidFill>
                <a:effectLst>
                  <a:outerShdw blurRad="38100" dist="38100" dir="2700000" algn="tl">
                    <a:srgbClr val="FFFFFF"/>
                  </a:outerShdw>
                </a:effectLst>
                <a:latin typeface="Calibri" pitchFamily="34" charset="0"/>
              </a:rPr>
              <a:t>Clothing</a:t>
            </a:r>
          </a:p>
          <a:p>
            <a:pPr lvl="1"/>
            <a:r>
              <a:rPr lang="en-US">
                <a:solidFill>
                  <a:srgbClr val="0D0D0D"/>
                </a:solidFill>
                <a:effectLst>
                  <a:outerShdw blurRad="38100" dist="38100" dir="2700000" algn="tl">
                    <a:srgbClr val="FFFFFF"/>
                  </a:outerShdw>
                </a:effectLst>
                <a:latin typeface="Calibri" pitchFamily="34" charset="0"/>
              </a:rPr>
              <a:t>Alcohol</a:t>
            </a:r>
          </a:p>
          <a:p>
            <a:pPr marL="0" indent="0">
              <a:buNone/>
            </a:pPr>
            <a:endParaRPr lang="en-US"/>
          </a:p>
        </p:txBody>
      </p:sp>
    </p:spTree>
    <p:extLst>
      <p:ext uri="{BB962C8B-B14F-4D97-AF65-F5344CB8AC3E}">
        <p14:creationId xmlns:p14="http://schemas.microsoft.com/office/powerpoint/2010/main" val="2584805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Three Quick Deliverables (or To Do’s)</a:t>
            </a:r>
          </a:p>
        </p:txBody>
      </p:sp>
      <p:sp>
        <p:nvSpPr>
          <p:cNvPr id="2" name="Content Placeholder 1"/>
          <p:cNvSpPr>
            <a:spLocks noGrp="1"/>
          </p:cNvSpPr>
          <p:nvPr>
            <p:ph idx="1"/>
          </p:nvPr>
        </p:nvSpPr>
        <p:spPr/>
        <p:txBody>
          <a:bodyPr/>
          <a:lstStyle/>
          <a:p>
            <a:r>
              <a:rPr lang="en-US"/>
              <a:t>Update your web-sites and information to the new System Procedure 1B.3.1.</a:t>
            </a:r>
          </a:p>
          <a:p>
            <a:r>
              <a:rPr lang="en-US"/>
              <a:t>Notice of Title IX Coordinator.</a:t>
            </a:r>
          </a:p>
          <a:p>
            <a:r>
              <a:rPr lang="en-US"/>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Common Behavior for Victims of Rape</a:t>
            </a: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dirty="0">
                <a:solidFill>
                  <a:srgbClr val="0D0D0D"/>
                </a:solidFill>
                <a:effectLst>
                  <a:outerShdw blurRad="38100" dist="38100" dir="2700000" algn="tl">
                    <a:srgbClr val="FFFFFF"/>
                  </a:outerShdw>
                </a:effectLst>
                <a:latin typeface="Calibri" pitchFamily="34" charset="0"/>
              </a:rPr>
              <a:t>Delay in reporting</a:t>
            </a:r>
          </a:p>
          <a:p>
            <a:pPr eaLnBrk="1" hangingPunct="1"/>
            <a:r>
              <a:rPr lang="en-US" dirty="0">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dirty="0">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dirty="0">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dirty="0">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dirty="0">
                <a:solidFill>
                  <a:srgbClr val="0D0D0D"/>
                </a:solidFill>
                <a:effectLst>
                  <a:outerShdw blurRad="38100" dist="38100" dir="2700000" algn="tl">
                    <a:srgbClr val="FFFFFF"/>
                  </a:outerShdw>
                </a:effectLst>
                <a:latin typeface="Calibri" pitchFamily="34" charset="0"/>
              </a:rPr>
              <a:t>Desire to resume “normal” routine</a:t>
            </a:r>
          </a:p>
          <a:p>
            <a:pPr lvl="1" eaLnBrk="1" hangingPunct="1"/>
            <a:r>
              <a:rPr lang="en-US" dirty="0">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a:p>
            <a:pPr marL="0" indent="0">
              <a:buNone/>
            </a:pPr>
            <a:endParaRPr lang="en-US" dirty="0">
              <a:solidFill>
                <a:srgbClr val="0D0D0D"/>
              </a:solidFill>
              <a:effectLst>
                <a:outerShdw blurRad="38100" dist="38100" dir="2700000" algn="tl">
                  <a:srgbClr val="FFFFFF"/>
                </a:outerShdw>
              </a:effectLst>
              <a:latin typeface="Calibri" pitchFamily="34" charset="0"/>
            </a:endParaRPr>
          </a:p>
        </p:txBody>
      </p:sp>
    </p:spTree>
    <p:extLst>
      <p:ext uri="{BB962C8B-B14F-4D97-AF65-F5344CB8AC3E}">
        <p14:creationId xmlns:p14="http://schemas.microsoft.com/office/powerpoint/2010/main" val="32053287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dirty="0">
                <a:ea typeface="ＭＳ Ｐゴシック" panose="020B0600070205080204" pitchFamily="34" charset="-128"/>
              </a:rPr>
              <a:t>The norm when the person causing the harm was not a stranger</a:t>
            </a:r>
          </a:p>
          <a:p>
            <a:r>
              <a:rPr lang="en-US" altLang="en-US" dirty="0">
                <a:ea typeface="ＭＳ Ｐゴシック" panose="020B0600070205080204" pitchFamily="34" charset="-128"/>
              </a:rPr>
              <a:t>Many victim/survivors are able to report only after they receive the necessary support to do so</a:t>
            </a:r>
          </a:p>
          <a:p>
            <a:r>
              <a:rPr lang="en-US" altLang="en-US" dirty="0">
                <a:ea typeface="ＭＳ Ｐゴシック" panose="020B0600070205080204" pitchFamily="34" charset="-128"/>
              </a:rPr>
              <a:t>Why do they wait? For many of the same reasons they later recant</a:t>
            </a:r>
          </a:p>
          <a:p>
            <a:pPr lvl="1"/>
            <a:r>
              <a:rPr lang="en-US" altLang="en-US" sz="2800" dirty="0">
                <a:ea typeface="ＭＳ Ｐゴシック" panose="020B0600070205080204" pitchFamily="34" charset="-128"/>
              </a:rPr>
              <a:t>They fear repercussions</a:t>
            </a:r>
          </a:p>
          <a:p>
            <a:pPr lvl="1"/>
            <a:r>
              <a:rPr lang="en-US" altLang="en-US" sz="2800" dirty="0">
                <a:ea typeface="ＭＳ Ｐゴシック" panose="020B0600070205080204" pitchFamily="34" charset="-128"/>
              </a:rPr>
              <a:t>They are pressured by others not to report</a:t>
            </a:r>
          </a:p>
          <a:p>
            <a:pPr lvl="1"/>
            <a:r>
              <a:rPr lang="en-US" altLang="en-US" sz="2800" dirty="0">
                <a:ea typeface="ＭＳ Ｐゴシック" panose="020B0600070205080204" pitchFamily="34" charset="-128"/>
              </a:rPr>
              <a:t>They feel shame, embarrassment</a:t>
            </a:r>
          </a:p>
          <a:p>
            <a:pPr lvl="1"/>
            <a:r>
              <a:rPr lang="en-US" altLang="en-US" sz="2800" dirty="0">
                <a:ea typeface="ＭＳ Ｐゴシック" panose="020B0600070205080204" pitchFamily="34" charset="-128"/>
              </a:rPr>
              <a:t>They are afraid of the person who caused the harm</a:t>
            </a:r>
          </a:p>
          <a:p>
            <a:pPr lvl="1"/>
            <a:r>
              <a:rPr lang="en-US" altLang="en-US" sz="2800" dirty="0">
                <a:ea typeface="ＭＳ Ｐゴシック" panose="020B0600070205080204" pitchFamily="34" charset="-128"/>
              </a:rPr>
              <a:t>They are afraid of not being believed</a:t>
            </a:r>
          </a:p>
          <a:p>
            <a:pPr lvl="1"/>
            <a:r>
              <a:rPr lang="en-US" altLang="en-US" sz="2800" dirty="0">
                <a:ea typeface="ＭＳ Ｐゴシック" panose="020B0600070205080204" pitchFamily="34" charset="-128"/>
              </a:rPr>
              <a:t>Fear that nothing will be done about it</a:t>
            </a:r>
          </a:p>
          <a:p>
            <a:endParaRPr lang="en-US" dirty="0"/>
          </a:p>
        </p:txBody>
      </p:sp>
    </p:spTree>
    <p:extLst>
      <p:ext uri="{BB962C8B-B14F-4D97-AF65-F5344CB8AC3E}">
        <p14:creationId xmlns:p14="http://schemas.microsoft.com/office/powerpoint/2010/main" val="29825868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dirty="0"/>
              <a:t>Pre-Investigation planning</a:t>
            </a:r>
          </a:p>
        </p:txBody>
      </p:sp>
    </p:spTree>
    <p:extLst>
      <p:ext uri="{BB962C8B-B14F-4D97-AF65-F5344CB8AC3E}">
        <p14:creationId xmlns:p14="http://schemas.microsoft.com/office/powerpoint/2010/main" val="13000397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520CC7-6C9C-74C8-677D-7C76EECA426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Pre-Investigation Steps</a:t>
            </a:r>
          </a:p>
        </p:txBody>
      </p:sp>
      <p:sp>
        <p:nvSpPr>
          <p:cNvPr id="2" name="Content Placeholder 1">
            <a:extLst>
              <a:ext uri="{FF2B5EF4-FFF2-40B4-BE49-F238E27FC236}">
                <a16:creationId xmlns:a16="http://schemas.microsoft.com/office/drawing/2014/main" id="{445CCFF8-3E95-09BF-A2E4-3A6A71B27CB7}"/>
              </a:ext>
            </a:extLst>
          </p:cNvPr>
          <p:cNvSpPr>
            <a:spLocks noGrp="1"/>
          </p:cNvSpPr>
          <p:nvPr>
            <p:ph idx="1"/>
          </p:nvPr>
        </p:nvSpPr>
        <p:spPr/>
        <p:txBody>
          <a:bodyPr>
            <a:normAutofit lnSpcReduction="10000"/>
          </a:bodyPr>
          <a:lstStyle/>
          <a:p>
            <a:pPr marL="457200" lvl="0" indent="-393700" algn="l" rtl="0">
              <a:lnSpc>
                <a:spcPct val="100000"/>
              </a:lnSpc>
              <a:spcBef>
                <a:spcPts val="1000"/>
              </a:spcBef>
              <a:spcAft>
                <a:spcPts val="0"/>
              </a:spcAft>
              <a:buClr>
                <a:srgbClr val="002060"/>
              </a:buClr>
              <a:buSzPts val="2600"/>
              <a:buChar char="●"/>
            </a:pPr>
            <a:r>
              <a:rPr lang="en-US" sz="2800" dirty="0">
                <a:solidFill>
                  <a:srgbClr val="002060"/>
                </a:solidFill>
              </a:rPr>
              <a:t>Review the report/complaint to determine potential process for investigation and/or resolution</a:t>
            </a:r>
          </a:p>
          <a:p>
            <a:pPr marL="457200" lvl="0" indent="-393700" algn="l" rtl="0">
              <a:lnSpc>
                <a:spcPct val="100000"/>
              </a:lnSpc>
              <a:spcBef>
                <a:spcPts val="0"/>
              </a:spcBef>
              <a:spcAft>
                <a:spcPts val="0"/>
              </a:spcAft>
              <a:buClr>
                <a:srgbClr val="002060"/>
              </a:buClr>
              <a:buSzPts val="2600"/>
              <a:buChar char="●"/>
            </a:pPr>
            <a:r>
              <a:rPr lang="en-US" sz="2800" dirty="0">
                <a:solidFill>
                  <a:srgbClr val="002060"/>
                </a:solidFill>
                <a:highlight>
                  <a:schemeClr val="lt1"/>
                </a:highlight>
              </a:rPr>
              <a:t>Ensure appropriate individuals are informed </a:t>
            </a:r>
            <a:r>
              <a:rPr lang="en-US" dirty="0">
                <a:solidFill>
                  <a:srgbClr val="002060"/>
                </a:solidFill>
                <a:highlight>
                  <a:schemeClr val="lt1"/>
                </a:highlight>
              </a:rPr>
              <a:t>and proper documentation of report/complaint (g</a:t>
            </a:r>
            <a:r>
              <a:rPr lang="en-US" sz="2800" dirty="0">
                <a:solidFill>
                  <a:srgbClr val="002060"/>
                </a:solidFill>
                <a:highlight>
                  <a:schemeClr val="lt1"/>
                </a:highlight>
              </a:rPr>
              <a:t>atekeeping)</a:t>
            </a:r>
          </a:p>
          <a:p>
            <a:pPr marL="457200" lvl="0" indent="-393700" algn="l" rtl="0">
              <a:lnSpc>
                <a:spcPct val="100000"/>
              </a:lnSpc>
              <a:spcBef>
                <a:spcPts val="0"/>
              </a:spcBef>
              <a:spcAft>
                <a:spcPts val="0"/>
              </a:spcAft>
              <a:buClr>
                <a:srgbClr val="002060"/>
              </a:buClr>
              <a:buSzPts val="2600"/>
              <a:buChar char="●"/>
            </a:pPr>
            <a:r>
              <a:rPr lang="en-US" sz="2800" dirty="0">
                <a:solidFill>
                  <a:srgbClr val="002060"/>
                </a:solidFill>
              </a:rPr>
              <a:t>Ensure notice given to complainant of options and rights</a:t>
            </a:r>
          </a:p>
          <a:p>
            <a:pPr marL="457200" lvl="0" indent="-393700" algn="l" rtl="0">
              <a:lnSpc>
                <a:spcPct val="100000"/>
              </a:lnSpc>
              <a:spcBef>
                <a:spcPts val="0"/>
              </a:spcBef>
              <a:spcAft>
                <a:spcPts val="0"/>
              </a:spcAft>
              <a:buClr>
                <a:srgbClr val="002060"/>
              </a:buClr>
              <a:buSzPts val="2600"/>
              <a:buChar char="●"/>
            </a:pPr>
            <a:r>
              <a:rPr lang="en-US" sz="2800" dirty="0">
                <a:solidFill>
                  <a:srgbClr val="002060"/>
                </a:solidFill>
              </a:rPr>
              <a:t>Determine if there are any immediate needs and/or safety concerns that need to be addressed</a:t>
            </a:r>
          </a:p>
          <a:p>
            <a:pPr marL="457200" lvl="0" indent="-393700" algn="l" rtl="0">
              <a:lnSpc>
                <a:spcPct val="100000"/>
              </a:lnSpc>
              <a:spcBef>
                <a:spcPts val="0"/>
              </a:spcBef>
              <a:spcAft>
                <a:spcPts val="0"/>
              </a:spcAft>
              <a:buClr>
                <a:srgbClr val="002060"/>
              </a:buClr>
              <a:buSzPts val="2600"/>
              <a:buChar char="●"/>
            </a:pPr>
            <a:r>
              <a:rPr lang="en-US" sz="2800" dirty="0">
                <a:solidFill>
                  <a:srgbClr val="002060"/>
                </a:solidFill>
              </a:rPr>
              <a:t>Conduct intake with the complainant</a:t>
            </a:r>
          </a:p>
          <a:p>
            <a:pPr marL="457200" lvl="0" indent="-393700" algn="l" rtl="0">
              <a:lnSpc>
                <a:spcPct val="100000"/>
              </a:lnSpc>
              <a:spcBef>
                <a:spcPts val="0"/>
              </a:spcBef>
              <a:spcAft>
                <a:spcPts val="0"/>
              </a:spcAft>
              <a:buClr>
                <a:srgbClr val="002060"/>
              </a:buClr>
              <a:buSzPts val="2600"/>
              <a:buChar char="●"/>
            </a:pPr>
            <a:r>
              <a:rPr lang="en-US" sz="2800" dirty="0">
                <a:solidFill>
                  <a:srgbClr val="002060"/>
                </a:solidFill>
              </a:rPr>
              <a:t>Assess for supportive and interim measures</a:t>
            </a:r>
          </a:p>
          <a:p>
            <a:pPr marL="457200" lvl="0" indent="-393700" algn="l" rtl="0">
              <a:lnSpc>
                <a:spcPct val="100000"/>
              </a:lnSpc>
              <a:spcBef>
                <a:spcPts val="0"/>
              </a:spcBef>
              <a:spcAft>
                <a:spcPts val="0"/>
              </a:spcAft>
              <a:buClr>
                <a:srgbClr val="002060"/>
              </a:buClr>
              <a:buSzPts val="2600"/>
              <a:buChar char="●"/>
            </a:pPr>
            <a:r>
              <a:rPr lang="en-US" dirty="0">
                <a:solidFill>
                  <a:srgbClr val="002060"/>
                </a:solidFill>
              </a:rPr>
              <a:t>Begin to d</a:t>
            </a:r>
            <a:r>
              <a:rPr lang="en-US" sz="2800" dirty="0">
                <a:solidFill>
                  <a:srgbClr val="002060"/>
                </a:solidFill>
              </a:rPr>
              <a:t>evelop your investigation strategy</a:t>
            </a:r>
          </a:p>
        </p:txBody>
      </p:sp>
    </p:spTree>
    <p:extLst>
      <p:ext uri="{BB962C8B-B14F-4D97-AF65-F5344CB8AC3E}">
        <p14:creationId xmlns:p14="http://schemas.microsoft.com/office/powerpoint/2010/main" val="11597011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B7079-659D-EBE2-7694-7FC1C53748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Complainant Options and Rights</a:t>
            </a:r>
          </a:p>
        </p:txBody>
      </p:sp>
      <p:sp>
        <p:nvSpPr>
          <p:cNvPr id="5" name="Content Placeholder 4">
            <a:extLst>
              <a:ext uri="{FF2B5EF4-FFF2-40B4-BE49-F238E27FC236}">
                <a16:creationId xmlns:a16="http://schemas.microsoft.com/office/drawing/2014/main" id="{122F8A57-24E6-8268-8BB9-032DED4BE098}"/>
              </a:ext>
            </a:extLst>
          </p:cNvPr>
          <p:cNvSpPr>
            <a:spLocks noGrp="1"/>
          </p:cNvSpPr>
          <p:nvPr>
            <p:ph idx="1"/>
          </p:nvPr>
        </p:nvSpPr>
        <p:spPr>
          <a:xfrm>
            <a:off x="609600" y="1600200"/>
            <a:ext cx="10972800" cy="4620125"/>
          </a:xfrm>
        </p:spPr>
        <p:txBody>
          <a:bodyPr>
            <a:normAutofit fontScale="92500"/>
          </a:bodyPr>
          <a:lstStyle/>
          <a:p>
            <a:pPr marL="0" indent="0">
              <a:buNone/>
            </a:pPr>
            <a:r>
              <a:rPr lang="en-US" dirty="0"/>
              <a:t>Following a report of sexual violence, the complainant must be promptly notified of their options and rights, including, but not limited to: </a:t>
            </a:r>
          </a:p>
          <a:p>
            <a:r>
              <a:rPr lang="en-US" dirty="0"/>
              <a:t>How to obtain immediate medical assistance</a:t>
            </a:r>
          </a:p>
          <a:p>
            <a:r>
              <a:rPr lang="en-US" dirty="0"/>
              <a:t>Where and how to report incidents (college/university and law enforcement)</a:t>
            </a:r>
          </a:p>
          <a:p>
            <a:r>
              <a:rPr lang="en-US" dirty="0"/>
              <a:t>On- and off-campus resources, including counseling, mental health services, etc.</a:t>
            </a:r>
          </a:p>
          <a:p>
            <a:r>
              <a:rPr lang="en-US" dirty="0"/>
              <a:t>Right to report to law enforcement and rights under the crime victims bill of rights</a:t>
            </a:r>
          </a:p>
          <a:p>
            <a:r>
              <a:rPr lang="en-US" dirty="0"/>
              <a:t>Assistance available to preserving materials for investigation</a:t>
            </a:r>
          </a:p>
          <a:p>
            <a:pPr marL="0" indent="0" algn="r">
              <a:buNone/>
            </a:pPr>
            <a:r>
              <a:rPr lang="en-US" sz="1900" dirty="0"/>
              <a:t>- 1B.3.1 Procedure, Part 5., Subpart C. 3. and 4.</a:t>
            </a:r>
          </a:p>
        </p:txBody>
      </p:sp>
    </p:spTree>
    <p:extLst>
      <p:ext uri="{BB962C8B-B14F-4D97-AF65-F5344CB8AC3E}">
        <p14:creationId xmlns:p14="http://schemas.microsoft.com/office/powerpoint/2010/main" val="13566419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Interim Actions - Emergency Removal</a:t>
            </a:r>
          </a:p>
        </p:txBody>
      </p:sp>
      <p:sp>
        <p:nvSpPr>
          <p:cNvPr id="2" name="Content Placeholder 1"/>
          <p:cNvSpPr>
            <a:spLocks noGrp="1"/>
          </p:cNvSpPr>
          <p:nvPr>
            <p:ph idx="1"/>
          </p:nvPr>
        </p:nvSpPr>
        <p:spPr/>
        <p:txBody>
          <a:bodyPr/>
          <a:lstStyle/>
          <a:p>
            <a:r>
              <a:rPr lang="en-US" dirty="0">
                <a:solidFill>
                  <a:srgbClr val="002060"/>
                </a:solidFill>
              </a:rPr>
              <a:t>Institution may remove a respondent from the education program or activity on an emergency basis if institution:</a:t>
            </a:r>
          </a:p>
          <a:p>
            <a:pPr lvl="1">
              <a:buFont typeface="Wingdings" panose="05000000000000000000" pitchFamily="2" charset="2"/>
              <a:buChar char="§"/>
            </a:pPr>
            <a:r>
              <a:rPr lang="en-US" dirty="0">
                <a:solidFill>
                  <a:srgbClr val="002060"/>
                </a:solidFill>
              </a:rPr>
              <a:t>Undertakes an individualized safety and risk analysis;</a:t>
            </a:r>
          </a:p>
          <a:p>
            <a:pPr lvl="1">
              <a:buFont typeface="Wingdings" panose="05000000000000000000" pitchFamily="2" charset="2"/>
              <a:buChar char="§"/>
            </a:pPr>
            <a:r>
              <a:rPr lang="en-US" dirty="0">
                <a:solidFill>
                  <a:srgbClr val="002060"/>
                </a:solidFill>
              </a:rPr>
              <a:t>Determines that an immediate threat to the physical health or safety of any student or other individual arising from the allegations justifies removal; and</a:t>
            </a:r>
          </a:p>
          <a:p>
            <a:pPr lvl="1">
              <a:buFont typeface="Wingdings" panose="05000000000000000000" pitchFamily="2" charset="2"/>
              <a:buChar char="§"/>
            </a:pPr>
            <a:r>
              <a:rPr lang="en-US" dirty="0">
                <a:solidFill>
                  <a:srgbClr val="002060"/>
                </a:solidFill>
              </a:rPr>
              <a:t>Provides the respondent with notice and an opportunity to challenge the decision immediately following removal</a:t>
            </a:r>
          </a:p>
        </p:txBody>
      </p:sp>
    </p:spTree>
    <p:extLst>
      <p:ext uri="{BB962C8B-B14F-4D97-AF65-F5344CB8AC3E}">
        <p14:creationId xmlns:p14="http://schemas.microsoft.com/office/powerpoint/2010/main" val="42326158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Supportive Measures, options</a:t>
            </a:r>
          </a:p>
        </p:txBody>
      </p:sp>
      <p:sp>
        <p:nvSpPr>
          <p:cNvPr id="2" name="Content Placeholder 1"/>
          <p:cNvSpPr>
            <a:spLocks noGrp="1"/>
          </p:cNvSpPr>
          <p:nvPr>
            <p:ph idx="1"/>
          </p:nvPr>
        </p:nvSpPr>
        <p:spPr/>
        <p:txBody>
          <a:bodyPr/>
          <a:lstStyle/>
          <a:p>
            <a:r>
              <a:rPr lang="en-US" dirty="0">
                <a:solidFill>
                  <a:srgbClr val="002060"/>
                </a:solidFill>
              </a:rPr>
              <a:t>Non-disciplinary, non-punitive individualized services</a:t>
            </a:r>
          </a:p>
          <a:p>
            <a:r>
              <a:rPr lang="en-US" dirty="0">
                <a:solidFill>
                  <a:srgbClr val="002060"/>
                </a:solidFill>
              </a:rPr>
              <a:t>Offered as appropriate, as reasonably available, and without fee or charge to complainant or respondent</a:t>
            </a:r>
          </a:p>
          <a:p>
            <a:r>
              <a:rPr lang="en-US" dirty="0">
                <a:solidFill>
                  <a:srgbClr val="002060"/>
                </a:solidFill>
              </a:rPr>
              <a:t>Before or after the filing of a formal complaint or where no formal complaint has been filed</a:t>
            </a:r>
          </a:p>
        </p:txBody>
      </p:sp>
    </p:spTree>
    <p:extLst>
      <p:ext uri="{BB962C8B-B14F-4D97-AF65-F5344CB8AC3E}">
        <p14:creationId xmlns:p14="http://schemas.microsoft.com/office/powerpoint/2010/main" val="8477896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493F3D-E8AD-5186-B36C-B5F3D52C647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Intake</a:t>
            </a:r>
          </a:p>
        </p:txBody>
      </p:sp>
      <p:sp>
        <p:nvSpPr>
          <p:cNvPr id="2" name="Content Placeholder 1">
            <a:extLst>
              <a:ext uri="{FF2B5EF4-FFF2-40B4-BE49-F238E27FC236}">
                <a16:creationId xmlns:a16="http://schemas.microsoft.com/office/drawing/2014/main" id="{8B8BC2D3-B752-C90E-4CE5-DFAB6A386A5F}"/>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Welcome and introductions</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Review purpose of the intake meeting</a:t>
            </a:r>
            <a:endParaRPr lang="en-US" sz="2200" dirty="0">
              <a:sym typeface="Trebuchet MS"/>
            </a:endParaRPr>
          </a:p>
          <a:p>
            <a:pPr marL="457200" indent="-441960">
              <a:spcBef>
                <a:spcPts val="0"/>
              </a:spcBef>
              <a:buClr>
                <a:srgbClr val="002060"/>
              </a:buClr>
              <a:buSzPct val="114285"/>
              <a:buFont typeface="Arial"/>
              <a:buChar char="•"/>
            </a:pPr>
            <a:r>
              <a:rPr lang="en-US" dirty="0">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dirty="0">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ea typeface="Trebuchet MS"/>
                <a:cs typeface="Trebuchet MS"/>
                <a:sym typeface="Trebuchet MS"/>
              </a:rPr>
              <a:t>Review the Data Privacy Notice (</a:t>
            </a:r>
            <a:r>
              <a:rPr lang="en-US" dirty="0" err="1">
                <a:solidFill>
                  <a:srgbClr val="002060"/>
                </a:solidFill>
                <a:ea typeface="Trebuchet MS"/>
                <a:cs typeface="Trebuchet MS"/>
                <a:sym typeface="Trebuchet MS"/>
              </a:rPr>
              <a:t>Tennessen</a:t>
            </a:r>
            <a:r>
              <a:rPr lang="en-US" dirty="0">
                <a:solidFill>
                  <a:srgbClr val="002060"/>
                </a:solidFill>
                <a:ea typeface="Trebuchet MS"/>
                <a:cs typeface="Trebuchet MS"/>
                <a:sym typeface="Trebuchet MS"/>
              </a:rPr>
              <a:t>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rPr>
              <a:t>Confirm complainant is a current student or attempting to participate in an education program or activity at the college/university where the complaint is being filed</a:t>
            </a:r>
          </a:p>
        </p:txBody>
      </p:sp>
    </p:spTree>
    <p:extLst>
      <p:ext uri="{BB962C8B-B14F-4D97-AF65-F5344CB8AC3E}">
        <p14:creationId xmlns:p14="http://schemas.microsoft.com/office/powerpoint/2010/main" val="8249222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F16264-F691-9898-96F5-C484203EA1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Intake (Cont.)</a:t>
            </a:r>
          </a:p>
        </p:txBody>
      </p:sp>
      <p:sp>
        <p:nvSpPr>
          <p:cNvPr id="2" name="Content Placeholder 1">
            <a:extLst>
              <a:ext uri="{FF2B5EF4-FFF2-40B4-BE49-F238E27FC236}">
                <a16:creationId xmlns:a16="http://schemas.microsoft.com/office/drawing/2014/main" id="{0CC3E1C2-A11C-0E87-4B91-6DE773E24FE9}"/>
              </a:ext>
            </a:extLst>
          </p:cNvPr>
          <p:cNvSpPr>
            <a:spLocks noGrp="1"/>
          </p:cNvSpPr>
          <p:nvPr>
            <p:ph idx="1"/>
          </p:nvPr>
        </p:nvSpPr>
        <p:spPr/>
        <p:txBody>
          <a:bodyPr>
            <a:normAutofit/>
          </a:bodyPr>
          <a:lstStyle/>
          <a:p>
            <a:pPr marL="457200" indent="-441960">
              <a:spcBef>
                <a:spcPts val="0"/>
              </a:spcBef>
              <a:buClr>
                <a:srgbClr val="002060"/>
              </a:buClr>
              <a:buSzPct val="114285"/>
              <a:buFont typeface="Arial"/>
              <a:buChar char="•"/>
            </a:pPr>
            <a:r>
              <a:rPr lang="en-US" dirty="0">
                <a:solidFill>
                  <a:srgbClr val="002060"/>
                </a:solidFill>
                <a:ea typeface="Trebuchet MS"/>
                <a:cs typeface="Trebuchet MS"/>
                <a:sym typeface="Trebuchet MS"/>
              </a:rPr>
              <a:t>Discuss availability of interim/supportive measures</a:t>
            </a:r>
          </a:p>
          <a:p>
            <a:pPr marL="457200" indent="-441960">
              <a:spcBef>
                <a:spcPts val="0"/>
              </a:spcBef>
              <a:buClr>
                <a:srgbClr val="002060"/>
              </a:buClr>
              <a:buSzPct val="114285"/>
              <a:buFont typeface="Arial"/>
              <a:buChar char="•"/>
            </a:pPr>
            <a:r>
              <a:rPr lang="en-US" dirty="0">
                <a:solidFill>
                  <a:srgbClr val="002060"/>
                </a:solidFill>
                <a:sym typeface="Trebuchet MS"/>
              </a:rPr>
              <a:t>Establish understanding of complainant’s intentions</a:t>
            </a:r>
          </a:p>
          <a:p>
            <a:pPr marL="1257300" lvl="2" indent="-441960">
              <a:spcBef>
                <a:spcPts val="0"/>
              </a:spcBef>
              <a:buClr>
                <a:srgbClr val="002060"/>
              </a:buClr>
              <a:buSzPct val="114285"/>
              <a:buFont typeface="Wingdings" panose="05000000000000000000" pitchFamily="2" charset="2"/>
              <a:buChar char="§"/>
            </a:pPr>
            <a:r>
              <a:rPr lang="en-US" dirty="0">
                <a:solidFill>
                  <a:srgbClr val="002060"/>
                </a:solidFill>
                <a:sym typeface="Trebuchet MS"/>
              </a:rPr>
              <a:t>Do they want to tell their story or be heard? </a:t>
            </a:r>
          </a:p>
          <a:p>
            <a:pPr marL="1257300" lvl="2" indent="-441960">
              <a:spcBef>
                <a:spcPts val="0"/>
              </a:spcBef>
              <a:buClr>
                <a:srgbClr val="002060"/>
              </a:buClr>
              <a:buSzPct val="114285"/>
              <a:buFont typeface="Wingdings" panose="05000000000000000000" pitchFamily="2" charset="2"/>
              <a:buChar char="§"/>
            </a:pPr>
            <a:r>
              <a:rPr lang="en-US" dirty="0">
                <a:solidFill>
                  <a:srgbClr val="002060"/>
                </a:solidFill>
                <a:sym typeface="Trebuchet MS"/>
              </a:rPr>
              <a:t>Are they requesting an investigation?</a:t>
            </a:r>
          </a:p>
          <a:p>
            <a:pPr marL="1257300" lvl="2" indent="-441960">
              <a:spcBef>
                <a:spcPts val="0"/>
              </a:spcBef>
              <a:buClr>
                <a:srgbClr val="002060"/>
              </a:buClr>
              <a:buSzPct val="114285"/>
              <a:buFont typeface="Wingdings" panose="05000000000000000000" pitchFamily="2" charset="2"/>
              <a:buChar char="§"/>
            </a:pPr>
            <a:r>
              <a:rPr lang="en-US" dirty="0">
                <a:solidFill>
                  <a:srgbClr val="002060"/>
                </a:solidFill>
                <a:sym typeface="Trebuchet MS"/>
              </a:rPr>
              <a:t>Are they considering to submit a formal complaint?</a:t>
            </a:r>
          </a:p>
          <a:p>
            <a:pPr marL="472440" indent="-457200">
              <a:spcBef>
                <a:spcPts val="0"/>
              </a:spcBef>
              <a:buClr>
                <a:srgbClr val="002060"/>
              </a:buClr>
              <a:buSzPct val="114285"/>
            </a:pPr>
            <a:r>
              <a:rPr lang="en-US" dirty="0">
                <a:solidFill>
                  <a:srgbClr val="002060"/>
                </a:solidFill>
                <a:ea typeface="Trebuchet MS"/>
                <a:cs typeface="Trebuchet MS"/>
                <a:sym typeface="Trebuchet MS"/>
              </a:rPr>
              <a:t>Share campus and other available resources</a:t>
            </a:r>
          </a:p>
          <a:p>
            <a:pPr marL="15240" indent="0">
              <a:spcBef>
                <a:spcPts val="0"/>
              </a:spcBef>
              <a:buClr>
                <a:srgbClr val="002060"/>
              </a:buClr>
              <a:buSzPct val="114285"/>
              <a:buNone/>
            </a:pPr>
            <a:endParaRPr lang="en-US" dirty="0">
              <a:solidFill>
                <a:srgbClr val="002060"/>
              </a:solidFill>
              <a:sym typeface="Trebuchet MS"/>
            </a:endParaRPr>
          </a:p>
          <a:p>
            <a:pPr marL="15240" indent="0">
              <a:spcBef>
                <a:spcPts val="0"/>
              </a:spcBef>
              <a:buClr>
                <a:srgbClr val="002060"/>
              </a:buClr>
              <a:buSzPct val="114285"/>
              <a:buNone/>
            </a:pPr>
            <a:r>
              <a:rPr lang="en-US" dirty="0">
                <a:solidFill>
                  <a:srgbClr val="002060"/>
                </a:solidFill>
                <a:sym typeface="Trebuchet MS"/>
              </a:rPr>
              <a:t>If Complainant wants to file a formal complaint, explain process further and next steps dependent on resolution option they want to pursue.</a:t>
            </a:r>
          </a:p>
        </p:txBody>
      </p:sp>
    </p:spTree>
    <p:extLst>
      <p:ext uri="{BB962C8B-B14F-4D97-AF65-F5344CB8AC3E}">
        <p14:creationId xmlns:p14="http://schemas.microsoft.com/office/powerpoint/2010/main" val="41222059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B60904-C68E-2B0A-E693-16EAEB426DA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Reluctant Complainants</a:t>
            </a:r>
          </a:p>
        </p:txBody>
      </p:sp>
      <p:sp>
        <p:nvSpPr>
          <p:cNvPr id="2" name="Content Placeholder 1">
            <a:extLst>
              <a:ext uri="{FF2B5EF4-FFF2-40B4-BE49-F238E27FC236}">
                <a16:creationId xmlns:a16="http://schemas.microsoft.com/office/drawing/2014/main" id="{426889B3-617B-BD34-7F08-42B5E90961CB}"/>
              </a:ext>
            </a:extLst>
          </p:cNvPr>
          <p:cNvSpPr>
            <a:spLocks noGrp="1"/>
          </p:cNvSpPr>
          <p:nvPr>
            <p:ph idx="1"/>
          </p:nvPr>
        </p:nvSpPr>
        <p:spPr/>
        <p:txBody>
          <a:bodyPr/>
          <a:lstStyle/>
          <a:p>
            <a:pPr marL="76200" indent="0">
              <a:lnSpc>
                <a:spcPct val="80000"/>
              </a:lnSpc>
              <a:spcBef>
                <a:spcPts val="0"/>
              </a:spcBef>
              <a:buClr>
                <a:srgbClr val="002060"/>
              </a:buClr>
              <a:buSzPts val="2400"/>
              <a:buNone/>
            </a:pPr>
            <a:r>
              <a:rPr lang="en-US" sz="2400" dirty="0">
                <a:solidFill>
                  <a:srgbClr val="002060"/>
                </a:solidFill>
                <a:sym typeface="Trebuchet MS"/>
              </a:rPr>
              <a:t>If Complainant does not want to proceed with a formal complaint, consider factors that may necessitate a formal complaint by the Title IX Coordinator.</a:t>
            </a:r>
          </a:p>
          <a:p>
            <a:pPr marL="76200" lvl="0" indent="0" algn="l" rtl="0">
              <a:lnSpc>
                <a:spcPct val="80000"/>
              </a:lnSpc>
              <a:spcBef>
                <a:spcPts val="0"/>
              </a:spcBef>
              <a:spcAft>
                <a:spcPts val="0"/>
              </a:spcAft>
              <a:buClr>
                <a:srgbClr val="002060"/>
              </a:buClr>
              <a:buSzPts val="2400"/>
              <a:buNone/>
            </a:pPr>
            <a:endParaRPr lang="en-US" sz="2400" dirty="0">
              <a:solidFill>
                <a:srgbClr val="002060"/>
              </a:solidFill>
              <a:ea typeface="Trebuchet MS"/>
              <a:cs typeface="Trebuchet MS"/>
              <a:sym typeface="Trebuchet MS"/>
            </a:endParaRPr>
          </a:p>
          <a:p>
            <a:pPr marL="76200" lvl="0" indent="0" algn="l" rtl="0">
              <a:lnSpc>
                <a:spcPct val="80000"/>
              </a:lnSpc>
              <a:spcBef>
                <a:spcPts val="0"/>
              </a:spcBef>
              <a:spcAft>
                <a:spcPts val="0"/>
              </a:spcAft>
              <a:buClr>
                <a:srgbClr val="002060"/>
              </a:buClr>
              <a:buSzPts val="2400"/>
              <a:buNone/>
            </a:pPr>
            <a:r>
              <a:rPr lang="en-US" sz="2400" dirty="0">
                <a:solidFill>
                  <a:srgbClr val="002060"/>
                </a:solidFill>
                <a:ea typeface="Trebuchet MS"/>
                <a:cs typeface="Trebuchet MS"/>
                <a:sym typeface="Trebuchet MS"/>
              </a:rPr>
              <a:t>A Complainant may request confidentiality, that nothing be done, or say that </a:t>
            </a:r>
            <a:r>
              <a:rPr lang="en-US" sz="2400" dirty="0">
                <a:solidFill>
                  <a:srgbClr val="002060"/>
                </a:solidFill>
              </a:rPr>
              <a:t>they </a:t>
            </a:r>
            <a:r>
              <a:rPr lang="en-US" sz="2400" dirty="0">
                <a:solidFill>
                  <a:srgbClr val="002060"/>
                </a:solidFill>
                <a:ea typeface="Trebuchet MS"/>
                <a:cs typeface="Trebuchet MS"/>
                <a:sym typeface="Trebuchet MS"/>
              </a:rPr>
              <a:t>don’t want to participate in investigation. In response, consider whether to:</a:t>
            </a:r>
          </a:p>
          <a:p>
            <a:pPr marL="76200" lvl="0" indent="0" algn="l" rtl="0">
              <a:lnSpc>
                <a:spcPct val="80000"/>
              </a:lnSpc>
              <a:spcBef>
                <a:spcPts val="0"/>
              </a:spcBef>
              <a:spcAft>
                <a:spcPts val="0"/>
              </a:spcAft>
              <a:buClr>
                <a:srgbClr val="002060"/>
              </a:buClr>
              <a:buSzPts val="2400"/>
              <a:buNone/>
            </a:pPr>
            <a:endParaRPr lang="en-US" sz="2400" dirty="0"/>
          </a:p>
          <a:p>
            <a:pPr marL="914400" lvl="1" indent="-355600" algn="l" rtl="0">
              <a:lnSpc>
                <a:spcPct val="80000"/>
              </a:lnSpc>
              <a:spcBef>
                <a:spcPts val="0"/>
              </a:spcBef>
              <a:spcAft>
                <a:spcPts val="0"/>
              </a:spcAft>
              <a:buClr>
                <a:srgbClr val="002060"/>
              </a:buClr>
              <a:buSzPts val="2000"/>
              <a:buChar char="○"/>
            </a:pPr>
            <a:r>
              <a:rPr lang="en-US" sz="2000" dirty="0">
                <a:solidFill>
                  <a:srgbClr val="002060"/>
                </a:solidFill>
                <a:highlight>
                  <a:schemeClr val="lt1"/>
                </a:highlight>
              </a:rPr>
              <a:t>Explain further confidentiality in the process</a:t>
            </a:r>
          </a:p>
          <a:p>
            <a:pPr marL="914400" lvl="1" indent="-355600" algn="l" rtl="0">
              <a:lnSpc>
                <a:spcPct val="80000"/>
              </a:lnSpc>
              <a:spcBef>
                <a:spcPts val="0"/>
              </a:spcBef>
              <a:spcAft>
                <a:spcPts val="0"/>
              </a:spcAft>
              <a:buClr>
                <a:srgbClr val="002060"/>
              </a:buClr>
              <a:buSzPts val="2000"/>
              <a:buChar char="○"/>
            </a:pPr>
            <a:r>
              <a:rPr lang="en-US" sz="2000" dirty="0">
                <a:solidFill>
                  <a:srgbClr val="002060"/>
                </a:solidFill>
                <a:highlight>
                  <a:schemeClr val="lt1"/>
                </a:highlight>
              </a:rPr>
              <a:t>Discuss further protections against retaliation in the policies/procedures</a:t>
            </a:r>
          </a:p>
          <a:p>
            <a:pPr marL="914400" lvl="1" indent="-355600" algn="l" rtl="0">
              <a:lnSpc>
                <a:spcPct val="80000"/>
              </a:lnSpc>
              <a:spcBef>
                <a:spcPts val="0"/>
              </a:spcBef>
              <a:spcAft>
                <a:spcPts val="0"/>
              </a:spcAft>
              <a:buClr>
                <a:srgbClr val="002060"/>
              </a:buClr>
              <a:buSzPts val="2000"/>
              <a:buChar char="○"/>
            </a:pPr>
            <a:r>
              <a:rPr lang="en-US" sz="2000" dirty="0">
                <a:solidFill>
                  <a:srgbClr val="002060"/>
                </a:solidFill>
                <a:highlight>
                  <a:schemeClr val="lt1"/>
                </a:highlight>
              </a:rPr>
              <a:t>Explain responsibility of institution to maintain safe and non-discriminatory environment, which may mean actions will be taken</a:t>
            </a:r>
          </a:p>
          <a:p>
            <a:pPr marL="914400" lvl="1" indent="-355600" algn="l" rtl="0">
              <a:lnSpc>
                <a:spcPct val="80000"/>
              </a:lnSpc>
              <a:spcBef>
                <a:spcPts val="0"/>
              </a:spcBef>
              <a:spcAft>
                <a:spcPts val="0"/>
              </a:spcAft>
              <a:buClr>
                <a:srgbClr val="002060"/>
              </a:buClr>
              <a:buSzPts val="2000"/>
              <a:buChar char="○"/>
            </a:pPr>
            <a:r>
              <a:rPr lang="en-US" sz="2000" dirty="0">
                <a:solidFill>
                  <a:srgbClr val="002060"/>
                </a:solidFill>
                <a:highlight>
                  <a:schemeClr val="lt1"/>
                </a:highlight>
              </a:rPr>
              <a:t>Explain what options are available if an investigation does not proceed</a:t>
            </a:r>
          </a:p>
          <a:p>
            <a:pPr marL="914400" lvl="1" indent="-355600" algn="l" rtl="0">
              <a:lnSpc>
                <a:spcPct val="80000"/>
              </a:lnSpc>
              <a:spcBef>
                <a:spcPts val="0"/>
              </a:spcBef>
              <a:spcAft>
                <a:spcPts val="0"/>
              </a:spcAft>
              <a:buClr>
                <a:srgbClr val="002060"/>
              </a:buClr>
              <a:buSzPts val="2000"/>
              <a:buChar char="○"/>
            </a:pPr>
            <a:r>
              <a:rPr lang="en-US" sz="2000" dirty="0">
                <a:solidFill>
                  <a:srgbClr val="002060"/>
                </a:solidFill>
                <a:highlight>
                  <a:schemeClr val="lt1"/>
                </a:highlight>
              </a:rPr>
              <a:t>Explain limitations in response without participation</a:t>
            </a:r>
          </a:p>
          <a:p>
            <a:pPr marL="1828800" lvl="0" indent="0" algn="l" rtl="0">
              <a:lnSpc>
                <a:spcPct val="80000"/>
              </a:lnSpc>
              <a:spcBef>
                <a:spcPts val="0"/>
              </a:spcBef>
              <a:spcAft>
                <a:spcPts val="0"/>
              </a:spcAft>
              <a:buNone/>
            </a:pPr>
            <a:endParaRPr lang="en-US" sz="2400" dirty="0">
              <a:solidFill>
                <a:srgbClr val="002060"/>
              </a:solidFill>
              <a:highlight>
                <a:schemeClr val="lt1"/>
              </a:highlight>
            </a:endParaRPr>
          </a:p>
          <a:p>
            <a:pPr marL="76200" lvl="0" indent="0" algn="l" rtl="0">
              <a:lnSpc>
                <a:spcPct val="80000"/>
              </a:lnSpc>
              <a:spcBef>
                <a:spcPts val="0"/>
              </a:spcBef>
              <a:spcAft>
                <a:spcPts val="0"/>
              </a:spcAft>
              <a:buClr>
                <a:srgbClr val="002060"/>
              </a:buClr>
              <a:buSzPts val="2400"/>
              <a:buNone/>
            </a:pPr>
            <a:r>
              <a:rPr lang="en-US" sz="2400" i="1" dirty="0">
                <a:solidFill>
                  <a:srgbClr val="002060"/>
                </a:solidFill>
                <a:highlight>
                  <a:schemeClr val="lt1"/>
                </a:highlight>
                <a:ea typeface="Trebuchet MS"/>
                <a:cs typeface="Trebuchet MS"/>
                <a:sym typeface="Trebuchet MS"/>
              </a:rPr>
              <a:t>Note: </a:t>
            </a:r>
            <a:r>
              <a:rPr lang="en-US" sz="2400" dirty="0">
                <a:solidFill>
                  <a:srgbClr val="002060"/>
                </a:solidFill>
                <a:highlight>
                  <a:schemeClr val="lt1"/>
                </a:highlight>
                <a:ea typeface="Trebuchet MS"/>
                <a:cs typeface="Trebuchet MS"/>
                <a:sym typeface="Trebuchet MS"/>
              </a:rPr>
              <a:t>Document the Complainant’s request, any actions taken, and explanation of why an investigation was or was not pursued</a:t>
            </a:r>
            <a:endParaRPr lang="en-US" sz="2400" dirty="0">
              <a:highlight>
                <a:schemeClr val="lt1"/>
              </a:highlight>
            </a:endParaRPr>
          </a:p>
        </p:txBody>
      </p:sp>
    </p:spTree>
    <p:extLst>
      <p:ext uri="{BB962C8B-B14F-4D97-AF65-F5344CB8AC3E}">
        <p14:creationId xmlns:p14="http://schemas.microsoft.com/office/powerpoint/2010/main" val="3428046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dirty="0"/>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Notice of Allegations</a:t>
            </a:r>
          </a:p>
        </p:txBody>
      </p:sp>
      <p:sp>
        <p:nvSpPr>
          <p:cNvPr id="2" name="Content Placeholder 1"/>
          <p:cNvSpPr>
            <a:spLocks noGrp="1"/>
          </p:cNvSpPr>
          <p:nvPr>
            <p:ph idx="1"/>
          </p:nvPr>
        </p:nvSpPr>
        <p:spPr/>
        <p:txBody>
          <a:bodyPr>
            <a:normAutofit/>
          </a:bodyPr>
          <a:lstStyle/>
          <a:p>
            <a:r>
              <a:rPr lang="en-US" dirty="0">
                <a:solidFill>
                  <a:srgbClr val="002060"/>
                </a:solidFill>
              </a:rPr>
              <a:t>Upon formal complaint, provide written notice to both parties including:</a:t>
            </a:r>
          </a:p>
          <a:p>
            <a:pPr lvl="1">
              <a:buFont typeface="Wingdings" panose="05000000000000000000" pitchFamily="2" charset="2"/>
              <a:buChar char="§"/>
            </a:pPr>
            <a:r>
              <a:rPr lang="en-US" dirty="0">
                <a:solidFill>
                  <a:srgbClr val="002060"/>
                </a:solidFill>
              </a:rPr>
              <a:t>Statements that:</a:t>
            </a:r>
          </a:p>
          <a:p>
            <a:pPr lvl="2"/>
            <a:r>
              <a:rPr lang="en-US" dirty="0">
                <a:solidFill>
                  <a:srgbClr val="002060"/>
                </a:solidFill>
              </a:rPr>
              <a:t>Respondent is presumed not responsible</a:t>
            </a:r>
          </a:p>
          <a:p>
            <a:pPr lvl="2"/>
            <a:r>
              <a:rPr lang="en-US" dirty="0">
                <a:solidFill>
                  <a:srgbClr val="002060"/>
                </a:solidFill>
              </a:rPr>
              <a:t>Determination of responsibility is made at the conclusion of the 1B.3.1 process</a:t>
            </a:r>
          </a:p>
          <a:p>
            <a:pPr lvl="2"/>
            <a:r>
              <a:rPr lang="en-US" dirty="0">
                <a:solidFill>
                  <a:srgbClr val="002060"/>
                </a:solidFill>
              </a:rPr>
              <a:t>Right to advisor of choice who may be but is not required to be an attorney</a:t>
            </a:r>
          </a:p>
          <a:p>
            <a:pPr lvl="2"/>
            <a:r>
              <a:rPr lang="en-US" dirty="0">
                <a:solidFill>
                  <a:srgbClr val="002060"/>
                </a:solidFill>
              </a:rPr>
              <a:t>Parties may inspect and review evidence</a:t>
            </a:r>
          </a:p>
          <a:p>
            <a:pPr lvl="2"/>
            <a:r>
              <a:rPr lang="en-US" dirty="0">
                <a:solidFill>
                  <a:srgbClr val="002060"/>
                </a:solidFill>
              </a:rPr>
              <a:t>Inform parties of prohibiting knowingly making false statements</a:t>
            </a:r>
          </a:p>
        </p:txBody>
      </p:sp>
    </p:spTree>
    <p:extLst>
      <p:ext uri="{BB962C8B-B14F-4D97-AF65-F5344CB8AC3E}">
        <p14:creationId xmlns:p14="http://schemas.microsoft.com/office/powerpoint/2010/main" val="38910855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458DCC-5159-C187-2B46-BB63AF31443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More on Notifications for Complainant and Respondent</a:t>
            </a:r>
          </a:p>
        </p:txBody>
      </p:sp>
      <p:sp>
        <p:nvSpPr>
          <p:cNvPr id="2" name="Content Placeholder 1">
            <a:extLst>
              <a:ext uri="{FF2B5EF4-FFF2-40B4-BE49-F238E27FC236}">
                <a16:creationId xmlns:a16="http://schemas.microsoft.com/office/drawing/2014/main" id="{7B35070B-BF7F-0FFF-E149-4BEF61E7A1B8}"/>
              </a:ext>
            </a:extLst>
          </p:cNvPr>
          <p:cNvSpPr>
            <a:spLocks noGrp="1"/>
          </p:cNvSpPr>
          <p:nvPr>
            <p:ph idx="1"/>
          </p:nvPr>
        </p:nvSpPr>
        <p:spPr/>
        <p:txBody>
          <a:bodyPr>
            <a:normAutofit/>
          </a:bodyPr>
          <a:lstStyle/>
          <a:p>
            <a:pPr marL="457200" lvl="0" indent="-361950" algn="l" rtl="0">
              <a:lnSpc>
                <a:spcPct val="100000"/>
              </a:lnSpc>
              <a:spcBef>
                <a:spcPts val="0"/>
              </a:spcBef>
              <a:spcAft>
                <a:spcPts val="0"/>
              </a:spcAft>
              <a:buClr>
                <a:srgbClr val="002060"/>
              </a:buClr>
              <a:buSzPts val="2100"/>
              <a:buFont typeface="Trebuchet MS"/>
              <a:buChar char="●"/>
            </a:pPr>
            <a:r>
              <a:rPr lang="en-US" sz="2100" dirty="0">
                <a:solidFill>
                  <a:srgbClr val="002060"/>
                </a:solidFill>
              </a:rPr>
              <a:t>Notice to Complainant regarding status of complaint</a:t>
            </a:r>
          </a:p>
          <a:p>
            <a:pPr marL="914400" lvl="1" indent="-361950" algn="l" rtl="0">
              <a:lnSpc>
                <a:spcPct val="100000"/>
              </a:lnSpc>
              <a:spcBef>
                <a:spcPts val="0"/>
              </a:spcBef>
              <a:spcAft>
                <a:spcPts val="0"/>
              </a:spcAft>
              <a:buClr>
                <a:srgbClr val="002060"/>
              </a:buClr>
              <a:buSzPts val="2100"/>
              <a:buChar char="○"/>
            </a:pPr>
            <a:r>
              <a:rPr lang="en-US" sz="2100" dirty="0">
                <a:solidFill>
                  <a:srgbClr val="002060"/>
                </a:solidFill>
              </a:rPr>
              <a:t>Summary of allegations</a:t>
            </a:r>
          </a:p>
          <a:p>
            <a:pPr marL="914400" lvl="1" indent="-361950" algn="l" rtl="0">
              <a:lnSpc>
                <a:spcPct val="100000"/>
              </a:lnSpc>
              <a:spcBef>
                <a:spcPts val="0"/>
              </a:spcBef>
              <a:spcAft>
                <a:spcPts val="0"/>
              </a:spcAft>
              <a:buClr>
                <a:srgbClr val="002060"/>
              </a:buClr>
              <a:buSzPts val="2100"/>
              <a:buChar char="○"/>
            </a:pPr>
            <a:r>
              <a:rPr lang="en-US" sz="2100" dirty="0">
                <a:solidFill>
                  <a:srgbClr val="002060"/>
                </a:solidFill>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dirty="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dirty="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dirty="0">
                <a:solidFill>
                  <a:srgbClr val="002060"/>
                </a:solidFill>
              </a:rPr>
              <a:t>Prohibition of retaliation reminder</a:t>
            </a:r>
          </a:p>
          <a:p>
            <a:pPr marL="914400" lvl="0" indent="0" algn="l" rtl="0">
              <a:lnSpc>
                <a:spcPct val="100000"/>
              </a:lnSpc>
              <a:spcBef>
                <a:spcPts val="0"/>
              </a:spcBef>
              <a:spcAft>
                <a:spcPts val="0"/>
              </a:spcAft>
              <a:buNone/>
            </a:pPr>
            <a:endParaRPr lang="en-US" sz="2100" dirty="0">
              <a:solidFill>
                <a:srgbClr val="002060"/>
              </a:solidFill>
            </a:endParaRPr>
          </a:p>
          <a:p>
            <a:pPr marL="457200" lvl="0" indent="-361950" algn="l" rtl="0">
              <a:lnSpc>
                <a:spcPct val="100000"/>
              </a:lnSpc>
              <a:spcBef>
                <a:spcPts val="0"/>
              </a:spcBef>
              <a:spcAft>
                <a:spcPts val="0"/>
              </a:spcAft>
              <a:buClr>
                <a:srgbClr val="002060"/>
              </a:buClr>
              <a:buSzPts val="2100"/>
              <a:buFont typeface="Trebuchet MS"/>
              <a:buChar char="●"/>
            </a:pPr>
            <a:r>
              <a:rPr lang="en-US" sz="2100" dirty="0">
                <a:solidFill>
                  <a:srgbClr val="002060"/>
                </a:solidFill>
                <a:ea typeface="Trebuchet MS"/>
                <a:cs typeface="Trebuchet MS"/>
                <a:sym typeface="Trebuchet MS"/>
              </a:rPr>
              <a:t>Respondent must be provided written notice of the existence and general nature of the complaint, as well as:</a:t>
            </a:r>
          </a:p>
          <a:p>
            <a:pPr marL="914400" lvl="1" indent="-361950" algn="l" rtl="0">
              <a:lnSpc>
                <a:spcPct val="100000"/>
              </a:lnSpc>
              <a:spcBef>
                <a:spcPts val="0"/>
              </a:spcBef>
              <a:spcAft>
                <a:spcPts val="0"/>
              </a:spcAft>
              <a:buClr>
                <a:srgbClr val="002060"/>
              </a:buClr>
              <a:buSzPts val="2100"/>
              <a:buFont typeface="Trebuchet MS"/>
              <a:buChar char="○"/>
            </a:pPr>
            <a:r>
              <a:rPr lang="en-US" sz="2100" dirty="0">
                <a:solidFill>
                  <a:srgbClr val="002060"/>
                </a:solidFill>
                <a:sym typeface="Trebuchet MS"/>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dirty="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dirty="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dirty="0">
                <a:solidFill>
                  <a:srgbClr val="002060"/>
                </a:solidFill>
              </a:rPr>
              <a:t>Prohibition of retaliation</a:t>
            </a:r>
            <a:endParaRPr lang="en-US" sz="2100" dirty="0"/>
          </a:p>
          <a:p>
            <a:pPr marL="914400" lvl="1" indent="-361950" algn="l" rtl="0">
              <a:lnSpc>
                <a:spcPct val="100000"/>
              </a:lnSpc>
              <a:spcBef>
                <a:spcPts val="0"/>
              </a:spcBef>
              <a:spcAft>
                <a:spcPts val="0"/>
              </a:spcAft>
              <a:buClr>
                <a:srgbClr val="002060"/>
              </a:buClr>
              <a:buSzPts val="2100"/>
              <a:buFont typeface="Trebuchet MS"/>
              <a:buChar char="○"/>
            </a:pPr>
            <a:endParaRPr lang="en-US" sz="2100" dirty="0"/>
          </a:p>
        </p:txBody>
      </p:sp>
    </p:spTree>
    <p:extLst>
      <p:ext uri="{BB962C8B-B14F-4D97-AF65-F5344CB8AC3E}">
        <p14:creationId xmlns:p14="http://schemas.microsoft.com/office/powerpoint/2010/main" val="28257284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dirty="0"/>
              <a:t>Conducting interviews With trauma informed care</a:t>
            </a:r>
          </a:p>
        </p:txBody>
      </p:sp>
    </p:spTree>
    <p:extLst>
      <p:ext uri="{BB962C8B-B14F-4D97-AF65-F5344CB8AC3E}">
        <p14:creationId xmlns:p14="http://schemas.microsoft.com/office/powerpoint/2010/main" val="38773442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5CAE9E-4477-986E-3187-B83A7F09412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 Environment</a:t>
            </a:r>
          </a:p>
        </p:txBody>
      </p:sp>
      <p:sp>
        <p:nvSpPr>
          <p:cNvPr id="2" name="Content Placeholder 1">
            <a:extLst>
              <a:ext uri="{FF2B5EF4-FFF2-40B4-BE49-F238E27FC236}">
                <a16:creationId xmlns:a16="http://schemas.microsoft.com/office/drawing/2014/main" id="{095D975A-D6E7-8434-3DFC-CF73F3B2270B}"/>
              </a:ext>
            </a:extLst>
          </p:cNvPr>
          <p:cNvSpPr>
            <a:spLocks noGrp="1"/>
          </p:cNvSpPr>
          <p:nvPr>
            <p:ph idx="1"/>
          </p:nvPr>
        </p:nvSpPr>
        <p:spPr/>
        <p:txBody>
          <a:bodyPr/>
          <a:lstStyle/>
          <a:p>
            <a:pPr marL="457200" lvl="0" indent="-393700" algn="l" rtl="0">
              <a:lnSpc>
                <a:spcPct val="100000"/>
              </a:lnSpc>
              <a:spcBef>
                <a:spcPts val="0"/>
              </a:spcBef>
              <a:spcAft>
                <a:spcPts val="0"/>
              </a:spcAft>
              <a:buClr>
                <a:srgbClr val="002060"/>
              </a:buClr>
              <a:buSzPts val="2600"/>
              <a:buFont typeface="Trebuchet MS"/>
              <a:buChar char="●"/>
            </a:pPr>
            <a:r>
              <a:rPr lang="en-US" sz="2600" dirty="0">
                <a:solidFill>
                  <a:srgbClr val="002060"/>
                </a:solidFill>
                <a:ea typeface="Trebuchet MS"/>
                <a:cs typeface="Trebuchet MS"/>
                <a:sym typeface="Trebuchet MS"/>
              </a:rPr>
              <a:t>Ideal interview space is:</a:t>
            </a:r>
            <a:endParaRPr lang="en-US" sz="1600" dirty="0"/>
          </a:p>
          <a:p>
            <a:pPr marL="914400" lvl="1" indent="-368300" algn="l" rtl="0">
              <a:lnSpc>
                <a:spcPct val="100000"/>
              </a:lnSpc>
              <a:spcBef>
                <a:spcPts val="0"/>
              </a:spcBef>
              <a:spcAft>
                <a:spcPts val="0"/>
              </a:spcAft>
              <a:buClr>
                <a:srgbClr val="002060"/>
              </a:buClr>
              <a:buSzPts val="2200"/>
              <a:buChar char="○"/>
            </a:pPr>
            <a:r>
              <a:rPr lang="en-US" sz="2200" dirty="0">
                <a:solidFill>
                  <a:srgbClr val="002060"/>
                </a:solidFill>
                <a:ea typeface="Trebuchet MS"/>
                <a:cs typeface="Trebuchet MS"/>
                <a:sym typeface="Trebuchet MS"/>
              </a:rPr>
              <a:t>Sa</a:t>
            </a:r>
            <a:r>
              <a:rPr lang="en-US" sz="2200" dirty="0">
                <a:solidFill>
                  <a:srgbClr val="002060"/>
                </a:solidFill>
              </a:rPr>
              <a:t>f</a:t>
            </a:r>
            <a:r>
              <a:rPr lang="en-US" sz="2200" dirty="0">
                <a:solidFill>
                  <a:srgbClr val="002060"/>
                </a:solidFill>
                <a:ea typeface="Trebuchet MS"/>
                <a:cs typeface="Trebuchet MS"/>
                <a:sym typeface="Trebuchet MS"/>
              </a:rPr>
              <a:t>e (physically and emotionally)</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Private</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Neutral (in location and décor)</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Comfortable (in furnishings and in size)</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Set up to promote dialog</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Designed to reduce distractions</a:t>
            </a:r>
          </a:p>
          <a:p>
            <a:pPr marL="0" lvl="0" indent="0" algn="l" rtl="0">
              <a:lnSpc>
                <a:spcPct val="100000"/>
              </a:lnSpc>
              <a:spcBef>
                <a:spcPts val="0"/>
              </a:spcBef>
              <a:spcAft>
                <a:spcPts val="0"/>
              </a:spcAft>
              <a:buNone/>
            </a:pPr>
            <a:endParaRPr lang="en-US" sz="2200" dirty="0">
              <a:solidFill>
                <a:srgbClr val="002060"/>
              </a:solidFill>
            </a:endParaRPr>
          </a:p>
          <a:p>
            <a:pPr marL="457200" lvl="0" indent="-393700" algn="l" rtl="0">
              <a:lnSpc>
                <a:spcPct val="100000"/>
              </a:lnSpc>
              <a:spcBef>
                <a:spcPts val="0"/>
              </a:spcBef>
              <a:spcAft>
                <a:spcPts val="0"/>
              </a:spcAft>
              <a:buClr>
                <a:srgbClr val="002060"/>
              </a:buClr>
              <a:buSzPts val="2600"/>
              <a:buFont typeface="Trebuchet MS"/>
              <a:buChar char="●"/>
            </a:pPr>
            <a:r>
              <a:rPr lang="en-US" sz="2600" dirty="0">
                <a:solidFill>
                  <a:srgbClr val="002060"/>
                </a:solidFill>
                <a:ea typeface="Trebuchet MS"/>
                <a:cs typeface="Trebuchet MS"/>
                <a:sym typeface="Trebuchet MS"/>
              </a:rPr>
              <a:t>Interview space should reflect environment free of:</a:t>
            </a:r>
            <a:endParaRPr lang="en-US" sz="16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Elements of bias</a:t>
            </a:r>
            <a:endParaRPr lang="en-US" sz="2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Conflicts of interest</a:t>
            </a:r>
            <a:endParaRPr lang="en-US" sz="2200" dirty="0"/>
          </a:p>
        </p:txBody>
      </p:sp>
    </p:spTree>
    <p:extLst>
      <p:ext uri="{BB962C8B-B14F-4D97-AF65-F5344CB8AC3E}">
        <p14:creationId xmlns:p14="http://schemas.microsoft.com/office/powerpoint/2010/main" val="267152787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034C6E0-F194-35B9-627F-151FFA99CED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 Prep</a:t>
            </a:r>
          </a:p>
        </p:txBody>
      </p:sp>
      <p:sp>
        <p:nvSpPr>
          <p:cNvPr id="2" name="Content Placeholder 1">
            <a:extLst>
              <a:ext uri="{FF2B5EF4-FFF2-40B4-BE49-F238E27FC236}">
                <a16:creationId xmlns:a16="http://schemas.microsoft.com/office/drawing/2014/main" id="{CB8FADF7-9CA2-81FC-1D35-7C3272585BF3}"/>
              </a:ext>
            </a:extLst>
          </p:cNvPr>
          <p:cNvSpPr>
            <a:spLocks noGrp="1"/>
          </p:cNvSpPr>
          <p:nvPr>
            <p:ph idx="1"/>
          </p:nvPr>
        </p:nvSpPr>
        <p:spPr>
          <a:xfrm>
            <a:off x="609600" y="1600201"/>
            <a:ext cx="10972800" cy="4427112"/>
          </a:xfrm>
        </p:spPr>
        <p:txBody>
          <a:bodyPr>
            <a:normAutofit fontScale="92500" lnSpcReduction="20000"/>
          </a:bodyPr>
          <a:lstStyle/>
          <a:p>
            <a:pPr marL="457200" indent="-393700">
              <a:spcBef>
                <a:spcPts val="0"/>
              </a:spcBef>
              <a:buClr>
                <a:srgbClr val="002060"/>
              </a:buClr>
              <a:buSzPts val="2600"/>
              <a:buFont typeface="Trebuchet MS"/>
              <a:buChar char="●"/>
            </a:pPr>
            <a:r>
              <a:rPr lang="en-US" sz="2600" dirty="0">
                <a:solidFill>
                  <a:srgbClr val="002060"/>
                </a:solidFill>
                <a:ea typeface="Trebuchet MS"/>
                <a:cs typeface="Trebuchet MS"/>
                <a:sym typeface="Trebuchet MS"/>
              </a:rPr>
              <a:t>Consider dress/appearance</a:t>
            </a:r>
          </a:p>
          <a:p>
            <a:pPr marL="457200" indent="-393700">
              <a:spcBef>
                <a:spcPts val="0"/>
              </a:spcBef>
              <a:buClr>
                <a:srgbClr val="002060"/>
              </a:buClr>
              <a:buSzPts val="2600"/>
              <a:buFont typeface="Trebuchet MS"/>
              <a:buChar char="●"/>
            </a:pPr>
            <a:endParaRPr lang="en-US" sz="2600" dirty="0"/>
          </a:p>
          <a:p>
            <a:pPr marL="457200" indent="-393700">
              <a:spcBef>
                <a:spcPts val="0"/>
              </a:spcBef>
              <a:buClr>
                <a:srgbClr val="002060"/>
              </a:buClr>
              <a:buSzPts val="2600"/>
              <a:buFont typeface="Trebuchet MS"/>
              <a:buChar char="●"/>
            </a:pPr>
            <a:r>
              <a:rPr lang="en-US" sz="2600" dirty="0">
                <a:solidFill>
                  <a:srgbClr val="002060"/>
                </a:solidFill>
                <a:ea typeface="Trebuchet MS"/>
                <a:cs typeface="Trebuchet MS"/>
                <a:sym typeface="Trebuchet MS"/>
              </a:rPr>
              <a:t>Consider language needs</a:t>
            </a:r>
          </a:p>
          <a:p>
            <a:pPr marL="457200" lvl="0" indent="-393700" algn="l" rtl="0">
              <a:lnSpc>
                <a:spcPct val="100000"/>
              </a:lnSpc>
              <a:spcBef>
                <a:spcPts val="0"/>
              </a:spcBef>
              <a:spcAft>
                <a:spcPts val="0"/>
              </a:spcAft>
              <a:buClr>
                <a:srgbClr val="002060"/>
              </a:buClr>
              <a:buSzPts val="2600"/>
              <a:buFont typeface="Trebuchet MS"/>
              <a:buChar char="●"/>
            </a:pPr>
            <a:endParaRPr lang="en-US" sz="2600" dirty="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dirty="0">
                <a:solidFill>
                  <a:srgbClr val="002060"/>
                </a:solidFill>
                <a:ea typeface="Trebuchet MS"/>
                <a:cs typeface="Trebuchet MS"/>
                <a:sym typeface="Trebuchet MS"/>
              </a:rPr>
              <a:t>Things to have on hand:</a:t>
            </a:r>
            <a:endParaRPr lang="en-US" sz="16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Business cards/contact information for investigator(s)</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Written copies of campus and community resources</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Written copies of relevant policies and procedures</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Paper and pen for student to take own notes, if desired</a:t>
            </a:r>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sym typeface="Trebuchet MS"/>
              </a:rPr>
              <a:t>Device for taking photos (e.g. cell phone, digital camera) </a:t>
            </a:r>
            <a:endParaRPr lang="en-US" sz="1200" dirty="0"/>
          </a:p>
          <a:p>
            <a:pPr marL="0" lvl="0" indent="0" algn="l" rtl="0">
              <a:lnSpc>
                <a:spcPct val="100000"/>
              </a:lnSpc>
              <a:spcBef>
                <a:spcPts val="0"/>
              </a:spcBef>
              <a:spcAft>
                <a:spcPts val="0"/>
              </a:spcAft>
              <a:buNone/>
            </a:pPr>
            <a:endParaRPr lang="en-US" sz="2200" dirty="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dirty="0">
                <a:solidFill>
                  <a:srgbClr val="002060"/>
                </a:solidFill>
                <a:ea typeface="Trebuchet MS"/>
                <a:cs typeface="Trebuchet MS"/>
                <a:sym typeface="Trebuchet MS"/>
              </a:rPr>
              <a:t>Consider having on hand:</a:t>
            </a:r>
            <a:endParaRPr lang="en-US" sz="16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Tissues</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Water (or other beverage to offer)</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Candy/mints</a:t>
            </a:r>
            <a:endParaRPr lang="en-US" sz="1200" dirty="0"/>
          </a:p>
          <a:p>
            <a:pPr marL="914400" lvl="1" indent="-368300" algn="l" rtl="0">
              <a:lnSpc>
                <a:spcPct val="100000"/>
              </a:lnSpc>
              <a:spcBef>
                <a:spcPts val="0"/>
              </a:spcBef>
              <a:spcAft>
                <a:spcPts val="0"/>
              </a:spcAft>
              <a:buClr>
                <a:srgbClr val="002060"/>
              </a:buClr>
              <a:buSzPts val="2200"/>
              <a:buFont typeface="Trebuchet MS"/>
              <a:buChar char="○"/>
            </a:pPr>
            <a:r>
              <a:rPr lang="en-US" sz="2200" dirty="0">
                <a:solidFill>
                  <a:srgbClr val="002060"/>
                </a:solidFill>
                <a:ea typeface="Trebuchet MS"/>
                <a:cs typeface="Trebuchet MS"/>
                <a:sym typeface="Trebuchet MS"/>
              </a:rPr>
              <a:t>Stress ball, slinky, etc. (No sharp objects)</a:t>
            </a:r>
          </a:p>
        </p:txBody>
      </p:sp>
    </p:spTree>
    <p:extLst>
      <p:ext uri="{BB962C8B-B14F-4D97-AF65-F5344CB8AC3E}">
        <p14:creationId xmlns:p14="http://schemas.microsoft.com/office/powerpoint/2010/main" val="11153833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2D14EA-4BE7-D8CC-218A-40DF789AE95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Interviewing Tips: Self-Check</a:t>
            </a:r>
          </a:p>
        </p:txBody>
      </p:sp>
      <p:sp>
        <p:nvSpPr>
          <p:cNvPr id="2" name="Content Placeholder 1">
            <a:extLst>
              <a:ext uri="{FF2B5EF4-FFF2-40B4-BE49-F238E27FC236}">
                <a16:creationId xmlns:a16="http://schemas.microsoft.com/office/drawing/2014/main" id="{D154371C-92FE-2FB2-B0E2-4C7816C7977A}"/>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Attend to own non-verbal behaviors</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Focus on student, rather than on advisor, support person, attorney</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Present open posture</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Balanced eye contact</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Practice active listening</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Demonstrate empathy, but with proper boundaries</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Treat interviewee as a whole person recognizing their humanity</a:t>
            </a:r>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sym typeface="Trebuchet MS"/>
              </a:rPr>
              <a:t>Remain neutral</a:t>
            </a:r>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sym typeface="Trebuchet MS"/>
              </a:rPr>
              <a:t>Sample language</a:t>
            </a:r>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sym typeface="Trebuchet MS"/>
              </a:rPr>
              <a:t>Allow space for decisions</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Be mindful of own reaction to triggering information</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Consult with colleagues to learn more about your own non-verbal cues</a:t>
            </a:r>
          </a:p>
        </p:txBody>
      </p:sp>
    </p:spTree>
    <p:extLst>
      <p:ext uri="{BB962C8B-B14F-4D97-AF65-F5344CB8AC3E}">
        <p14:creationId xmlns:p14="http://schemas.microsoft.com/office/powerpoint/2010/main" val="26485056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ABAC9-D6B3-5084-5D7E-49642CA67EE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Interviewing Tips: Interviewee</a:t>
            </a:r>
          </a:p>
        </p:txBody>
      </p:sp>
      <p:sp>
        <p:nvSpPr>
          <p:cNvPr id="2" name="Content Placeholder 1">
            <a:extLst>
              <a:ext uri="{FF2B5EF4-FFF2-40B4-BE49-F238E27FC236}">
                <a16:creationId xmlns:a16="http://schemas.microsoft.com/office/drawing/2014/main" id="{829AD92E-BC81-3D0A-2A9A-C86ACCCC0489}"/>
              </a:ext>
            </a:extLst>
          </p:cNvPr>
          <p:cNvSpPr>
            <a:spLocks noGrp="1"/>
          </p:cNvSpPr>
          <p:nvPr>
            <p:ph idx="1"/>
          </p:nvPr>
        </p:nvSpPr>
        <p:spPr/>
        <p:txBody>
          <a:bodyPr/>
          <a:lstStyle/>
          <a:p>
            <a:r>
              <a:rPr lang="en-US" dirty="0"/>
              <a:t>Acknowledge interview may include sensitive, triggering and difficult discussion</a:t>
            </a:r>
          </a:p>
          <a:p>
            <a:r>
              <a:rPr lang="en-US" dirty="0"/>
              <a:t>Ask the interviewee to use their own language</a:t>
            </a:r>
          </a:p>
          <a:p>
            <a:r>
              <a:rPr lang="en-US" dirty="0"/>
              <a:t>Follow up on the meaning of slang terms (e.g. “hook-up”)</a:t>
            </a:r>
          </a:p>
          <a:p>
            <a:r>
              <a:rPr lang="en-US" dirty="0"/>
              <a:t>Be aware of language differences in how words may be defined given cultural and social backgrounds </a:t>
            </a:r>
          </a:p>
        </p:txBody>
      </p:sp>
    </p:spTree>
    <p:extLst>
      <p:ext uri="{BB962C8B-B14F-4D97-AF65-F5344CB8AC3E}">
        <p14:creationId xmlns:p14="http://schemas.microsoft.com/office/powerpoint/2010/main" val="1191284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19BCA5-3DAA-7755-E368-A0E995F84A7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Virtual Interviews</a:t>
            </a:r>
          </a:p>
        </p:txBody>
      </p:sp>
      <p:sp>
        <p:nvSpPr>
          <p:cNvPr id="2" name="Content Placeholder 1">
            <a:extLst>
              <a:ext uri="{FF2B5EF4-FFF2-40B4-BE49-F238E27FC236}">
                <a16:creationId xmlns:a16="http://schemas.microsoft.com/office/drawing/2014/main" id="{391F568B-30BD-6D35-1D4B-BE7EDE39AB0F}"/>
              </a:ext>
            </a:extLst>
          </p:cNvPr>
          <p:cNvSpPr>
            <a:spLocks noGrp="1"/>
          </p:cNvSpPr>
          <p:nvPr>
            <p:ph idx="1"/>
          </p:nvPr>
        </p:nvSpPr>
        <p:spPr/>
        <p:txBody>
          <a:bodyPr/>
          <a:lstStyle/>
          <a:p>
            <a:r>
              <a:rPr lang="en-US" dirty="0"/>
              <a:t>Use unique meeting IDs with passwords for each interview</a:t>
            </a:r>
          </a:p>
          <a:p>
            <a:r>
              <a:rPr lang="en-US" dirty="0"/>
              <a:t>Ensure privacy settings are enabled</a:t>
            </a:r>
          </a:p>
          <a:p>
            <a:r>
              <a:rPr lang="en-US" dirty="0"/>
              <a:t>Discuss ground rules for all parties (e.g. no recordings, breaks, etc.)</a:t>
            </a:r>
          </a:p>
          <a:p>
            <a:r>
              <a:rPr lang="en-US" dirty="0"/>
              <a:t>Ensure needed documents are readily available (policies, procedures, flowcharts, </a:t>
            </a:r>
            <a:r>
              <a:rPr lang="en-US" dirty="0" err="1"/>
              <a:t>etc</a:t>
            </a:r>
            <a:r>
              <a:rPr lang="en-US" dirty="0"/>
              <a:t>)</a:t>
            </a:r>
          </a:p>
          <a:p>
            <a:r>
              <a:rPr lang="en-US" dirty="0"/>
              <a:t>Close all unnecessary windows and silence notifications (e.g. incoming email alerts)</a:t>
            </a:r>
          </a:p>
        </p:txBody>
      </p:sp>
    </p:spTree>
    <p:extLst>
      <p:ext uri="{BB962C8B-B14F-4D97-AF65-F5344CB8AC3E}">
        <p14:creationId xmlns:p14="http://schemas.microsoft.com/office/powerpoint/2010/main" val="28252603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EFD1B-4FA8-D5D0-62AC-540CB9169E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Framing the Interview</a:t>
            </a:r>
          </a:p>
        </p:txBody>
      </p:sp>
      <p:sp>
        <p:nvSpPr>
          <p:cNvPr id="2" name="Content Placeholder 1">
            <a:extLst>
              <a:ext uri="{FF2B5EF4-FFF2-40B4-BE49-F238E27FC236}">
                <a16:creationId xmlns:a16="http://schemas.microsoft.com/office/drawing/2014/main" id="{2933B994-1B51-CF8B-6DAA-96B703688B19}"/>
              </a:ext>
            </a:extLst>
          </p:cNvPr>
          <p:cNvSpPr>
            <a:spLocks noGrp="1"/>
          </p:cNvSpPr>
          <p:nvPr>
            <p:ph idx="1"/>
          </p:nvPr>
        </p:nvSpPr>
        <p:spPr/>
        <p:txBody>
          <a:bodyPr>
            <a:normAutofit/>
          </a:bodyPr>
          <a:lstStyle/>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Welcome and introductions</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Build rapport</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Provide overview of the process and purpose of the meeting</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Explain investigatory process, resolution options/process, appeal rights</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Have written copies of these materials available</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Review rights and options specific to interviewee role</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Complainant/respondent rights differ from witness</a:t>
            </a:r>
            <a:endParaRPr lang="en-US" dirty="0"/>
          </a:p>
          <a:p>
            <a:pPr marL="1371600" lvl="2" indent="-441960" algn="l" rtl="0">
              <a:lnSpc>
                <a:spcPct val="100000"/>
              </a:lnSpc>
              <a:spcBef>
                <a:spcPts val="0"/>
              </a:spcBef>
              <a:spcAft>
                <a:spcPts val="0"/>
              </a:spcAft>
              <a:buClr>
                <a:srgbClr val="002060"/>
              </a:buClr>
              <a:buSzPct val="133333"/>
              <a:buFont typeface="Arial"/>
              <a:buChar char="•"/>
            </a:pPr>
            <a:r>
              <a:rPr lang="en-US" sz="2400" dirty="0">
                <a:solidFill>
                  <a:srgbClr val="002060"/>
                </a:solidFill>
                <a:ea typeface="Trebuchet MS"/>
                <a:cs typeface="Trebuchet MS"/>
                <a:sym typeface="Trebuchet MS"/>
              </a:rPr>
              <a:t>Discuss confidential resources, availability of interim measures and supports, other available resources </a:t>
            </a:r>
            <a:endParaRPr lang="en-US" dirty="0">
              <a:highlight>
                <a:srgbClr val="FFFF00"/>
              </a:highlight>
            </a:endParaRPr>
          </a:p>
        </p:txBody>
      </p:sp>
    </p:spTree>
    <p:extLst>
      <p:ext uri="{BB962C8B-B14F-4D97-AF65-F5344CB8AC3E}">
        <p14:creationId xmlns:p14="http://schemas.microsoft.com/office/powerpoint/2010/main" val="15547812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972952-7C2D-2395-C673-328729D784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Set Interview Expectations</a:t>
            </a:r>
          </a:p>
        </p:txBody>
      </p:sp>
      <p:sp>
        <p:nvSpPr>
          <p:cNvPr id="2" name="Content Placeholder 1">
            <a:extLst>
              <a:ext uri="{FF2B5EF4-FFF2-40B4-BE49-F238E27FC236}">
                <a16:creationId xmlns:a16="http://schemas.microsoft.com/office/drawing/2014/main" id="{D7C758F1-C635-A184-B862-F657C8EC9A2D}"/>
              </a:ext>
            </a:extLst>
          </p:cNvPr>
          <p:cNvSpPr>
            <a:spLocks noGrp="1"/>
          </p:cNvSpPr>
          <p:nvPr>
            <p:ph idx="1"/>
          </p:nvPr>
        </p:nvSpPr>
        <p:spPr/>
        <p:txBody>
          <a:bodyPr/>
          <a:lstStyle/>
          <a:p>
            <a:r>
              <a:rPr lang="en-US" dirty="0"/>
              <a:t>Review roles of interview attendees (investigator, notetaker, interviewee, advisor)</a:t>
            </a:r>
          </a:p>
          <a:p>
            <a:r>
              <a:rPr lang="en-US" dirty="0"/>
              <a:t>Discuss process issues (e.g. Does the party intend to cooperate?)</a:t>
            </a:r>
          </a:p>
          <a:p>
            <a:r>
              <a:rPr lang="en-US" dirty="0"/>
              <a:t>Discuss note taking and access to investigatory information</a:t>
            </a:r>
          </a:p>
          <a:p>
            <a:r>
              <a:rPr lang="en-US" dirty="0"/>
              <a:t>Discuss how breaks will be handled, if needed</a:t>
            </a:r>
          </a:p>
        </p:txBody>
      </p:sp>
    </p:spTree>
    <p:extLst>
      <p:ext uri="{BB962C8B-B14F-4D97-AF65-F5344CB8AC3E}">
        <p14:creationId xmlns:p14="http://schemas.microsoft.com/office/powerpoint/2010/main" val="184101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BD1585-2FEC-4956-9D00-FEB59E4520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Goals of Questioning</a:t>
            </a:r>
          </a:p>
        </p:txBody>
      </p:sp>
      <p:sp>
        <p:nvSpPr>
          <p:cNvPr id="2" name="Content Placeholder 1">
            <a:extLst>
              <a:ext uri="{FF2B5EF4-FFF2-40B4-BE49-F238E27FC236}">
                <a16:creationId xmlns:a16="http://schemas.microsoft.com/office/drawing/2014/main" id="{6AC0E218-7D24-4EA8-45B0-6CDB104BB7F1}"/>
              </a:ext>
            </a:extLst>
          </p:cNvPr>
          <p:cNvSpPr>
            <a:spLocks noGrp="1"/>
          </p:cNvSpPr>
          <p:nvPr>
            <p:ph idx="1"/>
          </p:nvPr>
        </p:nvSpPr>
        <p:spPr/>
        <p:txBody>
          <a:bodyPr/>
          <a:lstStyle/>
          <a:p>
            <a:r>
              <a:rPr lang="en-US" dirty="0"/>
              <a:t>Establishing a narrative and timeline of events</a:t>
            </a:r>
          </a:p>
          <a:p>
            <a:endParaRPr lang="en-US" dirty="0"/>
          </a:p>
          <a:p>
            <a:r>
              <a:rPr lang="en-US" dirty="0"/>
              <a:t>Clarify conflicting information</a:t>
            </a:r>
          </a:p>
          <a:p>
            <a:endParaRPr lang="en-US" dirty="0"/>
          </a:p>
          <a:p>
            <a:r>
              <a:rPr lang="en-US" dirty="0"/>
              <a:t>Understand how each involved party perceived the events</a:t>
            </a:r>
          </a:p>
        </p:txBody>
      </p:sp>
    </p:spTree>
    <p:extLst>
      <p:ext uri="{BB962C8B-B14F-4D97-AF65-F5344CB8AC3E}">
        <p14:creationId xmlns:p14="http://schemas.microsoft.com/office/powerpoint/2010/main" val="5283689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AACF75-EED7-A9B3-EA61-D7A1B63598C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Tips for Questioning </a:t>
            </a:r>
          </a:p>
        </p:txBody>
      </p:sp>
      <p:sp>
        <p:nvSpPr>
          <p:cNvPr id="2" name="Content Placeholder 1">
            <a:extLst>
              <a:ext uri="{FF2B5EF4-FFF2-40B4-BE49-F238E27FC236}">
                <a16:creationId xmlns:a16="http://schemas.microsoft.com/office/drawing/2014/main" id="{F22A1A2F-F81D-9BB0-613F-543B9EB1B1FF}"/>
              </a:ext>
            </a:extLst>
          </p:cNvPr>
          <p:cNvSpPr>
            <a:spLocks noGrp="1"/>
          </p:cNvSpPr>
          <p:nvPr>
            <p:ph idx="1"/>
          </p:nvPr>
        </p:nvSpPr>
        <p:spPr/>
        <p:txBody>
          <a:bodyPr>
            <a:normAutofit/>
          </a:bodyPr>
          <a:lstStyle/>
          <a:p>
            <a:r>
              <a:rPr lang="en-US" dirty="0"/>
              <a:t>Ask open-ended questions</a:t>
            </a:r>
          </a:p>
          <a:p>
            <a:r>
              <a:rPr lang="en-US" dirty="0"/>
              <a:t>Listen more than speaking, and be comfortable with silence</a:t>
            </a:r>
          </a:p>
          <a:p>
            <a:r>
              <a:rPr lang="en-US" dirty="0"/>
              <a:t>Allow time for people to answer questions</a:t>
            </a:r>
          </a:p>
          <a:p>
            <a:r>
              <a:rPr lang="en-US" dirty="0"/>
              <a:t>Use an appropriate tone</a:t>
            </a:r>
          </a:p>
          <a:p>
            <a:r>
              <a:rPr lang="en-US" dirty="0"/>
              <a:t>Identify conflicting information</a:t>
            </a:r>
          </a:p>
          <a:p>
            <a:r>
              <a:rPr lang="en-US" dirty="0"/>
              <a:t>Ask for clarification</a:t>
            </a:r>
          </a:p>
          <a:p>
            <a:r>
              <a:rPr lang="en-US" dirty="0"/>
              <a:t>Ask questions that reveal attitude and belief</a:t>
            </a:r>
          </a:p>
          <a:p>
            <a:r>
              <a:rPr lang="en-US" dirty="0"/>
              <a:t>Keep it simple</a:t>
            </a:r>
          </a:p>
        </p:txBody>
      </p:sp>
    </p:spTree>
    <p:extLst>
      <p:ext uri="{BB962C8B-B14F-4D97-AF65-F5344CB8AC3E}">
        <p14:creationId xmlns:p14="http://schemas.microsoft.com/office/powerpoint/2010/main" val="24610496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2B6ABD-6C86-056A-2750-CCB1037C10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Determine What to Ask</a:t>
            </a:r>
          </a:p>
        </p:txBody>
      </p:sp>
      <p:sp>
        <p:nvSpPr>
          <p:cNvPr id="2" name="Content Placeholder 1">
            <a:extLst>
              <a:ext uri="{FF2B5EF4-FFF2-40B4-BE49-F238E27FC236}">
                <a16:creationId xmlns:a16="http://schemas.microsoft.com/office/drawing/2014/main" id="{88104086-6E7B-7C6C-C01A-6B2E7A6D83BD}"/>
              </a:ext>
            </a:extLst>
          </p:cNvPr>
          <p:cNvSpPr>
            <a:spLocks noGrp="1"/>
          </p:cNvSpPr>
          <p:nvPr>
            <p:ph idx="1"/>
          </p:nvPr>
        </p:nvSpPr>
        <p:spPr>
          <a:xfrm>
            <a:off x="609600" y="1600201"/>
            <a:ext cx="10972800" cy="4567844"/>
          </a:xfrm>
        </p:spPr>
        <p:txBody>
          <a:bodyPr>
            <a:normAutofit fontScale="85000" lnSpcReduction="20000"/>
          </a:bodyPr>
          <a:lstStyle/>
          <a:p>
            <a:pPr>
              <a:buFont typeface="Wingdings" panose="05000000000000000000" pitchFamily="2" charset="2"/>
              <a:buChar char="§"/>
            </a:pPr>
            <a:r>
              <a:rPr lang="en-US" dirty="0"/>
              <a:t>Ask yourself:</a:t>
            </a:r>
          </a:p>
          <a:p>
            <a:pPr lvl="1"/>
            <a:r>
              <a:rPr lang="en-US" dirty="0"/>
              <a:t>What information do I need to gather?</a:t>
            </a:r>
          </a:p>
          <a:p>
            <a:pPr lvl="1"/>
            <a:r>
              <a:rPr lang="en-US" dirty="0"/>
              <a:t>Do I need to know more about the information?</a:t>
            </a:r>
          </a:p>
          <a:p>
            <a:pPr lvl="1"/>
            <a:r>
              <a:rPr lang="en-US" dirty="0"/>
              <a:t>Will an answer to my question help me to understand what happened?</a:t>
            </a:r>
          </a:p>
          <a:p>
            <a:pPr lvl="1"/>
            <a:r>
              <a:rPr lang="en-US" dirty="0"/>
              <a:t>Will getting an answer to this question inform the decision?</a:t>
            </a:r>
          </a:p>
          <a:p>
            <a:pPr lvl="1"/>
            <a:r>
              <a:rPr lang="en-US" dirty="0"/>
              <a:t>What facts may be in dispute?</a:t>
            </a:r>
          </a:p>
          <a:p>
            <a:endParaRPr lang="en-US" dirty="0"/>
          </a:p>
          <a:p>
            <a:pPr>
              <a:buFont typeface="Wingdings" panose="05000000000000000000" pitchFamily="2" charset="2"/>
              <a:buChar char="§"/>
            </a:pPr>
            <a:r>
              <a:rPr lang="en-US" dirty="0"/>
              <a:t>In framing the questions, be sensitive to the emotional states of both complainant and respondent, as well as other parties involved</a:t>
            </a:r>
          </a:p>
          <a:p>
            <a:pPr>
              <a:buFont typeface="Wingdings" panose="05000000000000000000" pitchFamily="2" charset="2"/>
              <a:buChar char="§"/>
            </a:pPr>
            <a:endParaRPr lang="en-US" dirty="0"/>
          </a:p>
          <a:p>
            <a:pPr>
              <a:buFont typeface="Wingdings" panose="05000000000000000000" pitchFamily="2" charset="2"/>
              <a:buChar char="§"/>
            </a:pPr>
            <a:r>
              <a:rPr lang="en-US" dirty="0"/>
              <a:t>Do not make assumptions about complainant’s fragility or vulnerability</a:t>
            </a:r>
          </a:p>
          <a:p>
            <a:pPr>
              <a:buFont typeface="Wingdings" panose="05000000000000000000" pitchFamily="2" charset="2"/>
              <a:buChar char="§"/>
            </a:pPr>
            <a:endParaRPr lang="en-US" dirty="0"/>
          </a:p>
          <a:p>
            <a:pPr>
              <a:buFont typeface="Wingdings" panose="05000000000000000000" pitchFamily="2" charset="2"/>
              <a:buChar char="§"/>
            </a:pPr>
            <a:r>
              <a:rPr lang="en-US" dirty="0"/>
              <a:t>Important/relevant questions should always be asked</a:t>
            </a:r>
          </a:p>
        </p:txBody>
      </p:sp>
    </p:spTree>
    <p:extLst>
      <p:ext uri="{BB962C8B-B14F-4D97-AF65-F5344CB8AC3E}">
        <p14:creationId xmlns:p14="http://schemas.microsoft.com/office/powerpoint/2010/main" val="25470083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27FED1-68B8-0182-5764-5E519903E10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Questions</a:t>
            </a:r>
          </a:p>
        </p:txBody>
      </p:sp>
      <p:sp>
        <p:nvSpPr>
          <p:cNvPr id="2" name="Content Placeholder 1">
            <a:extLst>
              <a:ext uri="{FF2B5EF4-FFF2-40B4-BE49-F238E27FC236}">
                <a16:creationId xmlns:a16="http://schemas.microsoft.com/office/drawing/2014/main" id="{23435601-BC9C-E9AD-E5E7-1135F1DCEFE7}"/>
              </a:ext>
            </a:extLst>
          </p:cNvPr>
          <p:cNvSpPr>
            <a:spLocks noGrp="1"/>
          </p:cNvSpPr>
          <p:nvPr>
            <p:ph idx="1"/>
          </p:nvPr>
        </p:nvSpPr>
        <p:spPr/>
        <p:txBody>
          <a:bodyPr>
            <a:normAutofit fontScale="92500" lnSpcReduction="20000"/>
          </a:bodyPr>
          <a:lstStyle/>
          <a:p>
            <a:r>
              <a:rPr lang="en-US" b="1" dirty="0"/>
              <a:t>“What” </a:t>
            </a:r>
            <a:r>
              <a:rPr lang="en-US" dirty="0"/>
              <a:t>questions ask for facts and details</a:t>
            </a:r>
          </a:p>
          <a:p>
            <a:r>
              <a:rPr lang="en-US" b="1" dirty="0"/>
              <a:t>“How” </a:t>
            </a:r>
            <a:r>
              <a:rPr lang="en-US" dirty="0"/>
              <a:t>questions ask about the process, sequence of events, or focus on emotions</a:t>
            </a:r>
          </a:p>
          <a:p>
            <a:r>
              <a:rPr lang="en-US" b="1" dirty="0"/>
              <a:t>“Who/When/Where” </a:t>
            </a:r>
            <a:r>
              <a:rPr lang="en-US" dirty="0"/>
              <a:t>questions ask for the specifics of the situation </a:t>
            </a:r>
          </a:p>
          <a:p>
            <a:pPr marL="0" indent="0">
              <a:buNone/>
            </a:pPr>
            <a:endParaRPr lang="en-US" dirty="0"/>
          </a:p>
          <a:p>
            <a:pPr marL="0" indent="0">
              <a:buNone/>
            </a:pPr>
            <a:r>
              <a:rPr lang="en-US" dirty="0"/>
              <a:t>Avoid:</a:t>
            </a:r>
          </a:p>
          <a:p>
            <a:pPr>
              <a:buFont typeface="Wingdings" panose="05000000000000000000" pitchFamily="2" charset="2"/>
              <a:buChar char="§"/>
            </a:pPr>
            <a:r>
              <a:rPr lang="en-US" dirty="0"/>
              <a:t>“Why” questions that could be perceived as judgmental</a:t>
            </a:r>
          </a:p>
          <a:p>
            <a:pPr>
              <a:buFont typeface="Wingdings" panose="05000000000000000000" pitchFamily="2" charset="2"/>
              <a:buChar char="§"/>
            </a:pPr>
            <a:r>
              <a:rPr lang="en-US" dirty="0"/>
              <a:t>Questions that imply judgment</a:t>
            </a:r>
          </a:p>
          <a:p>
            <a:pPr>
              <a:buFont typeface="Wingdings" panose="05000000000000000000" pitchFamily="2" charset="2"/>
              <a:buChar char="§"/>
            </a:pPr>
            <a:r>
              <a:rPr lang="en-US" dirty="0"/>
              <a:t>Leading Questions</a:t>
            </a:r>
          </a:p>
          <a:p>
            <a:pPr>
              <a:buFont typeface="Wingdings" panose="05000000000000000000" pitchFamily="2" charset="2"/>
              <a:buChar char="§"/>
            </a:pPr>
            <a:r>
              <a:rPr lang="en-US" dirty="0"/>
              <a:t>Multiple choice questions</a:t>
            </a:r>
          </a:p>
          <a:p>
            <a:pPr>
              <a:buFont typeface="Wingdings" panose="05000000000000000000" pitchFamily="2" charset="2"/>
              <a:buChar char="§"/>
            </a:pPr>
            <a:r>
              <a:rPr lang="en-US" dirty="0"/>
              <a:t>Asking more than one question at one time</a:t>
            </a:r>
          </a:p>
          <a:p>
            <a:endParaRPr lang="en-US" dirty="0"/>
          </a:p>
        </p:txBody>
      </p:sp>
    </p:spTree>
    <p:extLst>
      <p:ext uri="{BB962C8B-B14F-4D97-AF65-F5344CB8AC3E}">
        <p14:creationId xmlns:p14="http://schemas.microsoft.com/office/powerpoint/2010/main" val="421537758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F821E-3509-853E-1FF9-F00AE44B713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Leading Questions</a:t>
            </a:r>
          </a:p>
        </p:txBody>
      </p:sp>
      <p:sp>
        <p:nvSpPr>
          <p:cNvPr id="2" name="Content Placeholder 1">
            <a:extLst>
              <a:ext uri="{FF2B5EF4-FFF2-40B4-BE49-F238E27FC236}">
                <a16:creationId xmlns:a16="http://schemas.microsoft.com/office/drawing/2014/main" id="{1D865D60-27F0-04B9-93C5-4C4D5E8BF0DC}"/>
              </a:ext>
            </a:extLst>
          </p:cNvPr>
          <p:cNvSpPr>
            <a:spLocks noGrp="1"/>
          </p:cNvSpPr>
          <p:nvPr>
            <p:ph idx="1"/>
          </p:nvPr>
        </p:nvSpPr>
        <p:spPr/>
        <p:txBody>
          <a:bodyPr>
            <a:noAutofit/>
          </a:bodyPr>
          <a:lstStyle/>
          <a:p>
            <a:r>
              <a:rPr lang="en-US" dirty="0"/>
              <a:t>Q1: </a:t>
            </a:r>
            <a:r>
              <a:rPr lang="en-US" i="1" dirty="0"/>
              <a:t>Were you feeling stressed when you told your roommate what happened?</a:t>
            </a:r>
          </a:p>
          <a:p>
            <a:pPr marL="0" indent="0">
              <a:buNone/>
            </a:pPr>
            <a:r>
              <a:rPr lang="en-US" dirty="0"/>
              <a:t>	</a:t>
            </a:r>
          </a:p>
          <a:p>
            <a:r>
              <a:rPr lang="en-US" dirty="0"/>
              <a:t>Q2: </a:t>
            </a:r>
            <a:r>
              <a:rPr lang="en-US" i="1" dirty="0"/>
              <a:t>Were you drunk after having 7 drinks?</a:t>
            </a:r>
          </a:p>
          <a:p>
            <a:pPr marL="457200" lvl="1" indent="0">
              <a:buNone/>
            </a:pPr>
            <a:r>
              <a:rPr lang="en-US" sz="2800" dirty="0"/>
              <a:t>	</a:t>
            </a:r>
          </a:p>
          <a:p>
            <a:r>
              <a:rPr lang="en-US" dirty="0"/>
              <a:t>Q3: </a:t>
            </a:r>
            <a:r>
              <a:rPr lang="en-US" i="1" dirty="0"/>
              <a:t>Were you worried after the complainant left your room?</a:t>
            </a:r>
          </a:p>
          <a:p>
            <a:endParaRPr lang="en-US" dirty="0"/>
          </a:p>
          <a:p>
            <a:pPr marL="0" indent="0">
              <a:buNone/>
            </a:pPr>
            <a:r>
              <a:rPr lang="en-US" dirty="0"/>
              <a:t>How can we ask these questions differently?</a:t>
            </a:r>
          </a:p>
        </p:txBody>
      </p:sp>
    </p:spTree>
    <p:extLst>
      <p:ext uri="{BB962C8B-B14F-4D97-AF65-F5344CB8AC3E}">
        <p14:creationId xmlns:p14="http://schemas.microsoft.com/office/powerpoint/2010/main" val="5886295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F5CB62-CEB6-E7CD-57ED-B87B322B7E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Questions to Help Gain Clarification</a:t>
            </a:r>
          </a:p>
        </p:txBody>
      </p:sp>
      <p:sp>
        <p:nvSpPr>
          <p:cNvPr id="2" name="Content Placeholder 1">
            <a:extLst>
              <a:ext uri="{FF2B5EF4-FFF2-40B4-BE49-F238E27FC236}">
                <a16:creationId xmlns:a16="http://schemas.microsoft.com/office/drawing/2014/main" id="{8286DF58-6C1F-F0A2-959E-FDD472BEB42F}"/>
              </a:ext>
            </a:extLst>
          </p:cNvPr>
          <p:cNvSpPr>
            <a:spLocks noGrp="1"/>
          </p:cNvSpPr>
          <p:nvPr>
            <p:ph idx="1"/>
          </p:nvPr>
        </p:nvSpPr>
        <p:spPr/>
        <p:txBody>
          <a:bodyPr/>
          <a:lstStyle/>
          <a:p>
            <a:r>
              <a:rPr lang="en-US" dirty="0"/>
              <a:t>Would you be willing to tell me more about…?</a:t>
            </a:r>
          </a:p>
          <a:p>
            <a:r>
              <a:rPr lang="en-US" dirty="0"/>
              <a:t>How did you feel about…?</a:t>
            </a:r>
          </a:p>
          <a:p>
            <a:r>
              <a:rPr lang="en-US" dirty="0"/>
              <a:t>What did you do after…? What happened then?</a:t>
            </a:r>
          </a:p>
          <a:p>
            <a:r>
              <a:rPr lang="en-US" dirty="0"/>
              <a:t>What did you mean when you said …?</a:t>
            </a:r>
          </a:p>
          <a:p>
            <a:r>
              <a:rPr lang="en-US" dirty="0"/>
              <a:t>What was your reaction to …?</a:t>
            </a:r>
          </a:p>
          <a:p>
            <a:r>
              <a:rPr lang="en-US" dirty="0"/>
              <a:t>How did you become involved in …?</a:t>
            </a:r>
          </a:p>
          <a:p>
            <a:r>
              <a:rPr lang="en-US" dirty="0"/>
              <a:t>What is your understanding of…? </a:t>
            </a:r>
          </a:p>
          <a:p>
            <a:endParaRPr lang="en-US" dirty="0"/>
          </a:p>
        </p:txBody>
      </p:sp>
    </p:spTree>
    <p:extLst>
      <p:ext uri="{BB962C8B-B14F-4D97-AF65-F5344CB8AC3E}">
        <p14:creationId xmlns:p14="http://schemas.microsoft.com/office/powerpoint/2010/main" val="22125502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1437EF-D325-46FE-761A-4DBCE6ABEF8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Additional Questioning Tips</a:t>
            </a:r>
          </a:p>
        </p:txBody>
      </p:sp>
      <p:sp>
        <p:nvSpPr>
          <p:cNvPr id="2" name="Content Placeholder 1">
            <a:extLst>
              <a:ext uri="{FF2B5EF4-FFF2-40B4-BE49-F238E27FC236}">
                <a16:creationId xmlns:a16="http://schemas.microsoft.com/office/drawing/2014/main" id="{BAFA7908-D2D3-1CB8-834F-8FF3C738C1E3}"/>
              </a:ext>
            </a:extLst>
          </p:cNvPr>
          <p:cNvSpPr>
            <a:spLocks noGrp="1"/>
          </p:cNvSpPr>
          <p:nvPr>
            <p:ph idx="1"/>
          </p:nvPr>
        </p:nvSpPr>
        <p:spPr/>
        <p:txBody>
          <a:bodyPr>
            <a:normAutofit/>
          </a:bodyPr>
          <a:lstStyle/>
          <a:p>
            <a:r>
              <a:rPr lang="en-US" dirty="0"/>
              <a:t>Ask them to physically demonstrate what happened as appropriate</a:t>
            </a:r>
          </a:p>
          <a:p>
            <a:r>
              <a:rPr lang="en-US" dirty="0"/>
              <a:t>Ask them to draw maps, diagrams, room layout, floorplan, </a:t>
            </a:r>
            <a:r>
              <a:rPr lang="en-US" dirty="0" err="1"/>
              <a:t>etc</a:t>
            </a:r>
            <a:endParaRPr lang="en-US" dirty="0"/>
          </a:p>
          <a:p>
            <a:r>
              <a:rPr lang="en-US" dirty="0"/>
              <a:t>Ask them if they have documents or other evidence that they discuss, and ask them if they would be willing to share</a:t>
            </a:r>
          </a:p>
          <a:p>
            <a:r>
              <a:rPr lang="en-US" dirty="0"/>
              <a:t>Avoid interrupting</a:t>
            </a:r>
          </a:p>
          <a:p>
            <a:r>
              <a:rPr lang="en-US" dirty="0"/>
              <a:t>Observe body language</a:t>
            </a:r>
          </a:p>
          <a:p>
            <a:r>
              <a:rPr lang="en-US" dirty="0"/>
              <a:t>Consider cultural differences</a:t>
            </a:r>
          </a:p>
        </p:txBody>
      </p:sp>
    </p:spTree>
    <p:extLst>
      <p:ext uri="{BB962C8B-B14F-4D97-AF65-F5344CB8AC3E}">
        <p14:creationId xmlns:p14="http://schemas.microsoft.com/office/powerpoint/2010/main" val="21297333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C0C56B-D13A-07DF-BB7B-949EC9F043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Investigatory Interview</a:t>
            </a:r>
          </a:p>
        </p:txBody>
      </p:sp>
      <p:sp>
        <p:nvSpPr>
          <p:cNvPr id="2" name="Content Placeholder 1">
            <a:extLst>
              <a:ext uri="{FF2B5EF4-FFF2-40B4-BE49-F238E27FC236}">
                <a16:creationId xmlns:a16="http://schemas.microsoft.com/office/drawing/2014/main" id="{BF0EDC68-609B-B834-E002-C72D16301468}"/>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Minimize the number of interviews and interviewers</a:t>
            </a:r>
            <a:endParaRPr lang="en-US" sz="16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Could be retraumatizing to have to retell story multiple times</a:t>
            </a:r>
          </a:p>
          <a:p>
            <a:pPr marL="1371600" lvl="2" indent="-444500" algn="l" rtl="0">
              <a:lnSpc>
                <a:spcPct val="100000"/>
              </a:lnSpc>
              <a:spcBef>
                <a:spcPts val="0"/>
              </a:spcBef>
              <a:spcAft>
                <a:spcPts val="0"/>
              </a:spcAft>
              <a:buClr>
                <a:srgbClr val="002060"/>
              </a:buClr>
              <a:buSzPts val="3000"/>
              <a:buFont typeface="Arial"/>
              <a:buChar char="•"/>
            </a:pPr>
            <a:endParaRPr lang="en-US" sz="1200" dirty="0"/>
          </a:p>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Ask questions that speak to sensory elements of incident that may help with recalling details</a:t>
            </a:r>
            <a:endParaRPr lang="en-US" sz="1600" dirty="0"/>
          </a:p>
          <a:p>
            <a:pPr marL="1371600" lvl="2" indent="-444500" algn="l" rtl="0">
              <a:lnSpc>
                <a:spcPct val="100000"/>
              </a:lnSpc>
              <a:spcBef>
                <a:spcPts val="0"/>
              </a:spcBef>
              <a:spcAft>
                <a:spcPts val="0"/>
              </a:spcAft>
              <a:buClr>
                <a:srgbClr val="002060"/>
              </a:buClr>
              <a:buSzPts val="3000"/>
              <a:buFont typeface="Arial"/>
              <a:buChar char="•"/>
            </a:pPr>
            <a:r>
              <a:rPr lang="en-US" sz="2200" dirty="0">
                <a:solidFill>
                  <a:srgbClr val="002060"/>
                </a:solidFill>
                <a:ea typeface="Trebuchet MS"/>
                <a:cs typeface="Trebuchet MS"/>
                <a:sym typeface="Trebuchet MS"/>
              </a:rPr>
              <a:t>Sight, smell, taste, texture, sound, etc.</a:t>
            </a:r>
          </a:p>
          <a:p>
            <a:pPr marL="1371600" lvl="2" indent="-444500" algn="l" rtl="0">
              <a:lnSpc>
                <a:spcPct val="100000"/>
              </a:lnSpc>
              <a:spcBef>
                <a:spcPts val="0"/>
              </a:spcBef>
              <a:spcAft>
                <a:spcPts val="0"/>
              </a:spcAft>
              <a:buClr>
                <a:srgbClr val="002060"/>
              </a:buClr>
              <a:buSzPts val="3000"/>
              <a:buFont typeface="Arial"/>
              <a:buChar char="•"/>
            </a:pPr>
            <a:endParaRPr lang="en-US" sz="1200" dirty="0"/>
          </a:p>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Ask questions that speak to emotional elements of incident that may generate recall of details</a:t>
            </a:r>
          </a:p>
          <a:p>
            <a:pPr marL="457200" lvl="0" indent="-444500" algn="l" rtl="0">
              <a:lnSpc>
                <a:spcPct val="100000"/>
              </a:lnSpc>
              <a:spcBef>
                <a:spcPts val="0"/>
              </a:spcBef>
              <a:spcAft>
                <a:spcPts val="0"/>
              </a:spcAft>
              <a:buClr>
                <a:srgbClr val="002060"/>
              </a:buClr>
              <a:buSzPts val="3000"/>
              <a:buFont typeface="Arial"/>
              <a:buChar char="•"/>
            </a:pPr>
            <a:endParaRPr lang="en-US" sz="1600" dirty="0">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dirty="0">
                <a:solidFill>
                  <a:srgbClr val="002060"/>
                </a:solidFill>
                <a:ea typeface="Trebuchet MS"/>
                <a:cs typeface="Trebuchet MS"/>
                <a:sym typeface="Trebuchet MS"/>
              </a:rPr>
              <a:t>Allow complainant to express their feelings</a:t>
            </a:r>
            <a:endParaRPr lang="en-US" sz="2600" dirty="0"/>
          </a:p>
        </p:txBody>
      </p:sp>
    </p:spTree>
    <p:extLst>
      <p:ext uri="{BB962C8B-B14F-4D97-AF65-F5344CB8AC3E}">
        <p14:creationId xmlns:p14="http://schemas.microsoft.com/office/powerpoint/2010/main" val="30774188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68A5E2-F8D3-3FAE-9A37-49ABB821FD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Respondent Initial Meeting</a:t>
            </a:r>
          </a:p>
        </p:txBody>
      </p:sp>
      <p:sp>
        <p:nvSpPr>
          <p:cNvPr id="2" name="Content Placeholder 1">
            <a:extLst>
              <a:ext uri="{FF2B5EF4-FFF2-40B4-BE49-F238E27FC236}">
                <a16:creationId xmlns:a16="http://schemas.microsoft.com/office/drawing/2014/main" id="{A210C4DC-9E70-A04A-0578-E89B784C33F0}"/>
              </a:ext>
            </a:extLst>
          </p:cNvPr>
          <p:cNvSpPr>
            <a:spLocks noGrp="1"/>
          </p:cNvSpPr>
          <p:nvPr>
            <p:ph idx="1"/>
          </p:nvPr>
        </p:nvSpPr>
        <p:spPr/>
        <p:txBody>
          <a:bodyPr>
            <a:normAutofit fontScale="92500"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Welcome and introductions</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Review purpose of the initial meeting</a:t>
            </a:r>
            <a:endParaRPr lang="en-US" sz="2200" dirty="0">
              <a:sym typeface="Trebuchet MS"/>
            </a:endParaRPr>
          </a:p>
          <a:p>
            <a:pPr marL="457200" indent="-441960">
              <a:spcBef>
                <a:spcPts val="0"/>
              </a:spcBef>
              <a:buClr>
                <a:srgbClr val="002060"/>
              </a:buClr>
              <a:buSzPct val="114285"/>
              <a:buFont typeface="Arial"/>
              <a:buChar char="•"/>
            </a:pPr>
            <a:r>
              <a:rPr lang="en-US" dirty="0">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dirty="0">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ea typeface="Trebuchet MS"/>
                <a:cs typeface="Trebuchet MS"/>
                <a:sym typeface="Trebuchet MS"/>
              </a:rPr>
              <a:t>Review the Data Privacy Notice (</a:t>
            </a:r>
            <a:r>
              <a:rPr lang="en-US" dirty="0" err="1">
                <a:solidFill>
                  <a:srgbClr val="002060"/>
                </a:solidFill>
                <a:ea typeface="Trebuchet MS"/>
                <a:cs typeface="Trebuchet MS"/>
                <a:sym typeface="Trebuchet MS"/>
              </a:rPr>
              <a:t>Tennessen</a:t>
            </a:r>
            <a:r>
              <a:rPr lang="en-US" dirty="0">
                <a:solidFill>
                  <a:srgbClr val="002060"/>
                </a:solidFill>
                <a:ea typeface="Trebuchet MS"/>
                <a:cs typeface="Trebuchet MS"/>
                <a:sym typeface="Trebuchet MS"/>
              </a:rPr>
              <a:t>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rPr>
              <a:t>Confirm Respondent is a current student</a:t>
            </a:r>
          </a:p>
          <a:p>
            <a:pPr marL="0" indent="0">
              <a:buNone/>
            </a:pPr>
            <a:endParaRPr lang="en-US" dirty="0"/>
          </a:p>
          <a:p>
            <a:pPr marL="0" indent="0">
              <a:buNone/>
            </a:pPr>
            <a:r>
              <a:rPr lang="en-US" dirty="0">
                <a:solidFill>
                  <a:srgbClr val="002060"/>
                </a:solidFill>
              </a:rPr>
              <a:t>Consider Respondents may be reluctant to participate because they may be concerned of the impact on criminal proceedings</a:t>
            </a:r>
          </a:p>
        </p:txBody>
      </p:sp>
    </p:spTree>
    <p:extLst>
      <p:ext uri="{BB962C8B-B14F-4D97-AF65-F5344CB8AC3E}">
        <p14:creationId xmlns:p14="http://schemas.microsoft.com/office/powerpoint/2010/main" val="32112003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Initial Respondent Meeting (Cont.)</a:t>
            </a:r>
          </a:p>
        </p:txBody>
      </p:sp>
      <p:sp>
        <p:nvSpPr>
          <p:cNvPr id="2" name="Content Placeholder 1"/>
          <p:cNvSpPr>
            <a:spLocks noGrp="1"/>
          </p:cNvSpPr>
          <p:nvPr>
            <p:ph idx="1"/>
          </p:nvPr>
        </p:nvSpPr>
        <p:spPr/>
        <p:txBody>
          <a:bodyPr>
            <a:normAutofit fontScale="77500" lnSpcReduction="20000"/>
          </a:bodyPr>
          <a:lstStyle/>
          <a:p>
            <a:r>
              <a:rPr lang="en-US" sz="3100" dirty="0"/>
              <a:t>Discuss Respondent Options</a:t>
            </a:r>
          </a:p>
          <a:p>
            <a:pPr lvl="1"/>
            <a:r>
              <a:rPr lang="en-US" sz="3100" dirty="0"/>
              <a:t>Right to a written response to the allegations</a:t>
            </a:r>
          </a:p>
          <a:p>
            <a:pPr lvl="1"/>
            <a:r>
              <a:rPr lang="en-US" sz="3100" dirty="0"/>
              <a:t>Discuss other individuals that are permitted to accompany the respondent during investigative interviews and the extent of their involvement.</a:t>
            </a:r>
          </a:p>
          <a:p>
            <a:r>
              <a:rPr lang="en-US" sz="3100" dirty="0"/>
              <a:t>Notice respondent which type of complaint process Complainant has selected (Formal or Informal Resolution)</a:t>
            </a:r>
          </a:p>
          <a:p>
            <a:r>
              <a:rPr lang="en-US" sz="3100" dirty="0"/>
              <a:t>Explain the Informal Resolution process </a:t>
            </a:r>
          </a:p>
          <a:p>
            <a:r>
              <a:rPr lang="en-US" sz="3100" dirty="0"/>
              <a:t>Discuss supportive measures</a:t>
            </a:r>
          </a:p>
          <a:p>
            <a:r>
              <a:rPr lang="en-US" sz="3100" dirty="0"/>
              <a:t>Discuss timelines</a:t>
            </a:r>
          </a:p>
          <a:p>
            <a:r>
              <a:rPr lang="en-US" sz="3100" dirty="0"/>
              <a:t>Discuss any interim actions that may take place based upon the allegations of the complaint</a:t>
            </a:r>
          </a:p>
          <a:p>
            <a:r>
              <a:rPr lang="en-US" sz="3100" dirty="0"/>
              <a:t>Any additional information</a:t>
            </a:r>
          </a:p>
        </p:txBody>
      </p:sp>
    </p:spTree>
    <p:extLst>
      <p:ext uri="{BB962C8B-B14F-4D97-AF65-F5344CB8AC3E}">
        <p14:creationId xmlns:p14="http://schemas.microsoft.com/office/powerpoint/2010/main" val="42087982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2CB0ED42-C31C-46B3-90CA-09138944A5E3}"/>
</file>

<file path=customXml/itemProps2.xml><?xml version="1.0" encoding="utf-8"?>
<ds:datastoreItem xmlns:ds="http://schemas.openxmlformats.org/officeDocument/2006/customXml" ds:itemID="{F0C820A3-59EE-4A19-8FD4-E2885F99DD44}"/>
</file>

<file path=customXml/itemProps3.xml><?xml version="1.0" encoding="utf-8"?>
<ds:datastoreItem xmlns:ds="http://schemas.openxmlformats.org/officeDocument/2006/customXml" ds:itemID="{150D1897-3E17-44A7-A01F-0ECB8BAF7B40}"/>
</file>

<file path=docProps/app.xml><?xml version="1.0" encoding="utf-8"?>
<Properties xmlns="http://schemas.openxmlformats.org/officeDocument/2006/extended-properties" xmlns:vt="http://schemas.openxmlformats.org/officeDocument/2006/docPropsVTypes">
  <TotalTime>8</TotalTime>
  <Words>7975</Words>
  <Application>Microsoft Office PowerPoint</Application>
  <PresentationFormat>Widescreen</PresentationFormat>
  <Paragraphs>969</Paragraphs>
  <Slides>132</Slides>
  <Notes>130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132</vt:i4>
      </vt:variant>
    </vt:vector>
  </HeadingPairs>
  <TitlesOfParts>
    <vt:vector size="143" baseType="lpstr">
      <vt:lpstr>ＭＳ Ｐゴシック</vt:lpstr>
      <vt:lpstr>Arial</vt:lpstr>
      <vt:lpstr>Calibri</vt:lpstr>
      <vt:lpstr>Calibri Light</vt:lpstr>
      <vt:lpstr>Courier New</vt:lpstr>
      <vt:lpstr>Trebuchet MS</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Quick Deliverables (or To Do’s)</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Federal and State  Laws and policies</vt:lpstr>
      <vt:lpstr>Jeanne Clery Act</vt:lpstr>
      <vt:lpstr>Violence Against Women Act</vt:lpstr>
      <vt:lpstr>VAWA, continued</vt:lpstr>
      <vt:lpstr>Clery Act, amended</vt:lpstr>
      <vt:lpstr>VAWA, 2022</vt:lpstr>
      <vt:lpstr>Sexual Harassment &amp; Violence Policy</vt:lpstr>
      <vt:lpstr>Minnesota Policy 135A.15, continued</vt:lpstr>
      <vt:lpstr>Minnesota State</vt:lpstr>
      <vt:lpstr>Minnesota State Board Policy 1B.1</vt:lpstr>
      <vt:lpstr>Sexual harassment, per 1B.1</vt:lpstr>
      <vt:lpstr>Sexual Harassment </vt:lpstr>
      <vt:lpstr>Minnesota State Board Policy 1B.3</vt:lpstr>
      <vt:lpstr>Title IX Sexual Harassment</vt:lpstr>
      <vt:lpstr>Quid Pro Quo</vt:lpstr>
      <vt:lpstr>Sexual Harassment: Hostile Environment</vt:lpstr>
      <vt:lpstr>Sexual Assault</vt:lpstr>
      <vt:lpstr>Affirmative Consent</vt:lpstr>
      <vt:lpstr>Dating, intimate partner, and relationship violence</vt:lpstr>
      <vt:lpstr>Stalking</vt:lpstr>
      <vt:lpstr>Retaliation</vt:lpstr>
      <vt:lpstr>Know the Policies</vt:lpstr>
      <vt:lpstr>Prevalence of Sexual Violence</vt:lpstr>
      <vt:lpstr>THE ISSUE OF SEXUAL ASSAULT</vt:lpstr>
      <vt:lpstr>THE ISSUE OF SEXUAL ASSAULT: Women</vt:lpstr>
      <vt:lpstr>THE ISSUE OF SEXUAL ASSAULT: Men</vt:lpstr>
      <vt:lpstr>THE ISSUE OF SEXUAL ASSAULT, continued</vt:lpstr>
      <vt:lpstr>THE ISSUE OF SEXUAL ASSAULT CONT.</vt:lpstr>
      <vt:lpstr>REPORTING SEXUAL VIOLENCE</vt:lpstr>
      <vt:lpstr>Bias in Sexual Violence Investigations</vt:lpstr>
      <vt:lpstr>Investigator-Specific Biases</vt:lpstr>
      <vt:lpstr>Cultural Considerations</vt:lpstr>
      <vt:lpstr>Investigation Impact</vt:lpstr>
      <vt:lpstr>What other role might bias play in an Investigation?</vt:lpstr>
      <vt:lpstr>Sexual Violence Case Specific Biases</vt:lpstr>
      <vt:lpstr>Alcohol and Drug Use Biases</vt:lpstr>
      <vt:lpstr>Rape Myth Acceptance </vt:lpstr>
      <vt:lpstr>Common Behavior for Victims of Rape</vt:lpstr>
      <vt:lpstr>Significant Time Between Incident And Report</vt:lpstr>
      <vt:lpstr>Pre-Investigation planning</vt:lpstr>
      <vt:lpstr>Pre-Investigation Steps</vt:lpstr>
      <vt:lpstr>Notice of Complainant Options and Rights</vt:lpstr>
      <vt:lpstr>Interim Actions - Emergency Removal</vt:lpstr>
      <vt:lpstr>Supportive Measures, options</vt:lpstr>
      <vt:lpstr>Complainant Intake</vt:lpstr>
      <vt:lpstr>Complainant Intake (Cont.)</vt:lpstr>
      <vt:lpstr>Reluctant Complainants</vt:lpstr>
      <vt:lpstr>Notice of Allegations</vt:lpstr>
      <vt:lpstr>More on Notifications for Complainant and Respondent</vt:lpstr>
      <vt:lpstr>Conducting interviews With trauma informed care</vt:lpstr>
      <vt:lpstr>Interview Environment</vt:lpstr>
      <vt:lpstr>Interview Prep</vt:lpstr>
      <vt:lpstr>Interviewing Tips: Self-Check</vt:lpstr>
      <vt:lpstr>Interviewing Tips: Interviewee</vt:lpstr>
      <vt:lpstr>Virtual Interviews</vt:lpstr>
      <vt:lpstr>Framing the Interview</vt:lpstr>
      <vt:lpstr>Set Interview Expectations</vt:lpstr>
      <vt:lpstr>Goals of Questioning</vt:lpstr>
      <vt:lpstr>Tips for Questioning </vt:lpstr>
      <vt:lpstr>Determine What to Ask</vt:lpstr>
      <vt:lpstr>Types of Questions</vt:lpstr>
      <vt:lpstr>Examples of Leading Questions</vt:lpstr>
      <vt:lpstr>Questions to Help Gain Clarification</vt:lpstr>
      <vt:lpstr>Additional Questioning Tips</vt:lpstr>
      <vt:lpstr>Complainant Investigatory Interview</vt:lpstr>
      <vt:lpstr>Respondent Initial Meeting</vt:lpstr>
      <vt:lpstr>Initial Respondent Meeting (Cont.)</vt:lpstr>
      <vt:lpstr>Respondent Investigatory Interview</vt:lpstr>
      <vt:lpstr>Witness Interviews</vt:lpstr>
      <vt:lpstr>Cultural Considerations in Interviews</vt:lpstr>
      <vt:lpstr>Gathering Information</vt:lpstr>
      <vt:lpstr>Gathering Information (Cont.)</vt:lpstr>
      <vt:lpstr>Closing the Interview</vt:lpstr>
      <vt:lpstr>Conclusion of the Interview</vt:lpstr>
      <vt:lpstr>Informal resolution Process</vt:lpstr>
      <vt:lpstr>Informal Resolution (1B.3.1)</vt:lpstr>
      <vt:lpstr>Informal Resolution (cont.)</vt:lpstr>
      <vt:lpstr>neurobiological responses to trauma</vt:lpstr>
      <vt:lpstr>Trauma Informed Interviewing</vt:lpstr>
      <vt:lpstr>Neuroscience – The Limbic System</vt:lpstr>
      <vt:lpstr>Responses of the Brain &amp; Body During Trauma</vt:lpstr>
      <vt:lpstr>Dissociation</vt:lpstr>
      <vt:lpstr>Tonic Immobility</vt:lpstr>
      <vt:lpstr>Memory Fragmentation</vt:lpstr>
      <vt:lpstr>Traumatic responses can alter…</vt:lpstr>
      <vt:lpstr>Trauma and Memory</vt:lpstr>
      <vt:lpstr>Memory phenomenon in traumatic situations</vt:lpstr>
      <vt:lpstr>The Impact of Trauma on Victim/Survivor Behavior</vt:lpstr>
      <vt:lpstr>Affirmative Consent </vt:lpstr>
      <vt:lpstr>Affirmative Consent – 1B.3 Policy Language What is Affirmative Consent?</vt:lpstr>
      <vt:lpstr>Affirmative Consent Questions Answered</vt:lpstr>
      <vt:lpstr>Intoxication versus Incapacitation </vt:lpstr>
      <vt:lpstr>Incapacitation is …</vt:lpstr>
      <vt:lpstr>What are you evaluating?</vt:lpstr>
      <vt:lpstr>Areas of Inquiry</vt:lpstr>
      <vt:lpstr>Assessment of Incapacitation</vt:lpstr>
      <vt:lpstr>Assessment of Incapacitation, continued</vt:lpstr>
      <vt:lpstr>Assessment of Knowledge</vt:lpstr>
      <vt:lpstr>Analysis</vt:lpstr>
      <vt:lpstr>Minnesota State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November 2023</dc:title>
  <dc:creator>Clark, Desiree D</dc:creator>
  <cp:keywords>Title 9 personnel</cp:keywords>
  <cp:lastModifiedBy>Atteberry, Ashley J</cp:lastModifiedBy>
  <cp:revision>6</cp:revision>
  <dcterms:created xsi:type="dcterms:W3CDTF">2021-11-08T21:11:57Z</dcterms:created>
  <dcterms:modified xsi:type="dcterms:W3CDTF">2026-02-27T15:44:27Z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