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54.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30.xml" ContentType="application/vnd.openxmlformats-officedocument.presentationml.notesSlid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44"/>
  </p:notes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562" r:id="rId36"/>
    <p:sldId id="577" r:id="rId37"/>
    <p:sldId id="579" r:id="rId38"/>
    <p:sldId id="330" r:id="rId39"/>
    <p:sldId id="332" r:id="rId40"/>
    <p:sldId id="467" r:id="rId41"/>
    <p:sldId id="580" r:id="rId42"/>
    <p:sldId id="581" r:id="rId43"/>
    <p:sldId id="582" r:id="rId44"/>
    <p:sldId id="583" r:id="rId45"/>
    <p:sldId id="584" r:id="rId46"/>
    <p:sldId id="585" r:id="rId47"/>
    <p:sldId id="586" r:id="rId48"/>
    <p:sldId id="587" r:id="rId49"/>
    <p:sldId id="588" r:id="rId50"/>
    <p:sldId id="589" r:id="rId51"/>
    <p:sldId id="590" r:id="rId52"/>
    <p:sldId id="591" r:id="rId53"/>
    <p:sldId id="592" r:id="rId54"/>
    <p:sldId id="521" r:id="rId55"/>
    <p:sldId id="548" r:id="rId56"/>
    <p:sldId id="549" r:id="rId57"/>
    <p:sldId id="550" r:id="rId58"/>
    <p:sldId id="551" r:id="rId59"/>
    <p:sldId id="552" r:id="rId60"/>
    <p:sldId id="593" r:id="rId61"/>
    <p:sldId id="594" r:id="rId62"/>
    <p:sldId id="595" r:id="rId63"/>
    <p:sldId id="596" r:id="rId64"/>
    <p:sldId id="481" r:id="rId65"/>
    <p:sldId id="483" r:id="rId66"/>
    <p:sldId id="484" r:id="rId67"/>
    <p:sldId id="597" r:id="rId68"/>
    <p:sldId id="598" r:id="rId69"/>
    <p:sldId id="434" r:id="rId70"/>
    <p:sldId id="554" r:id="rId71"/>
    <p:sldId id="415" r:id="rId72"/>
    <p:sldId id="461" r:id="rId73"/>
    <p:sldId id="462" r:id="rId74"/>
    <p:sldId id="463" r:id="rId75"/>
    <p:sldId id="555" r:id="rId76"/>
    <p:sldId id="556" r:id="rId77"/>
    <p:sldId id="557" r:id="rId78"/>
    <p:sldId id="558" r:id="rId79"/>
    <p:sldId id="407" r:id="rId80"/>
    <p:sldId id="408" r:id="rId81"/>
    <p:sldId id="428" r:id="rId82"/>
    <p:sldId id="429" r:id="rId83"/>
    <p:sldId id="464" r:id="rId84"/>
    <p:sldId id="465" r:id="rId85"/>
    <p:sldId id="430" r:id="rId86"/>
    <p:sldId id="433" r:id="rId87"/>
    <p:sldId id="507" r:id="rId88"/>
    <p:sldId id="409" r:id="rId89"/>
    <p:sldId id="508" r:id="rId90"/>
    <p:sldId id="509" r:id="rId91"/>
    <p:sldId id="510" r:id="rId92"/>
    <p:sldId id="466" r:id="rId93"/>
    <p:sldId id="511" r:id="rId94"/>
    <p:sldId id="512" r:id="rId95"/>
    <p:sldId id="559" r:id="rId96"/>
    <p:sldId id="360" r:id="rId97"/>
    <p:sldId id="455" r:id="rId98"/>
    <p:sldId id="355" r:id="rId99"/>
    <p:sldId id="560" r:id="rId100"/>
    <p:sldId id="416" r:id="rId101"/>
    <p:sldId id="417" r:id="rId102"/>
    <p:sldId id="418" r:id="rId103"/>
    <p:sldId id="419" r:id="rId104"/>
    <p:sldId id="420" r:id="rId105"/>
    <p:sldId id="421" r:id="rId106"/>
    <p:sldId id="561" r:id="rId107"/>
    <p:sldId id="440" r:id="rId108"/>
    <p:sldId id="445" r:id="rId109"/>
    <p:sldId id="446" r:id="rId110"/>
    <p:sldId id="447" r:id="rId111"/>
    <p:sldId id="485" r:id="rId112"/>
    <p:sldId id="486" r:id="rId113"/>
    <p:sldId id="500" r:id="rId114"/>
    <p:sldId id="502" r:id="rId115"/>
    <p:sldId id="503" r:id="rId116"/>
    <p:sldId id="501" r:id="rId117"/>
    <p:sldId id="487" r:id="rId118"/>
    <p:sldId id="490" r:id="rId119"/>
    <p:sldId id="491" r:id="rId120"/>
    <p:sldId id="492" r:id="rId121"/>
    <p:sldId id="493" r:id="rId122"/>
    <p:sldId id="513" r:id="rId123"/>
    <p:sldId id="514" r:id="rId124"/>
    <p:sldId id="515" r:id="rId125"/>
    <p:sldId id="516" r:id="rId126"/>
    <p:sldId id="517" r:id="rId127"/>
    <p:sldId id="518" r:id="rId128"/>
    <p:sldId id="519" r:id="rId129"/>
    <p:sldId id="494" r:id="rId130"/>
    <p:sldId id="488" r:id="rId131"/>
    <p:sldId id="495" r:id="rId132"/>
    <p:sldId id="496" r:id="rId133"/>
    <p:sldId id="497" r:id="rId134"/>
    <p:sldId id="498" r:id="rId135"/>
    <p:sldId id="499" r:id="rId136"/>
    <p:sldId id="525" r:id="rId137"/>
    <p:sldId id="526" r:id="rId138"/>
    <p:sldId id="527" r:id="rId139"/>
    <p:sldId id="528" r:id="rId140"/>
    <p:sldId id="529" r:id="rId141"/>
    <p:sldId id="530" r:id="rId142"/>
    <p:sldId id="531" r:id="rId1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369" autoAdjust="0"/>
  </p:normalViewPr>
  <p:slideViewPr>
    <p:cSldViewPr snapToGrid="0">
      <p:cViewPr varScale="1">
        <p:scale>
          <a:sx n="60" d="100"/>
          <a:sy n="60" d="100"/>
        </p:scale>
        <p:origin x="90" y="534"/>
      </p:cViewPr>
      <p:guideLst/>
    </p:cSldViewPr>
  </p:slideViewPr>
  <p:outlineViewPr>
    <p:cViewPr>
      <p:scale>
        <a:sx n="33" d="100"/>
        <a:sy n="33" d="100"/>
      </p:scale>
      <p:origin x="0" y="-55548"/>
    </p:cViewPr>
  </p:outlineViewPr>
  <p:notesTextViewPr>
    <p:cViewPr>
      <p:scale>
        <a:sx n="1" d="1"/>
        <a:sy n="1" d="1"/>
      </p:scale>
      <p:origin x="0" y="0"/>
    </p:cViewPr>
  </p:notesTextViewPr>
  <p:sorterViewPr>
    <p:cViewPr varScale="1">
      <p:scale>
        <a:sx n="100" d="100"/>
        <a:sy n="100" d="100"/>
      </p:scale>
      <p:origin x="0" y="-3432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customXml" Target="../customXml/item1.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customXml" Target="../customXml/item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customXml" Target="../customXml/item3.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notesMaster" Target="notesMasters/notesMaster1.xml"/><Relationship Id="rId90"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dirty="0">
              <a:latin typeface="Calibri" pitchFamily="34" charset="0"/>
            </a:rPr>
            <a:t>During trauma incident:</a:t>
          </a:r>
          <a:r>
            <a:rPr lang="en-US" dirty="0">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dirty="0">
              <a:latin typeface="Calibri" pitchFamily="34" charset="0"/>
            </a:rPr>
            <a:t>Immediately after: </a:t>
          </a:r>
          <a:r>
            <a:rPr lang="en-US" dirty="0">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dirty="0">
              <a:latin typeface="Calibri" pitchFamily="34" charset="0"/>
            </a:rPr>
            <a:t>After a healthy night’s sleep: </a:t>
          </a:r>
          <a:r>
            <a:rPr lang="en-US" dirty="0">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dirty="0">
              <a:latin typeface="Calibri" pitchFamily="34" charset="0"/>
            </a:rPr>
            <a:t>Within 72 hours: </a:t>
          </a:r>
          <a:r>
            <a:rPr lang="en-US" dirty="0">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During trauma incident:</a:t>
          </a:r>
          <a:r>
            <a:rPr lang="en-US" sz="1400" kern="1200" dirty="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76503"/>
                <a:satOff val="13819"/>
                <a:lumOff val="18186"/>
                <a:alphaOff val="0"/>
                <a:shade val="51000"/>
                <a:satMod val="130000"/>
              </a:schemeClr>
            </a:gs>
            <a:gs pos="80000">
              <a:schemeClr val="accent3">
                <a:shade val="50000"/>
                <a:hueOff val="76503"/>
                <a:satOff val="13819"/>
                <a:lumOff val="18186"/>
                <a:alphaOff val="0"/>
                <a:shade val="93000"/>
                <a:satMod val="130000"/>
              </a:schemeClr>
            </a:gs>
            <a:gs pos="100000">
              <a:schemeClr val="accent3">
                <a:shade val="50000"/>
                <a:hueOff val="76503"/>
                <a:satOff val="13819"/>
                <a:lumOff val="181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Immediately after: </a:t>
          </a:r>
          <a:r>
            <a:rPr lang="en-US" sz="1400" kern="1200" dirty="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153007"/>
                <a:satOff val="27638"/>
                <a:lumOff val="36372"/>
                <a:alphaOff val="0"/>
                <a:shade val="51000"/>
                <a:satMod val="130000"/>
              </a:schemeClr>
            </a:gs>
            <a:gs pos="80000">
              <a:schemeClr val="accent3">
                <a:shade val="50000"/>
                <a:hueOff val="153007"/>
                <a:satOff val="27638"/>
                <a:lumOff val="36372"/>
                <a:alphaOff val="0"/>
                <a:shade val="93000"/>
                <a:satMod val="130000"/>
              </a:schemeClr>
            </a:gs>
            <a:gs pos="100000">
              <a:schemeClr val="accent3">
                <a:shade val="50000"/>
                <a:hueOff val="153007"/>
                <a:satOff val="27638"/>
                <a:lumOff val="3637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After a healthy night’s sleep: </a:t>
          </a:r>
          <a:r>
            <a:rPr lang="en-US" sz="1400" kern="1200" dirty="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76503"/>
                <a:satOff val="13819"/>
                <a:lumOff val="18186"/>
                <a:alphaOff val="0"/>
                <a:shade val="51000"/>
                <a:satMod val="130000"/>
              </a:schemeClr>
            </a:gs>
            <a:gs pos="80000">
              <a:schemeClr val="accent3">
                <a:shade val="50000"/>
                <a:hueOff val="76503"/>
                <a:satOff val="13819"/>
                <a:lumOff val="18186"/>
                <a:alphaOff val="0"/>
                <a:shade val="93000"/>
                <a:satMod val="130000"/>
              </a:schemeClr>
            </a:gs>
            <a:gs pos="100000">
              <a:schemeClr val="accent3">
                <a:shade val="50000"/>
                <a:hueOff val="76503"/>
                <a:satOff val="13819"/>
                <a:lumOff val="181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Within 72 hours: </a:t>
          </a:r>
          <a:r>
            <a:rPr lang="en-US" sz="1400" kern="1200" dirty="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469ACA1-403C-4CE7-A7D4-561C5725B3DA}" type="datetimeFigureOut">
              <a:rPr lang="en-US" smtClean="0"/>
              <a:t>2/27/2026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dirty="0"/>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100</a:t>
            </a:fld>
            <a:endParaRPr lang="en-US" dirty="0"/>
          </a:p>
        </p:txBody>
      </p:sp>
    </p:spTree>
    <p:extLst>
      <p:ext uri="{BB962C8B-B14F-4D97-AF65-F5344CB8AC3E}">
        <p14:creationId xmlns:p14="http://schemas.microsoft.com/office/powerpoint/2010/main" val="5053089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101</a:t>
            </a:fld>
            <a:endParaRPr lang="en-US" dirty="0"/>
          </a:p>
        </p:txBody>
      </p:sp>
    </p:spTree>
    <p:extLst>
      <p:ext uri="{BB962C8B-B14F-4D97-AF65-F5344CB8AC3E}">
        <p14:creationId xmlns:p14="http://schemas.microsoft.com/office/powerpoint/2010/main" val="35788057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102</a:t>
            </a:fld>
            <a:endParaRPr lang="en-US" dirty="0"/>
          </a:p>
        </p:txBody>
      </p:sp>
    </p:spTree>
    <p:extLst>
      <p:ext uri="{BB962C8B-B14F-4D97-AF65-F5344CB8AC3E}">
        <p14:creationId xmlns:p14="http://schemas.microsoft.com/office/powerpoint/2010/main" val="347126256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103</a:t>
            </a:fld>
            <a:endParaRPr lang="en-US" dirty="0"/>
          </a:p>
        </p:txBody>
      </p:sp>
    </p:spTree>
    <p:extLst>
      <p:ext uri="{BB962C8B-B14F-4D97-AF65-F5344CB8AC3E}">
        <p14:creationId xmlns:p14="http://schemas.microsoft.com/office/powerpoint/2010/main" val="377073771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r>
              <a:rPr lang="en-US" altLang="en-US" sz="1300" dirty="0"/>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fld id="{C6E434E5-68DF-4731-9EE2-20F5121EEBC1}" type="slidenum">
              <a:rPr lang="en-US" altLang="en-US" sz="1300"/>
              <a:pPr eaLnBrk="1" hangingPunct="1"/>
              <a:t>104</a:t>
            </a:fld>
            <a:endParaRPr lang="en-US" altLang="en-US" sz="1300" dirty="0"/>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9060716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105</a:t>
            </a:fld>
            <a:endParaRPr lang="en-US" dirty="0"/>
          </a:p>
        </p:txBody>
      </p:sp>
    </p:spTree>
    <p:extLst>
      <p:ext uri="{BB962C8B-B14F-4D97-AF65-F5344CB8AC3E}">
        <p14:creationId xmlns:p14="http://schemas.microsoft.com/office/powerpoint/2010/main" val="198258803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106</a:t>
            </a:fld>
            <a:endParaRPr lang="en-US" dirty="0"/>
          </a:p>
        </p:txBody>
      </p:sp>
    </p:spTree>
    <p:extLst>
      <p:ext uri="{BB962C8B-B14F-4D97-AF65-F5344CB8AC3E}">
        <p14:creationId xmlns:p14="http://schemas.microsoft.com/office/powerpoint/2010/main" val="427893208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107</a:t>
            </a:fld>
            <a:endParaRPr lang="en-US" dirty="0"/>
          </a:p>
        </p:txBody>
      </p:sp>
    </p:spTree>
    <p:extLst>
      <p:ext uri="{BB962C8B-B14F-4D97-AF65-F5344CB8AC3E}">
        <p14:creationId xmlns:p14="http://schemas.microsoft.com/office/powerpoint/2010/main" val="168981132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108</a:t>
            </a:fld>
            <a:endParaRPr lang="en-US" dirty="0"/>
          </a:p>
        </p:txBody>
      </p:sp>
    </p:spTree>
    <p:extLst>
      <p:ext uri="{BB962C8B-B14F-4D97-AF65-F5344CB8AC3E}">
        <p14:creationId xmlns:p14="http://schemas.microsoft.com/office/powerpoint/2010/main" val="82082703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109</a:t>
            </a:fld>
            <a:endParaRPr lang="en-US" dirty="0"/>
          </a:p>
        </p:txBody>
      </p:sp>
    </p:spTree>
    <p:extLst>
      <p:ext uri="{BB962C8B-B14F-4D97-AF65-F5344CB8AC3E}">
        <p14:creationId xmlns:p14="http://schemas.microsoft.com/office/powerpoint/2010/main" val="3341272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110</a:t>
            </a:fld>
            <a:endParaRPr lang="en-US" dirty="0"/>
          </a:p>
        </p:txBody>
      </p:sp>
    </p:spTree>
    <p:extLst>
      <p:ext uri="{BB962C8B-B14F-4D97-AF65-F5344CB8AC3E}">
        <p14:creationId xmlns:p14="http://schemas.microsoft.com/office/powerpoint/2010/main" val="425996955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111</a:t>
            </a:fld>
            <a:endParaRPr lang="en-US" dirty="0"/>
          </a:p>
        </p:txBody>
      </p:sp>
    </p:spTree>
    <p:extLst>
      <p:ext uri="{BB962C8B-B14F-4D97-AF65-F5344CB8AC3E}">
        <p14:creationId xmlns:p14="http://schemas.microsoft.com/office/powerpoint/2010/main" val="297358327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112</a:t>
            </a:fld>
            <a:endParaRPr lang="en-US" dirty="0"/>
          </a:p>
        </p:txBody>
      </p:sp>
    </p:spTree>
    <p:extLst>
      <p:ext uri="{BB962C8B-B14F-4D97-AF65-F5344CB8AC3E}">
        <p14:creationId xmlns:p14="http://schemas.microsoft.com/office/powerpoint/2010/main" val="404457644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113</a:t>
            </a:fld>
            <a:endParaRPr lang="en-US" dirty="0"/>
          </a:p>
        </p:txBody>
      </p:sp>
    </p:spTree>
    <p:extLst>
      <p:ext uri="{BB962C8B-B14F-4D97-AF65-F5344CB8AC3E}">
        <p14:creationId xmlns:p14="http://schemas.microsoft.com/office/powerpoint/2010/main" val="342970794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114</a:t>
            </a:fld>
            <a:endParaRPr lang="en-US" dirty="0"/>
          </a:p>
        </p:txBody>
      </p:sp>
    </p:spTree>
    <p:extLst>
      <p:ext uri="{BB962C8B-B14F-4D97-AF65-F5344CB8AC3E}">
        <p14:creationId xmlns:p14="http://schemas.microsoft.com/office/powerpoint/2010/main" val="212004225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115</a:t>
            </a:fld>
            <a:endParaRPr lang="en-US" dirty="0"/>
          </a:p>
        </p:txBody>
      </p:sp>
    </p:spTree>
    <p:extLst>
      <p:ext uri="{BB962C8B-B14F-4D97-AF65-F5344CB8AC3E}">
        <p14:creationId xmlns:p14="http://schemas.microsoft.com/office/powerpoint/2010/main" val="385701362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116</a:t>
            </a:fld>
            <a:endParaRPr lang="en-US" dirty="0"/>
          </a:p>
        </p:txBody>
      </p:sp>
    </p:spTree>
    <p:extLst>
      <p:ext uri="{BB962C8B-B14F-4D97-AF65-F5344CB8AC3E}">
        <p14:creationId xmlns:p14="http://schemas.microsoft.com/office/powerpoint/2010/main" val="145721587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117</a:t>
            </a:fld>
            <a:endParaRPr lang="en-US" dirty="0"/>
          </a:p>
        </p:txBody>
      </p:sp>
    </p:spTree>
    <p:extLst>
      <p:ext uri="{BB962C8B-B14F-4D97-AF65-F5344CB8AC3E}">
        <p14:creationId xmlns:p14="http://schemas.microsoft.com/office/powerpoint/2010/main" val="29968221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118</a:t>
            </a:fld>
            <a:endParaRPr lang="en-US" dirty="0"/>
          </a:p>
        </p:txBody>
      </p:sp>
    </p:spTree>
    <p:extLst>
      <p:ext uri="{BB962C8B-B14F-4D97-AF65-F5344CB8AC3E}">
        <p14:creationId xmlns:p14="http://schemas.microsoft.com/office/powerpoint/2010/main" val="16046795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953B0A-020D-42B5-BA0C-FCA7D1105D79}" type="slidenum">
              <a:rPr lang="en-US" smtClean="0"/>
              <a:t>119</a:t>
            </a:fld>
            <a:endParaRPr lang="en-US" dirty="0"/>
          </a:p>
        </p:txBody>
      </p:sp>
    </p:spTree>
    <p:extLst>
      <p:ext uri="{BB962C8B-B14F-4D97-AF65-F5344CB8AC3E}">
        <p14:creationId xmlns:p14="http://schemas.microsoft.com/office/powerpoint/2010/main" val="131341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120</a:t>
            </a:fld>
            <a:endParaRPr lang="en-US" dirty="0"/>
          </a:p>
        </p:txBody>
      </p:sp>
    </p:spTree>
    <p:extLst>
      <p:ext uri="{BB962C8B-B14F-4D97-AF65-F5344CB8AC3E}">
        <p14:creationId xmlns:p14="http://schemas.microsoft.com/office/powerpoint/2010/main" val="362586691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121</a:t>
            </a:fld>
            <a:endParaRPr lang="en-US" dirty="0"/>
          </a:p>
        </p:txBody>
      </p:sp>
    </p:spTree>
    <p:extLst>
      <p:ext uri="{BB962C8B-B14F-4D97-AF65-F5344CB8AC3E}">
        <p14:creationId xmlns:p14="http://schemas.microsoft.com/office/powerpoint/2010/main" val="117209076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122</a:t>
            </a:fld>
            <a:endParaRPr lang="en-US" dirty="0"/>
          </a:p>
        </p:txBody>
      </p:sp>
    </p:spTree>
    <p:extLst>
      <p:ext uri="{BB962C8B-B14F-4D97-AF65-F5344CB8AC3E}">
        <p14:creationId xmlns:p14="http://schemas.microsoft.com/office/powerpoint/2010/main" val="68066177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123</a:t>
            </a:fld>
            <a:endParaRPr lang="en-US" dirty="0"/>
          </a:p>
        </p:txBody>
      </p:sp>
    </p:spTree>
    <p:extLst>
      <p:ext uri="{BB962C8B-B14F-4D97-AF65-F5344CB8AC3E}">
        <p14:creationId xmlns:p14="http://schemas.microsoft.com/office/powerpoint/2010/main" val="350365295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124</a:t>
            </a:fld>
            <a:endParaRPr lang="en-US" dirty="0"/>
          </a:p>
        </p:txBody>
      </p:sp>
    </p:spTree>
    <p:extLst>
      <p:ext uri="{BB962C8B-B14F-4D97-AF65-F5344CB8AC3E}">
        <p14:creationId xmlns:p14="http://schemas.microsoft.com/office/powerpoint/2010/main" val="360772538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dirty="0"/>
          </a:p>
        </p:txBody>
      </p:sp>
    </p:spTree>
    <p:extLst>
      <p:ext uri="{BB962C8B-B14F-4D97-AF65-F5344CB8AC3E}">
        <p14:creationId xmlns:p14="http://schemas.microsoft.com/office/powerpoint/2010/main" val="325024862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dirty="0"/>
          </a:p>
        </p:txBody>
      </p:sp>
    </p:spTree>
    <p:extLst>
      <p:ext uri="{BB962C8B-B14F-4D97-AF65-F5344CB8AC3E}">
        <p14:creationId xmlns:p14="http://schemas.microsoft.com/office/powerpoint/2010/main" val="401018530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127</a:t>
            </a:fld>
            <a:endParaRPr lang="en-US" dirty="0"/>
          </a:p>
        </p:txBody>
      </p:sp>
    </p:spTree>
    <p:extLst>
      <p:ext uri="{BB962C8B-B14F-4D97-AF65-F5344CB8AC3E}">
        <p14:creationId xmlns:p14="http://schemas.microsoft.com/office/powerpoint/2010/main" val="412168837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128</a:t>
            </a:fld>
            <a:endParaRPr lang="en-US" dirty="0"/>
          </a:p>
        </p:txBody>
      </p:sp>
    </p:spTree>
    <p:extLst>
      <p:ext uri="{BB962C8B-B14F-4D97-AF65-F5344CB8AC3E}">
        <p14:creationId xmlns:p14="http://schemas.microsoft.com/office/powerpoint/2010/main" val="419376859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3253709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07CA6-E429-4C83-A196-3AC6E0E6E593}" type="slidenum">
              <a:rPr lang="en-US" smtClean="0"/>
              <a:t>130</a:t>
            </a:fld>
            <a:endParaRPr lang="en-US" dirty="0"/>
          </a:p>
        </p:txBody>
      </p:sp>
    </p:spTree>
    <p:extLst>
      <p:ext uri="{BB962C8B-B14F-4D97-AF65-F5344CB8AC3E}">
        <p14:creationId xmlns:p14="http://schemas.microsoft.com/office/powerpoint/2010/main" val="342407565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07CA6-E429-4C83-A196-3AC6E0E6E593}" type="slidenum">
              <a:rPr lang="en-US" smtClean="0"/>
              <a:t>131</a:t>
            </a:fld>
            <a:endParaRPr lang="en-US" dirty="0"/>
          </a:p>
        </p:txBody>
      </p:sp>
    </p:spTree>
    <p:extLst>
      <p:ext uri="{BB962C8B-B14F-4D97-AF65-F5344CB8AC3E}">
        <p14:creationId xmlns:p14="http://schemas.microsoft.com/office/powerpoint/2010/main" val="282443614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194389124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133</a:t>
            </a:fld>
            <a:endParaRPr lang="en-US" dirty="0"/>
          </a:p>
        </p:txBody>
      </p:sp>
    </p:spTree>
    <p:extLst>
      <p:ext uri="{BB962C8B-B14F-4D97-AF65-F5344CB8AC3E}">
        <p14:creationId xmlns:p14="http://schemas.microsoft.com/office/powerpoint/2010/main" val="214190824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24604355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104437997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169359015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19115988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176846874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139</a:t>
            </a:fld>
            <a:endParaRPr lang="en-US" dirty="0"/>
          </a:p>
        </p:txBody>
      </p:sp>
    </p:spTree>
    <p:extLst>
      <p:ext uri="{BB962C8B-B14F-4D97-AF65-F5344CB8AC3E}">
        <p14:creationId xmlns:p14="http://schemas.microsoft.com/office/powerpoint/2010/main" val="592533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dirty="0">
              <a:solidFill>
                <a:prstClr val="black"/>
              </a:solidFill>
              <a:latin typeface="Calibri"/>
            </a:endParaRPr>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3054061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557056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53" indent="-241653">
              <a:buFont typeface="+mj-lt"/>
              <a:buAutoNum type="arabicPeriod"/>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1004074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619979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dirty="0">
              <a:solidFill>
                <a:prstClr val="black"/>
              </a:solidFill>
              <a:latin typeface="Calibri"/>
            </a:endParaRPr>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40</a:t>
            </a:fld>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41</a:t>
            </a:fld>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2557079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111057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2035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21955502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1887166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33650004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10208671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35745930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1377178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214085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31632329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24615125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fld id="{562A8C07-3C64-4B71-9D2A-A2E88D35CAB4}" type="slidenum">
              <a:rPr lang="en-US">
                <a:latin typeface="Calibri" pitchFamily="34" charset="0"/>
              </a:rPr>
              <a:pPr eaLnBrk="1" hangingPunct="1"/>
              <a:t>66</a:t>
            </a:fld>
            <a:endParaRPr lang="en-US">
              <a:latin typeface="Calibri" pitchFamily="34" charset="0"/>
            </a:endParaRPr>
          </a:p>
        </p:txBody>
      </p:sp>
    </p:spTree>
    <p:extLst>
      <p:ext uri="{BB962C8B-B14F-4D97-AF65-F5344CB8AC3E}">
        <p14:creationId xmlns:p14="http://schemas.microsoft.com/office/powerpoint/2010/main" val="3837722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240857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28053960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357412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35467631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144183502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31283815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120968077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2272240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354703465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dirty="0"/>
          </a:p>
        </p:txBody>
      </p:sp>
    </p:spTree>
    <p:extLst>
      <p:ext uri="{BB962C8B-B14F-4D97-AF65-F5344CB8AC3E}">
        <p14:creationId xmlns:p14="http://schemas.microsoft.com/office/powerpoint/2010/main" val="319001974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77</a:t>
            </a:fld>
            <a:endParaRPr lang="en-US" dirty="0"/>
          </a:p>
        </p:txBody>
      </p:sp>
    </p:spTree>
    <p:extLst>
      <p:ext uri="{BB962C8B-B14F-4D97-AF65-F5344CB8AC3E}">
        <p14:creationId xmlns:p14="http://schemas.microsoft.com/office/powerpoint/2010/main" val="189225579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78</a:t>
            </a:fld>
            <a:endParaRPr lang="en-US" dirty="0"/>
          </a:p>
        </p:txBody>
      </p:sp>
    </p:spTree>
    <p:extLst>
      <p:ext uri="{BB962C8B-B14F-4D97-AF65-F5344CB8AC3E}">
        <p14:creationId xmlns:p14="http://schemas.microsoft.com/office/powerpoint/2010/main" val="27241882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79</a:t>
            </a:fld>
            <a:endParaRPr lang="en-US" dirty="0"/>
          </a:p>
        </p:txBody>
      </p:sp>
    </p:spTree>
    <p:extLst>
      <p:ext uri="{BB962C8B-B14F-4D97-AF65-F5344CB8AC3E}">
        <p14:creationId xmlns:p14="http://schemas.microsoft.com/office/powerpoint/2010/main" val="1197466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80</a:t>
            </a:fld>
            <a:endParaRPr lang="en-US" dirty="0"/>
          </a:p>
        </p:txBody>
      </p:sp>
    </p:spTree>
    <p:extLst>
      <p:ext uri="{BB962C8B-B14F-4D97-AF65-F5344CB8AC3E}">
        <p14:creationId xmlns:p14="http://schemas.microsoft.com/office/powerpoint/2010/main" val="31077531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81</a:t>
            </a:fld>
            <a:endParaRPr lang="en-US" dirty="0"/>
          </a:p>
        </p:txBody>
      </p:sp>
    </p:spTree>
    <p:extLst>
      <p:ext uri="{BB962C8B-B14F-4D97-AF65-F5344CB8AC3E}">
        <p14:creationId xmlns:p14="http://schemas.microsoft.com/office/powerpoint/2010/main" val="36177472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dirty="0"/>
          </a:p>
        </p:txBody>
      </p:sp>
    </p:spTree>
    <p:extLst>
      <p:ext uri="{BB962C8B-B14F-4D97-AF65-F5344CB8AC3E}">
        <p14:creationId xmlns:p14="http://schemas.microsoft.com/office/powerpoint/2010/main" val="94687776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fld id="{8C800963-7C5E-4039-9846-3F2DC660D621}" type="slidenum">
              <a:rPr lang="en-US" altLang="en-US" sz="1300"/>
              <a:pPr/>
              <a:t>83</a:t>
            </a:fld>
            <a:endParaRPr lang="en-US" altLang="en-US" sz="1300" dirty="0"/>
          </a:p>
        </p:txBody>
      </p:sp>
    </p:spTree>
    <p:extLst>
      <p:ext uri="{BB962C8B-B14F-4D97-AF65-F5344CB8AC3E}">
        <p14:creationId xmlns:p14="http://schemas.microsoft.com/office/powerpoint/2010/main" val="2810614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84</a:t>
            </a:fld>
            <a:endParaRPr lang="en-US" dirty="0"/>
          </a:p>
        </p:txBody>
      </p:sp>
    </p:spTree>
    <p:extLst>
      <p:ext uri="{BB962C8B-B14F-4D97-AF65-F5344CB8AC3E}">
        <p14:creationId xmlns:p14="http://schemas.microsoft.com/office/powerpoint/2010/main" val="37627367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85</a:t>
            </a:fld>
            <a:endParaRPr lang="en-US" dirty="0"/>
          </a:p>
        </p:txBody>
      </p:sp>
    </p:spTree>
    <p:extLst>
      <p:ext uri="{BB962C8B-B14F-4D97-AF65-F5344CB8AC3E}">
        <p14:creationId xmlns:p14="http://schemas.microsoft.com/office/powerpoint/2010/main" val="22576309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86</a:t>
            </a:fld>
            <a:endParaRPr lang="en-US" dirty="0"/>
          </a:p>
        </p:txBody>
      </p:sp>
    </p:spTree>
    <p:extLst>
      <p:ext uri="{BB962C8B-B14F-4D97-AF65-F5344CB8AC3E}">
        <p14:creationId xmlns:p14="http://schemas.microsoft.com/office/powerpoint/2010/main" val="274988382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dirty="0"/>
          </a:p>
        </p:txBody>
      </p:sp>
    </p:spTree>
    <p:extLst>
      <p:ext uri="{BB962C8B-B14F-4D97-AF65-F5344CB8AC3E}">
        <p14:creationId xmlns:p14="http://schemas.microsoft.com/office/powerpoint/2010/main" val="279223728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88</a:t>
            </a:fld>
            <a:endParaRPr lang="en-US" dirty="0"/>
          </a:p>
        </p:txBody>
      </p:sp>
    </p:spTree>
    <p:extLst>
      <p:ext uri="{BB962C8B-B14F-4D97-AF65-F5344CB8AC3E}">
        <p14:creationId xmlns:p14="http://schemas.microsoft.com/office/powerpoint/2010/main" val="222587430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dirty="0"/>
          </a:p>
        </p:txBody>
      </p:sp>
    </p:spTree>
    <p:extLst>
      <p:ext uri="{BB962C8B-B14F-4D97-AF65-F5344CB8AC3E}">
        <p14:creationId xmlns:p14="http://schemas.microsoft.com/office/powerpoint/2010/main" val="1174817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90</a:t>
            </a:fld>
            <a:endParaRPr lang="en-US" dirty="0"/>
          </a:p>
        </p:txBody>
      </p:sp>
    </p:spTree>
    <p:extLst>
      <p:ext uri="{BB962C8B-B14F-4D97-AF65-F5344CB8AC3E}">
        <p14:creationId xmlns:p14="http://schemas.microsoft.com/office/powerpoint/2010/main" val="168548801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91</a:t>
            </a:fld>
            <a:endParaRPr lang="en-US" dirty="0"/>
          </a:p>
        </p:txBody>
      </p:sp>
    </p:spTree>
    <p:extLst>
      <p:ext uri="{BB962C8B-B14F-4D97-AF65-F5344CB8AC3E}">
        <p14:creationId xmlns:p14="http://schemas.microsoft.com/office/powerpoint/2010/main" val="33219991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92</a:t>
            </a:fld>
            <a:endParaRPr lang="en-US" dirty="0"/>
          </a:p>
        </p:txBody>
      </p:sp>
    </p:spTree>
    <p:extLst>
      <p:ext uri="{BB962C8B-B14F-4D97-AF65-F5344CB8AC3E}">
        <p14:creationId xmlns:p14="http://schemas.microsoft.com/office/powerpoint/2010/main" val="68072092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93</a:t>
            </a:fld>
            <a:endParaRPr lang="en-US" dirty="0"/>
          </a:p>
        </p:txBody>
      </p:sp>
    </p:spTree>
    <p:extLst>
      <p:ext uri="{BB962C8B-B14F-4D97-AF65-F5344CB8AC3E}">
        <p14:creationId xmlns:p14="http://schemas.microsoft.com/office/powerpoint/2010/main" val="5845288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94</a:t>
            </a:fld>
            <a:endParaRPr lang="en-US" dirty="0"/>
          </a:p>
        </p:txBody>
      </p:sp>
    </p:spTree>
    <p:extLst>
      <p:ext uri="{BB962C8B-B14F-4D97-AF65-F5344CB8AC3E}">
        <p14:creationId xmlns:p14="http://schemas.microsoft.com/office/powerpoint/2010/main" val="214299845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95</a:t>
            </a:fld>
            <a:endParaRPr lang="en-US" dirty="0"/>
          </a:p>
        </p:txBody>
      </p:sp>
    </p:spTree>
    <p:extLst>
      <p:ext uri="{BB962C8B-B14F-4D97-AF65-F5344CB8AC3E}">
        <p14:creationId xmlns:p14="http://schemas.microsoft.com/office/powerpoint/2010/main" val="334326927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r>
              <a:rPr lang="en-US" altLang="en-US" sz="1300" dirty="0"/>
              <a:t>Sexual Assault Victim Interviews</a:t>
            </a:r>
          </a:p>
        </p:txBody>
      </p:sp>
      <p:sp>
        <p:nvSpPr>
          <p:cNvPr id="481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fld id="{90CE0DD7-DAE9-4166-A1D7-C4E94C0BE4E5}" type="slidenum">
              <a:rPr lang="en-US" altLang="en-US" sz="1300"/>
              <a:pPr eaLnBrk="1" hangingPunct="1"/>
              <a:t>96</a:t>
            </a:fld>
            <a:endParaRPr lang="en-US" altLang="en-US" sz="1300" dirty="0"/>
          </a:p>
        </p:txBody>
      </p:sp>
      <p:sp>
        <p:nvSpPr>
          <p:cNvPr id="48132" name="Rectangle 2"/>
          <p:cNvSpPr>
            <a:spLocks noGrp="1" noRot="1" noChangeAspect="1" noChangeArrowheads="1" noTextEdit="1"/>
          </p:cNvSpPr>
          <p:nvPr>
            <p:ph type="sldImg"/>
          </p:nvPr>
        </p:nvSpPr>
        <p:spPr>
          <a:solidFill>
            <a:srgbClr val="FFFFFF"/>
          </a:solidFill>
          <a:ln/>
        </p:spPr>
      </p:sp>
      <p:sp>
        <p:nvSpPr>
          <p:cNvPr id="48133" name="Rectangle 3"/>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728603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97</a:t>
            </a:fld>
            <a:endParaRPr lang="en-US" dirty="0"/>
          </a:p>
        </p:txBody>
      </p:sp>
    </p:spTree>
    <p:extLst>
      <p:ext uri="{BB962C8B-B14F-4D97-AF65-F5344CB8AC3E}">
        <p14:creationId xmlns:p14="http://schemas.microsoft.com/office/powerpoint/2010/main" val="342784277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98</a:t>
            </a:fld>
            <a:endParaRPr lang="en-US" dirty="0"/>
          </a:p>
        </p:txBody>
      </p:sp>
    </p:spTree>
    <p:extLst>
      <p:ext uri="{BB962C8B-B14F-4D97-AF65-F5344CB8AC3E}">
        <p14:creationId xmlns:p14="http://schemas.microsoft.com/office/powerpoint/2010/main" val="32314249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99</a:t>
            </a:fld>
            <a:endParaRPr lang="en-US" dirty="0"/>
          </a:p>
        </p:txBody>
      </p:sp>
    </p:spTree>
    <p:extLst>
      <p:ext uri="{BB962C8B-B14F-4D97-AF65-F5344CB8AC3E}">
        <p14:creationId xmlns:p14="http://schemas.microsoft.com/office/powerpoint/2010/main" val="468431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dirty="0"/>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dirty="0"/>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dirty="0"/>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dirty="0"/>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dirty="0"/>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dirty="0"/>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dirty="0"/>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dirty="0"/>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dirty="0"/>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dirty="0"/>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dirty="0"/>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dirty="0"/>
          </a:p>
        </p:txBody>
      </p:sp>
    </p:spTree>
    <p:extLst>
      <p:ext uri="{BB962C8B-B14F-4D97-AF65-F5344CB8AC3E}">
        <p14:creationId xmlns:p14="http://schemas.microsoft.com/office/powerpoint/2010/main" val="1925331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973545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dirty="0"/>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dirty="0"/>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dirty="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dirty="0"/>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dirty="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dirty="0"/>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dirty="0"/>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dirty="0"/>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dirty="0">
                <a:solidFill>
                  <a:srgbClr val="ACA39A"/>
                </a:solidFill>
              </a:rPr>
              <a:t>30 East 7th Street</a:t>
            </a:r>
          </a:p>
          <a:p>
            <a:pPr lvl="0" algn="ctr"/>
            <a:r>
              <a:rPr lang="en-US" sz="2400" b="1" dirty="0">
                <a:solidFill>
                  <a:srgbClr val="ACA39A"/>
                </a:solidFill>
              </a:rPr>
              <a:t>St. Paul, MN  55101</a:t>
            </a:r>
          </a:p>
          <a:p>
            <a:pPr lvl="0" algn="ctr"/>
            <a:endParaRPr lang="en-US" sz="2400" b="1" dirty="0">
              <a:solidFill>
                <a:srgbClr val="ACA39A"/>
              </a:solidFill>
            </a:endParaRPr>
          </a:p>
          <a:p>
            <a:pPr lvl="0" algn="ctr"/>
            <a:r>
              <a:rPr lang="en-US" sz="2400" b="1" dirty="0">
                <a:solidFill>
                  <a:srgbClr val="ACA39A"/>
                </a:solidFill>
              </a:rPr>
              <a:t>651-201-1800</a:t>
            </a:r>
          </a:p>
          <a:p>
            <a:pPr lvl="0" algn="ctr"/>
            <a:r>
              <a:rPr lang="en-US" sz="2400" b="1" dirty="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dirty="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11176000" y="6520934"/>
            <a:ext cx="6096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72203"/>
            <a:ext cx="1584960" cy="402335"/>
          </a:xfrm>
          <a:prstGeom prst="rect">
            <a:avLst/>
          </a:prstGeom>
        </p:spPr>
      </p:pic>
      <p:grpSp>
        <p:nvGrpSpPr>
          <p:cNvPr id="9" name="Group 8" title="Blue and green decorative border"/>
          <p:cNvGrpSpPr/>
          <p:nvPr userDrawn="1"/>
        </p:nvGrpSpPr>
        <p:grpSpPr>
          <a:xfrm>
            <a:off x="0" y="-76200"/>
            <a:ext cx="4064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61510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698617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dirty="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1" r:id="rId15"/>
    <p:sldLayoutId id="2147483712" r:id="rId16"/>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5.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40.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140.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hyperlink" Target="https://www.rainn.org/articles/clery-act" TargetMode="External"/><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3.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3.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a:lstStyle/>
          <a:p>
            <a:r>
              <a:rPr lang="en-US" dirty="0"/>
              <a:t>November 3, 2022</a:t>
            </a:r>
          </a:p>
        </p:txBody>
      </p:sp>
      <p:sp>
        <p:nvSpPr>
          <p:cNvPr id="3" name="Text Placeholder 2"/>
          <p:cNvSpPr>
            <a:spLocks noGrp="1"/>
          </p:cNvSpPr>
          <p:nvPr>
            <p:ph type="body" sz="quarter" idx="11"/>
          </p:nvPr>
        </p:nvSpPr>
        <p:spPr>
          <a:xfrm>
            <a:off x="6320596" y="3468688"/>
            <a:ext cx="4495800" cy="417512"/>
          </a:xfrm>
        </p:spPr>
        <p:txBody>
          <a:bodyPr/>
          <a:lstStyle/>
          <a:p>
            <a:r>
              <a:rPr lang="en-US" dirty="0"/>
              <a:t>Office of Equity and Inclusion</a:t>
            </a:r>
          </a:p>
        </p:txBody>
      </p:sp>
      <p:sp>
        <p:nvSpPr>
          <p:cNvPr id="11" name="Text Placeholder 4">
            <a:extLst>
              <a:ext uri="{FF2B5EF4-FFF2-40B4-BE49-F238E27FC236}">
                <a16:creationId xmlns:a16="http://schemas.microsoft.com/office/drawing/2014/main" id="{083787D7-76E7-934D-8BA3-02B832BCF188}"/>
              </a:ext>
            </a:extLst>
          </p:cNvPr>
          <p:cNvSpPr txBox="1">
            <a:spLocks/>
          </p:cNvSpPr>
          <p:nvPr/>
        </p:nvSpPr>
        <p:spPr>
          <a:xfrm>
            <a:off x="1408114" y="5029200"/>
            <a:ext cx="2743666" cy="619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Desiree’ Clark</a:t>
            </a:r>
          </a:p>
          <a:p>
            <a:pPr>
              <a:lnSpc>
                <a:spcPct val="100000"/>
              </a:lnSpc>
              <a:spcBef>
                <a:spcPct val="20000"/>
              </a:spcBef>
              <a:buClr>
                <a:srgbClr val="009F4D"/>
              </a:buClr>
            </a:pPr>
            <a:r>
              <a:rPr lang="en-US" sz="1100">
                <a:solidFill>
                  <a:srgbClr val="139445"/>
                </a:solidFill>
              </a:rPr>
              <a:t>Civil Rights, Title IX/Compliance Officer</a:t>
            </a:r>
            <a:br>
              <a:rPr lang="en-US" sz="1100">
                <a:solidFill>
                  <a:srgbClr val="139445"/>
                </a:solidFill>
              </a:rPr>
            </a:br>
            <a:r>
              <a:rPr lang="en-US" sz="1100">
                <a:solidFill>
                  <a:srgbClr val="139445"/>
                </a:solidFill>
              </a:rPr>
              <a:t>Office of Equity &amp; Inclusion</a:t>
            </a:r>
            <a:endParaRPr lang="en-US" sz="1100" dirty="0">
              <a:solidFill>
                <a:srgbClr val="139445"/>
              </a:solidFill>
            </a:endParaRPr>
          </a:p>
        </p:txBody>
      </p:sp>
      <p:sp>
        <p:nvSpPr>
          <p:cNvPr id="12" name="TextBox 11">
            <a:extLst>
              <a:ext uri="{FF2B5EF4-FFF2-40B4-BE49-F238E27FC236}">
                <a16:creationId xmlns:a16="http://schemas.microsoft.com/office/drawing/2014/main" id="{BD0F89DE-EB97-AC86-70BB-E12DBD4D5271}"/>
              </a:ext>
            </a:extLst>
          </p:cNvPr>
          <p:cNvSpPr txBox="1"/>
          <p:nvPr/>
        </p:nvSpPr>
        <p:spPr>
          <a:xfrm>
            <a:off x="4870875" y="5061238"/>
            <a:ext cx="2682999"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Interim General Counsel</a:t>
            </a:r>
          </a:p>
          <a:p>
            <a:r>
              <a:rPr lang="en-US" sz="1100" b="1">
                <a:solidFill>
                  <a:srgbClr val="139445"/>
                </a:solidFill>
              </a:rPr>
              <a:t>Office of General Counsel</a:t>
            </a:r>
          </a:p>
        </p:txBody>
      </p:sp>
      <p:sp>
        <p:nvSpPr>
          <p:cNvPr id="13" name="Text Placeholder 4">
            <a:extLst>
              <a:ext uri="{FF2B5EF4-FFF2-40B4-BE49-F238E27FC236}">
                <a16:creationId xmlns:a16="http://schemas.microsoft.com/office/drawing/2014/main" id="{FDDF1D59-04E3-8D3F-2FE8-F008963B97EA}"/>
              </a:ext>
            </a:extLst>
          </p:cNvPr>
          <p:cNvSpPr txBox="1">
            <a:spLocks/>
          </p:cNvSpPr>
          <p:nvPr/>
        </p:nvSpPr>
        <p:spPr>
          <a:xfrm>
            <a:off x="80402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dirty="0">
                <a:solidFill>
                  <a:srgbClr val="139445"/>
                </a:solidFill>
              </a:rPr>
              <a:t>Linda Álvarez</a:t>
            </a:r>
          </a:p>
          <a:p>
            <a:pPr>
              <a:lnSpc>
                <a:spcPct val="100000"/>
              </a:lnSpc>
              <a:spcBef>
                <a:spcPct val="20000"/>
              </a:spcBef>
              <a:buClr>
                <a:srgbClr val="009F4D"/>
              </a:buClr>
            </a:pPr>
            <a:r>
              <a:rPr lang="en-US" sz="1100" dirty="0">
                <a:solidFill>
                  <a:srgbClr val="139445"/>
                </a:solidFill>
              </a:rPr>
              <a:t>Director of Equal Opportunity &amp; Title IX</a:t>
            </a:r>
            <a:endParaRPr lang="en-US" sz="1100" dirty="0">
              <a:solidFill>
                <a:srgbClr val="139445"/>
              </a:solidFill>
              <a:cs typeface="Calibri"/>
            </a:endParaRPr>
          </a:p>
          <a:p>
            <a:pPr>
              <a:lnSpc>
                <a:spcPct val="100000"/>
              </a:lnSpc>
              <a:spcBef>
                <a:spcPct val="20000"/>
              </a:spcBef>
              <a:buClr>
                <a:srgbClr val="009F4D"/>
              </a:buClr>
            </a:pPr>
            <a:r>
              <a:rPr lang="en-US" sz="1100" dirty="0">
                <a:solidFill>
                  <a:srgbClr val="139445"/>
                </a:solidFill>
              </a:rPr>
              <a:t>Minnesota State University, Mankato</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a:ea typeface="+mn-ea"/>
                <a:cs typeface="+mn-cs"/>
              </a:rPr>
              <a:t>Key Elements of the New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Avoid “why”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4" name="Content Placeholder 3"/>
          <p:cNvSpPr>
            <a:spLocks noGrp="1"/>
          </p:cNvSpPr>
          <p:nvPr>
            <p:ph sz="half" idx="1"/>
          </p:nvPr>
        </p:nvSpPr>
        <p:spPr/>
        <p:txBody>
          <a:bodyPr/>
          <a:lstStyle/>
          <a:p>
            <a:r>
              <a:rPr lang="en-US" altLang="en-US" dirty="0">
                <a:ea typeface="ＭＳ Ｐゴシック" panose="020B0600070205080204" pitchFamily="34" charset="-128"/>
              </a:rPr>
              <a:t>Interpreted as blaming</a:t>
            </a:r>
          </a:p>
          <a:p>
            <a:r>
              <a:rPr lang="en-US" altLang="en-US" dirty="0">
                <a:ea typeface="ＭＳ Ｐゴシック" panose="020B0600070205080204" pitchFamily="34" charset="-128"/>
              </a:rPr>
              <a:t>Fear of being blamed is a huge part of why victims do not seek help</a:t>
            </a:r>
          </a:p>
          <a:p>
            <a:r>
              <a:rPr lang="en-US" altLang="en-US" dirty="0">
                <a:ea typeface="ＭＳ Ｐゴシック" panose="020B0600070205080204" pitchFamily="34" charset="-128"/>
              </a:rPr>
              <a:t>Victims are easily re-traumatized by healthcare personnel, LE, prosecution, and loved ones</a:t>
            </a:r>
          </a:p>
          <a:p>
            <a:endParaRPr lang="en-US" dirty="0"/>
          </a:p>
        </p:txBody>
      </p:sp>
      <p:sp>
        <p:nvSpPr>
          <p:cNvPr id="5" name="Content Placeholder 4"/>
          <p:cNvSpPr>
            <a:spLocks noGrp="1"/>
          </p:cNvSpPr>
          <p:nvPr>
            <p:ph sz="half" idx="2"/>
          </p:nvPr>
        </p:nvSpPr>
        <p:spPr/>
        <p:txBody>
          <a:bodyPr/>
          <a:lstStyle/>
          <a:p>
            <a:pPr marL="0" indent="0">
              <a:buNone/>
            </a:pPr>
            <a:r>
              <a:rPr lang="en-US" dirty="0"/>
              <a:t>Examples:</a:t>
            </a:r>
          </a:p>
          <a:p>
            <a:r>
              <a:rPr lang="en-US" dirty="0"/>
              <a:t>Why did you go with him?</a:t>
            </a:r>
          </a:p>
          <a:p>
            <a:r>
              <a:rPr lang="en-US" dirty="0"/>
              <a:t>Why didn’t you scream”</a:t>
            </a:r>
          </a:p>
          <a:p>
            <a:r>
              <a:rPr lang="en-US" dirty="0"/>
              <a:t>Why didn’t you kick him in the -----?</a:t>
            </a:r>
          </a:p>
          <a:p>
            <a:r>
              <a:rPr lang="en-US" dirty="0"/>
              <a:t>Why did you want so long to come forward?</a:t>
            </a:r>
          </a:p>
        </p:txBody>
      </p:sp>
    </p:spTree>
    <p:extLst>
      <p:ext uri="{BB962C8B-B14F-4D97-AF65-F5344CB8AC3E}">
        <p14:creationId xmlns:p14="http://schemas.microsoft.com/office/powerpoint/2010/main" val="16640362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 Informed Interview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433538" cy="4525963"/>
          </a:xfrm>
        </p:spPr>
        <p:txBody>
          <a:bodyPr>
            <a:normAutofit/>
          </a:bodyPr>
          <a:lstStyle/>
          <a:p>
            <a:r>
              <a:rPr lang="en-US" altLang="en-US" dirty="0">
                <a:ea typeface="ＭＳ Ｐゴシック" panose="020B0600070205080204" pitchFamily="34" charset="-128"/>
              </a:rPr>
              <a:t>Engage victim in recalling memories from the event based on their personal experience and their senses</a:t>
            </a:r>
          </a:p>
          <a:p>
            <a:pPr lvl="1"/>
            <a:r>
              <a:rPr lang="en-US" altLang="en-US" dirty="0">
                <a:ea typeface="ＭＳ Ｐゴシック" panose="020B0600070205080204" pitchFamily="34" charset="-128"/>
              </a:rPr>
              <a:t>What was your thought process during this experience?</a:t>
            </a:r>
          </a:p>
          <a:p>
            <a:pPr lvl="1"/>
            <a:r>
              <a:rPr lang="en-US" altLang="en-US" dirty="0">
                <a:ea typeface="ＭＳ Ｐゴシック" panose="020B0600070205080204" pitchFamily="34" charset="-128"/>
              </a:rPr>
              <a:t>What are you </a:t>
            </a:r>
            <a:r>
              <a:rPr lang="en-US" altLang="en-US" i="1" dirty="0">
                <a:ea typeface="ＭＳ Ｐゴシック" panose="020B0600070205080204" pitchFamily="34" charset="-128"/>
              </a:rPr>
              <a:t>able</a:t>
            </a:r>
            <a:r>
              <a:rPr lang="en-US" altLang="en-US" dirty="0">
                <a:ea typeface="ＭＳ Ｐゴシック" panose="020B0600070205080204" pitchFamily="34" charset="-128"/>
              </a:rPr>
              <a:t> </a:t>
            </a:r>
            <a:r>
              <a:rPr lang="en-US" altLang="en-US">
                <a:ea typeface="ＭＳ Ｐゴシック" panose="020B0600070205080204" pitchFamily="34" charset="-128"/>
              </a:rPr>
              <a:t>to remember </a:t>
            </a:r>
            <a:r>
              <a:rPr lang="en-US" altLang="en-US" dirty="0">
                <a:ea typeface="ＭＳ Ｐゴシック" panose="020B0600070205080204" pitchFamily="34" charset="-128"/>
              </a:rPr>
              <a:t>about…..the 5 senses?</a:t>
            </a:r>
          </a:p>
          <a:p>
            <a:endParaRPr lang="en-US" dirty="0"/>
          </a:p>
        </p:txBody>
      </p:sp>
      <p:sp>
        <p:nvSpPr>
          <p:cNvPr id="6" name="TextBox 5"/>
          <p:cNvSpPr txBox="1"/>
          <p:nvPr/>
        </p:nvSpPr>
        <p:spPr>
          <a:xfrm>
            <a:off x="6400800" y="5715001"/>
            <a:ext cx="2971800" cy="461665"/>
          </a:xfrm>
          <a:prstGeom prst="rect">
            <a:avLst/>
          </a:prstGeom>
          <a:noFill/>
        </p:spPr>
        <p:txBody>
          <a:bodyPr wrap="square" rtlCol="0">
            <a:spAutoFit/>
          </a:bodyPr>
          <a:lstStyle/>
          <a:p>
            <a:r>
              <a:rPr lang="en-US" sz="1200" dirty="0"/>
              <a:t>The Forensic Experiential Trauma Interview (FETI), Russell W. Strand &amp; Lori D. Heitman</a:t>
            </a:r>
          </a:p>
        </p:txBody>
      </p:sp>
    </p:spTree>
    <p:extLst>
      <p:ext uri="{BB962C8B-B14F-4D97-AF65-F5344CB8AC3E}">
        <p14:creationId xmlns:p14="http://schemas.microsoft.com/office/powerpoint/2010/main" val="801914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Continuing the Trauma Informed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dirty="0"/>
              <a:t>Gather information about the victim/survivor’s reactions during and as a result of experience</a:t>
            </a:r>
          </a:p>
          <a:p>
            <a:pPr lvl="1">
              <a:buFont typeface="Wingdings 2" charset="2"/>
              <a:buChar char=""/>
              <a:defRPr/>
            </a:pPr>
            <a:r>
              <a:rPr lang="en-US" dirty="0"/>
              <a:t>What were your reactions to this experience?</a:t>
            </a:r>
          </a:p>
          <a:p>
            <a:pPr lvl="2">
              <a:buFont typeface="Wingdings 2" charset="2"/>
              <a:buChar char=""/>
              <a:defRPr/>
            </a:pPr>
            <a:r>
              <a:rPr lang="en-US" dirty="0"/>
              <a:t>Physically…</a:t>
            </a:r>
          </a:p>
          <a:p>
            <a:pPr lvl="2">
              <a:buFont typeface="Wingdings 2" charset="2"/>
              <a:buChar char=""/>
              <a:defRPr/>
            </a:pPr>
            <a:r>
              <a:rPr lang="en-US" dirty="0"/>
              <a:t>Emotionally…</a:t>
            </a:r>
          </a:p>
          <a:p>
            <a:pPr lvl="3">
              <a:buFont typeface="Wingdings 2" charset="2"/>
              <a:buChar char=""/>
              <a:defRPr/>
            </a:pPr>
            <a:r>
              <a:rPr lang="en-US" sz="2300" dirty="0"/>
              <a:t>Ask them to describe and recall as many memories as possible</a:t>
            </a:r>
          </a:p>
          <a:p>
            <a:pPr lvl="4">
              <a:defRPr/>
            </a:pPr>
            <a:r>
              <a:rPr lang="en-US" sz="2300" dirty="0"/>
              <a:t>Give them time </a:t>
            </a:r>
          </a:p>
          <a:p>
            <a:pPr lvl="4">
              <a:defRPr/>
            </a:pPr>
            <a:r>
              <a:rPr lang="en-US" sz="2300" dirty="0"/>
              <a:t>Try to avoid probing them with additional follow-up questions at this point</a:t>
            </a:r>
          </a:p>
          <a:p>
            <a:pPr lvl="1">
              <a:buFont typeface="Wingdings 2" charset="2"/>
              <a:buChar char=""/>
              <a:defRPr/>
            </a:pPr>
            <a:r>
              <a:rPr lang="en-US" dirty="0"/>
              <a:t>What was the most difficult part of this experience for you?</a:t>
            </a:r>
          </a:p>
          <a:p>
            <a:pPr lvl="1">
              <a:buFont typeface="Wingdings 2" charset="2"/>
              <a:buChar char=""/>
              <a:defRPr/>
            </a:pPr>
            <a:r>
              <a:rPr lang="en-US" dirty="0"/>
              <a:t>What, if anything, can’t you forget about this experience?</a:t>
            </a:r>
          </a:p>
          <a:p>
            <a:endParaRPr lang="en-US" dirty="0"/>
          </a:p>
        </p:txBody>
      </p:sp>
      <p:sp>
        <p:nvSpPr>
          <p:cNvPr id="4" name="TextBox 3"/>
          <p:cNvSpPr txBox="1"/>
          <p:nvPr/>
        </p:nvSpPr>
        <p:spPr>
          <a:xfrm>
            <a:off x="3733800" y="6096000"/>
            <a:ext cx="4267200" cy="738664"/>
          </a:xfrm>
          <a:prstGeom prst="rect">
            <a:avLst/>
          </a:prstGeom>
          <a:noFill/>
        </p:spPr>
        <p:txBody>
          <a:bodyPr wrap="square" rtlCol="0">
            <a:spAutoFit/>
          </a:bodyPr>
          <a:lstStyle/>
          <a:p>
            <a:r>
              <a:rPr lang="en-US" sz="1200" dirty="0"/>
              <a:t>The Forensic Experiential Trauma Interview (FETI), Russell W. Strand &amp; Lori D. Heitman</a:t>
            </a:r>
          </a:p>
          <a:p>
            <a:endParaRPr lang="en-US" dirty="0"/>
          </a:p>
        </p:txBody>
      </p:sp>
    </p:spTree>
    <p:extLst>
      <p:ext uri="{BB962C8B-B14F-4D97-AF65-F5344CB8AC3E}">
        <p14:creationId xmlns:p14="http://schemas.microsoft.com/office/powerpoint/2010/main" val="14959781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Finalizing the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Clarify any information and details gathered during interview</a:t>
            </a:r>
          </a:p>
          <a:p>
            <a:pPr lvl="1"/>
            <a:r>
              <a:rPr lang="en-US" altLang="en-US" dirty="0">
                <a:ea typeface="ＭＳ Ｐゴシック" panose="020B0600070205080204" pitchFamily="34" charset="-128"/>
              </a:rPr>
              <a:t>This step is completed only AFTER </a:t>
            </a:r>
            <a:r>
              <a:rPr lang="en-US" altLang="en-US" i="1" dirty="0">
                <a:ea typeface="ＭＳ Ｐゴシック" panose="020B0600070205080204" pitchFamily="34" charset="-128"/>
              </a:rPr>
              <a:t>facilitating</a:t>
            </a:r>
            <a:r>
              <a:rPr lang="en-US" altLang="en-US" dirty="0">
                <a:ea typeface="ＭＳ Ｐゴシック" panose="020B0600070205080204" pitchFamily="34" charset="-128"/>
              </a:rPr>
              <a:t> all you can about the victim/survivor’s “experience”</a:t>
            </a:r>
          </a:p>
          <a:p>
            <a:pPr lvl="1"/>
            <a:r>
              <a:rPr lang="en-US" altLang="en-US" dirty="0">
                <a:ea typeface="ＭＳ Ｐゴシック" panose="020B0600070205080204" pitchFamily="34" charset="-128"/>
              </a:rPr>
              <a:t>“Can you tell me more about….”</a:t>
            </a:r>
          </a:p>
          <a:p>
            <a:pPr lvl="1"/>
            <a:endParaRPr lang="en-US" altLang="en-US" dirty="0">
              <a:ea typeface="ＭＳ Ｐゴシック" panose="020B0600070205080204" pitchFamily="34" charset="-128"/>
            </a:endParaRPr>
          </a:p>
          <a:p>
            <a:pPr marL="457200" lvl="1" indent="0">
              <a:buNone/>
            </a:pPr>
            <a:r>
              <a:rPr lang="en-US" sz="1400" dirty="0"/>
              <a:t>	--The Forensic Experiential Trauma Interview (FETI), Russell W. Strand &amp; Lori D. Heitman</a:t>
            </a:r>
          </a:p>
          <a:p>
            <a:pPr marL="457200" lvl="1" indent="0">
              <a:buNone/>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5452359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Concluding of the Interview</a:t>
            </a:r>
          </a:p>
        </p:txBody>
      </p:sp>
      <p:sp>
        <p:nvSpPr>
          <p:cNvPr id="4" name="Rectangle 3"/>
          <p:cNvSpPr/>
          <p:nvPr/>
        </p:nvSpPr>
        <p:spPr>
          <a:xfrm>
            <a:off x="2362200" y="1447801"/>
            <a:ext cx="7467600" cy="4401205"/>
          </a:xfrm>
          <a:prstGeom prst="rect">
            <a:avLst/>
          </a:prstGeom>
        </p:spPr>
        <p:txBody>
          <a:bodyPr wrap="square">
            <a:spAutoFit/>
          </a:bodyPr>
          <a:lstStyle/>
          <a:p>
            <a:pPr marL="457200" indent="-457200">
              <a:buFont typeface="Arial" panose="020B0604020202020204" pitchFamily="34" charset="0"/>
              <a:buChar char="•"/>
            </a:pPr>
            <a:r>
              <a:rPr lang="en-US" altLang="en-US" sz="2800" dirty="0">
                <a:solidFill>
                  <a:srgbClr val="002060"/>
                </a:solidFill>
                <a:latin typeface="Arial" charset="0"/>
              </a:rPr>
              <a:t>Thank the complainant for bringing the issue forward</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Give them your contact information in case they remember anything</a:t>
            </a:r>
          </a:p>
          <a:p>
            <a:r>
              <a:rPr lang="en-US" altLang="en-US" sz="2800" dirty="0">
                <a:solidFill>
                  <a:srgbClr val="002060"/>
                </a:solidFill>
                <a:latin typeface="Arial" charset="0"/>
              </a:rPr>
              <a:t> </a:t>
            </a:r>
          </a:p>
          <a:p>
            <a:pPr marL="457200" indent="-457200">
              <a:buFont typeface="Arial" panose="020B0604020202020204" pitchFamily="34" charset="0"/>
              <a:buChar char="•"/>
            </a:pPr>
            <a:r>
              <a:rPr lang="en-US" altLang="en-US" sz="2800" dirty="0">
                <a:solidFill>
                  <a:srgbClr val="002060"/>
                </a:solidFill>
                <a:latin typeface="Arial" charset="0"/>
              </a:rPr>
              <a:t>Explain future procedures and timeline</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Explain retaliation policy and procedure for reporting</a:t>
            </a:r>
          </a:p>
        </p:txBody>
      </p:sp>
    </p:spTree>
    <p:extLst>
      <p:ext uri="{BB962C8B-B14F-4D97-AF65-F5344CB8AC3E}">
        <p14:creationId xmlns:p14="http://schemas.microsoft.com/office/powerpoint/2010/main" val="12077797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Evidence – comprehensive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Your main goals:</a:t>
            </a:r>
          </a:p>
          <a:p>
            <a:pPr lvl="1"/>
            <a:r>
              <a:rPr lang="en-US" altLang="en-US" sz="2800" dirty="0">
                <a:ea typeface="ＭＳ Ｐゴシック" panose="020B0600070205080204" pitchFamily="34" charset="-128"/>
              </a:rPr>
              <a:t>Gather all facts the complainant is able to provide about their experience and try to understand the context</a:t>
            </a:r>
          </a:p>
          <a:p>
            <a:pPr lvl="1">
              <a:buFont typeface="Wingdings 2" panose="05020102010507070707" pitchFamily="18" charset="2"/>
              <a:buNone/>
            </a:pPr>
            <a:endParaRPr lang="en-US" altLang="en-US" sz="2800" dirty="0">
              <a:ea typeface="ＭＳ Ｐゴシック" panose="020B0600070205080204" pitchFamily="34" charset="-128"/>
            </a:endParaRPr>
          </a:p>
          <a:p>
            <a:pPr lvl="1"/>
            <a:r>
              <a:rPr lang="en-US" altLang="en-US" sz="2800" i="1" dirty="0">
                <a:ea typeface="ＭＳ Ｐゴシック" panose="020B0600070205080204" pitchFamily="34" charset="-128"/>
              </a:rPr>
              <a:t>Show</a:t>
            </a:r>
            <a:r>
              <a:rPr lang="en-US" altLang="en-US" sz="2800" dirty="0">
                <a:ea typeface="ＭＳ Ｐゴシック" panose="020B0600070205080204" pitchFamily="34" charset="-128"/>
              </a:rPr>
              <a:t> that you gathered all the facts from every avenue – even if you do not think it will change the outcome!</a:t>
            </a:r>
            <a:r>
              <a:rPr lang="en-US" altLang="en-US" sz="2800" i="1" dirty="0">
                <a:ea typeface="ＭＳ Ｐゴシック" panose="020B0600070205080204" pitchFamily="34" charset="-128"/>
              </a:rPr>
              <a:t>  Why?</a:t>
            </a:r>
            <a:r>
              <a:rPr lang="en-US" altLang="en-US" sz="2800" dirty="0">
                <a:ea typeface="ＭＳ Ｐゴシック" panose="020B0600070205080204" pitchFamily="34" charset="-128"/>
              </a:rPr>
              <a:t>  </a:t>
            </a:r>
            <a:r>
              <a:rPr lang="en-US" altLang="en-US" sz="2800" b="1" dirty="0">
                <a:ea typeface="ＭＳ Ｐゴシック" panose="020B0600070205080204" pitchFamily="34" charset="-128"/>
              </a:rPr>
              <a:t>Your investigation will be highly scrutinized!</a:t>
            </a:r>
          </a:p>
          <a:p>
            <a:pPr lvl="1">
              <a:buFont typeface="Wingdings 2" panose="05020102010507070707" pitchFamily="18" charset="2"/>
              <a:buNone/>
            </a:pPr>
            <a:endParaRPr lang="en-US" altLang="en-US" sz="2800" b="1"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3198944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Other Witnesses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Locate any witness who may have been around the complainant or the respondent before, during, after - try to document all interactions between respondent and complainant from any witness who saw/heard the interactions.</a:t>
            </a:r>
          </a:p>
          <a:p>
            <a:r>
              <a:rPr lang="en-US" altLang="en-US" dirty="0">
                <a:ea typeface="ＭＳ Ｐゴシック" panose="020B0600070205080204" pitchFamily="34" charset="-128"/>
              </a:rPr>
              <a:t>Someone may have noticed level of intoxication, etc.</a:t>
            </a:r>
          </a:p>
          <a:p>
            <a:endParaRPr lang="en-US" dirty="0"/>
          </a:p>
        </p:txBody>
      </p:sp>
    </p:spTree>
    <p:extLst>
      <p:ext uri="{BB962C8B-B14F-4D97-AF65-F5344CB8AC3E}">
        <p14:creationId xmlns:p14="http://schemas.microsoft.com/office/powerpoint/2010/main" val="31882259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Other Witnesses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Since in many instances only two people saw the actual sexual assault take place, sexual assault cases allow for testimony from a broad definition of witnesses</a:t>
            </a:r>
          </a:p>
          <a:p>
            <a:r>
              <a:rPr lang="ja-JP" altLang="en-US" dirty="0"/>
              <a:t>“</a:t>
            </a:r>
            <a:r>
              <a:rPr lang="en-US" altLang="ja-JP" dirty="0"/>
              <a:t>Ear</a:t>
            </a:r>
            <a:r>
              <a:rPr lang="ja-JP" altLang="en-US" dirty="0"/>
              <a:t>”</a:t>
            </a:r>
            <a:r>
              <a:rPr lang="en-US" altLang="ja-JP" dirty="0"/>
              <a:t> witnesses – overhearing corroborative statements made by the complainant or the respondent to each other, before, during, or after the alleged assault</a:t>
            </a:r>
          </a:p>
          <a:p>
            <a:pPr marL="0" indent="0">
              <a:buNone/>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42806347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Chain of Disclosure Witnesses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Interview the disclosure witnesses – what did the complainant tell to others in the first hours/days after the assault?  </a:t>
            </a:r>
          </a:p>
          <a:p>
            <a:r>
              <a:rPr lang="en-US" altLang="en-US" dirty="0">
                <a:ea typeface="ＭＳ Ｐゴシック" panose="020B0600070205080204" pitchFamily="34" charset="-128"/>
              </a:rPr>
              <a:t>These are </a:t>
            </a:r>
            <a:r>
              <a:rPr lang="en-US" altLang="en-US" i="1" dirty="0">
                <a:ea typeface="ＭＳ Ｐゴシック" panose="020B0600070205080204" pitchFamily="34" charset="-128"/>
              </a:rPr>
              <a:t>invaluable</a:t>
            </a:r>
            <a:r>
              <a:rPr lang="en-US" altLang="en-US" dirty="0">
                <a:ea typeface="ＭＳ Ｐゴシック" panose="020B0600070205080204" pitchFamily="34" charset="-128"/>
              </a:rPr>
              <a:t> witnesses for the investigation – show the </a:t>
            </a:r>
            <a:r>
              <a:rPr lang="ja-JP" altLang="en-US" dirty="0"/>
              <a:t>“</a:t>
            </a:r>
            <a:r>
              <a:rPr lang="en-US" altLang="ja-JP" dirty="0"/>
              <a:t>unfolding</a:t>
            </a:r>
            <a:r>
              <a:rPr lang="ja-JP" altLang="en-US" dirty="0"/>
              <a:t>”</a:t>
            </a:r>
            <a:r>
              <a:rPr lang="en-US" altLang="ja-JP" dirty="0"/>
              <a:t> of the complainant</a:t>
            </a:r>
            <a:r>
              <a:rPr lang="ja-JP" altLang="en-US" dirty="0"/>
              <a:t>’</a:t>
            </a:r>
            <a:r>
              <a:rPr lang="en-US" altLang="ja-JP" dirty="0"/>
              <a:t>s disclosures to friends/family.</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Often these people helped the complainant decide to make a complaint</a:t>
            </a:r>
          </a:p>
          <a:p>
            <a:r>
              <a:rPr lang="en-US" altLang="en-US" dirty="0">
                <a:ea typeface="ＭＳ Ｐゴシック" panose="020B0600070205080204" pitchFamily="34" charset="-128"/>
              </a:rPr>
              <a:t>How did the respondent describe to friends or acquaintances what took place between themselves and the complainant?</a:t>
            </a:r>
          </a:p>
          <a:p>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41135594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Documentary Evidence</a:t>
            </a:r>
          </a:p>
        </p:txBody>
      </p:sp>
      <p:sp>
        <p:nvSpPr>
          <p:cNvPr id="2" name="Content Placeholder 1"/>
          <p:cNvSpPr>
            <a:spLocks noGrp="1"/>
          </p:cNvSpPr>
          <p:nvPr>
            <p:ph idx="1"/>
          </p:nvPr>
        </p:nvSpPr>
        <p:spPr/>
        <p:txBody>
          <a:bodyPr/>
          <a:lstStyle/>
          <a:p>
            <a:r>
              <a:rPr lang="en-US" dirty="0"/>
              <a:t>Text messages</a:t>
            </a:r>
          </a:p>
          <a:p>
            <a:r>
              <a:rPr lang="en-US" dirty="0"/>
              <a:t>Videos/Photographs</a:t>
            </a:r>
          </a:p>
          <a:p>
            <a:r>
              <a:rPr lang="en-US" dirty="0"/>
              <a:t>Social media</a:t>
            </a:r>
          </a:p>
          <a:p>
            <a:r>
              <a:rPr lang="en-US" dirty="0"/>
              <a:t>Emails</a:t>
            </a:r>
          </a:p>
          <a:p>
            <a:r>
              <a:rPr lang="en-US" dirty="0"/>
              <a:t>Uber receipts</a:t>
            </a:r>
          </a:p>
          <a:p>
            <a:r>
              <a:rPr lang="en-US" dirty="0"/>
              <a:t>Key card swipe records</a:t>
            </a:r>
          </a:p>
          <a:p>
            <a:r>
              <a:rPr lang="en-US" dirty="0"/>
              <a:t>Police report</a:t>
            </a:r>
          </a:p>
          <a:p>
            <a:r>
              <a:rPr lang="en-US" dirty="0"/>
              <a:t>SART exam, medical records</a:t>
            </a:r>
          </a:p>
          <a:p>
            <a:endParaRPr lang="en-US" dirty="0"/>
          </a:p>
        </p:txBody>
      </p:sp>
    </p:spTree>
    <p:extLst>
      <p:ext uri="{BB962C8B-B14F-4D97-AF65-F5344CB8AC3E}">
        <p14:creationId xmlns:p14="http://schemas.microsoft.com/office/powerpoint/2010/main" val="1023617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dirty="0">
                <a:solidFill>
                  <a:srgbClr val="002060"/>
                </a:solidFill>
              </a:rPr>
              <a:t>Conduct based on sex that occurs in a college or university’s program or activity in the United States that satisfies on or more of the following: </a:t>
            </a:r>
          </a:p>
          <a:p>
            <a:pPr lvl="1"/>
            <a:r>
              <a:rPr lang="en-US" dirty="0">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297023083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br>
              <a:rPr lang="en-US" dirty="0"/>
            </a:br>
            <a:br>
              <a:rPr lang="en-US" dirty="0"/>
            </a:br>
            <a:r>
              <a:rPr lang="en-US" b="0" dirty="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t>
            </a:r>
          </a:p>
          <a:p>
            <a:endParaRPr lang="en-US" dirty="0"/>
          </a:p>
          <a:p>
            <a:r>
              <a:rPr lang="en-US"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884238"/>
          </a:xfrm>
        </p:spPr>
        <p:txBody>
          <a:bodyPr>
            <a:normAutofit fontScale="90000"/>
          </a:bodyPr>
          <a:lstStyle/>
          <a:p>
            <a:r>
              <a:rPr lang="en-US" dirty="0"/>
              <a:t>Who has the responsibility to obtain affirmative consent?</a:t>
            </a:r>
          </a:p>
        </p:txBody>
      </p:sp>
      <p:sp>
        <p:nvSpPr>
          <p:cNvPr id="3" name="Content Placeholder 2"/>
          <p:cNvSpPr>
            <a:spLocks noGrp="1"/>
          </p:cNvSpPr>
          <p:nvPr>
            <p:ph idx="1"/>
          </p:nvPr>
        </p:nvSpPr>
        <p:spPr>
          <a:xfrm>
            <a:off x="2057400" y="2590800"/>
            <a:ext cx="8153400" cy="3352801"/>
          </a:xfrm>
        </p:spPr>
        <p:txBody>
          <a:bodyPr/>
          <a:lstStyle/>
          <a:p>
            <a:r>
              <a:rPr lang="en-US" dirty="0"/>
              <a:t>It is the responsibility of the person who wants to engage in sexual activity to ensure that the other person has consented to engage in the sexual activity. </a:t>
            </a:r>
          </a:p>
          <a:p>
            <a:endParaRPr lang="en-US" dirty="0"/>
          </a:p>
        </p:txBody>
      </p:sp>
    </p:spTree>
    <p:extLst>
      <p:ext uri="{BB962C8B-B14F-4D97-AF65-F5344CB8AC3E}">
        <p14:creationId xmlns:p14="http://schemas.microsoft.com/office/powerpoint/2010/main" val="33358964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affirmative consent be revoked?</a:t>
            </a:r>
          </a:p>
        </p:txBody>
      </p:sp>
      <p:sp>
        <p:nvSpPr>
          <p:cNvPr id="3" name="Content Placeholder 2"/>
          <p:cNvSpPr>
            <a:spLocks noGrp="1"/>
          </p:cNvSpPr>
          <p:nvPr>
            <p:ph idx="1"/>
          </p:nvPr>
        </p:nvSpPr>
        <p:spPr/>
        <p:txBody>
          <a:bodyPr/>
          <a:lstStyle/>
          <a:p>
            <a:r>
              <a:rPr lang="en-US" dirty="0"/>
              <a:t>Consent must be present throughout the entire sexual activity and can be revoked at any time. If coercion, intimidation, threats, and/or physical force are used, there is no consent. </a:t>
            </a:r>
          </a:p>
          <a:p>
            <a:endParaRPr lang="en-US" dirty="0"/>
          </a:p>
        </p:txBody>
      </p:sp>
    </p:spTree>
    <p:extLst>
      <p:ext uri="{BB962C8B-B14F-4D97-AF65-F5344CB8AC3E}">
        <p14:creationId xmlns:p14="http://schemas.microsoft.com/office/powerpoint/2010/main" val="16999561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cannot give affirmative consent?</a:t>
            </a:r>
          </a:p>
        </p:txBody>
      </p:sp>
      <p:sp>
        <p:nvSpPr>
          <p:cNvPr id="3" name="Content Placeholder 2"/>
          <p:cNvSpPr>
            <a:spLocks noGrp="1"/>
          </p:cNvSpPr>
          <p:nvPr>
            <p:ph idx="1"/>
          </p:nvPr>
        </p:nvSpPr>
        <p:spPr/>
        <p:txBody>
          <a:bodyPr/>
          <a:lstStyle/>
          <a:p>
            <a:r>
              <a:rPr lang="en-US" dirty="0"/>
              <a:t>If the complainant is mentally or physically incapacitated or impaired so that the complainant cannot understand the fact, nature, or extent of the sexual situation, there is no consent; this includes conditions due to alcohol or drug consumption, or being asleep or unconscious.</a:t>
            </a:r>
          </a:p>
        </p:txBody>
      </p:sp>
    </p:spTree>
    <p:extLst>
      <p:ext uri="{BB962C8B-B14F-4D97-AF65-F5344CB8AC3E}">
        <p14:creationId xmlns:p14="http://schemas.microsoft.com/office/powerpoint/2010/main" val="193467868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dirty="0"/>
            </a:br>
            <a:endParaRPr lang="en-US" dirty="0"/>
          </a:p>
        </p:txBody>
      </p:sp>
    </p:spTree>
    <p:extLst>
      <p:ext uri="{BB962C8B-B14F-4D97-AF65-F5344CB8AC3E}">
        <p14:creationId xmlns:p14="http://schemas.microsoft.com/office/powerpoint/2010/main" val="32512982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is …</a:t>
            </a:r>
          </a:p>
        </p:txBody>
      </p:sp>
      <p:sp>
        <p:nvSpPr>
          <p:cNvPr id="3" name="Content Placeholder 2"/>
          <p:cNvSpPr>
            <a:spLocks noGrp="1"/>
          </p:cNvSpPr>
          <p:nvPr>
            <p:ph idx="1"/>
          </p:nvPr>
        </p:nvSpPr>
        <p:spPr/>
        <p:txBody>
          <a:bodyPr/>
          <a:lstStyle/>
          <a:p>
            <a:r>
              <a:rPr lang="en-US" dirty="0"/>
              <a:t>A state where a person cannot make an informed and rational decision to engage in sexual activity. </a:t>
            </a:r>
          </a:p>
          <a:p>
            <a:r>
              <a:rPr lang="en-US" dirty="0"/>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Incapacitation</a:t>
            </a:r>
          </a:p>
        </p:txBody>
      </p:sp>
      <p:sp>
        <p:nvSpPr>
          <p:cNvPr id="3" name="Content Placeholder 2"/>
          <p:cNvSpPr>
            <a:spLocks noGrp="1"/>
          </p:cNvSpPr>
          <p:nvPr>
            <p:ph idx="1"/>
          </p:nvPr>
        </p:nvSpPr>
        <p:spPr/>
        <p:txBody>
          <a:bodyPr/>
          <a:lstStyle/>
          <a:p>
            <a:r>
              <a:rPr lang="en-US" dirty="0"/>
              <a:t>Incapacitation is a </a:t>
            </a:r>
            <a:r>
              <a:rPr lang="en-US" b="1" dirty="0"/>
              <a:t>subjective determination </a:t>
            </a:r>
            <a:r>
              <a:rPr lang="en-US" dirty="0"/>
              <a:t>made in light of all the facts available. </a:t>
            </a:r>
          </a:p>
          <a:p>
            <a:r>
              <a:rPr lang="en-US" dirty="0"/>
              <a:t>Why is it a subjective determination? Because people reach incapacitation in different ways and as a result of different stimuli (e.g., alcohol, marijuana, substance interaction with medication, etc.). They also exhibit incapacity in different ways.  </a:t>
            </a:r>
          </a:p>
        </p:txBody>
      </p:sp>
    </p:spTree>
    <p:extLst>
      <p:ext uri="{BB962C8B-B14F-4D97-AF65-F5344CB8AC3E}">
        <p14:creationId xmlns:p14="http://schemas.microsoft.com/office/powerpoint/2010/main" val="13495651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investigator evaluating?</a:t>
            </a:r>
          </a:p>
        </p:txBody>
      </p:sp>
      <p:sp>
        <p:nvSpPr>
          <p:cNvPr id="3" name="Content Placeholder 2"/>
          <p:cNvSpPr>
            <a:spLocks noGrp="1"/>
          </p:cNvSpPr>
          <p:nvPr>
            <p:ph idx="1"/>
          </p:nvPr>
        </p:nvSpPr>
        <p:spPr/>
        <p:txBody>
          <a:bodyPr/>
          <a:lstStyle/>
          <a:p>
            <a:r>
              <a:rPr lang="en-US" dirty="0"/>
              <a:t>Whether the complainant was incapacitated and, therefore, unable to give consent to sexual activity. </a:t>
            </a:r>
          </a:p>
        </p:txBody>
      </p:sp>
    </p:spTree>
    <p:extLst>
      <p:ext uri="{BB962C8B-B14F-4D97-AF65-F5344CB8AC3E}">
        <p14:creationId xmlns:p14="http://schemas.microsoft.com/office/powerpoint/2010/main" val="18287899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Inquiry</a:t>
            </a:r>
          </a:p>
        </p:txBody>
      </p:sp>
      <p:sp>
        <p:nvSpPr>
          <p:cNvPr id="3" name="Content Placeholder 2"/>
          <p:cNvSpPr>
            <a:spLocks noGrp="1"/>
          </p:cNvSpPr>
          <p:nvPr>
            <p:ph idx="1"/>
          </p:nvPr>
        </p:nvSpPr>
        <p:spPr/>
        <p:txBody>
          <a:bodyPr>
            <a:normAutofit/>
          </a:bodyPr>
          <a:lstStyle/>
          <a:p>
            <a:pPr lvl="1"/>
            <a:r>
              <a:rPr lang="en-US" dirty="0"/>
              <a:t>Body weight, height and size;</a:t>
            </a:r>
          </a:p>
          <a:p>
            <a:pPr lvl="1"/>
            <a:r>
              <a:rPr lang="en-US" dirty="0"/>
              <a:t>Tolerance for alcohol and other drugs; </a:t>
            </a:r>
          </a:p>
          <a:p>
            <a:pPr lvl="1"/>
            <a:r>
              <a:rPr lang="en-US" dirty="0"/>
              <a:t>Gender</a:t>
            </a:r>
          </a:p>
          <a:p>
            <a:pPr lvl="1"/>
            <a:r>
              <a:rPr lang="en-US" dirty="0"/>
              <a:t>Amount, pace and type of alcohol or other drugs consumed</a:t>
            </a:r>
          </a:p>
          <a:p>
            <a:pPr lvl="1"/>
            <a:r>
              <a:rPr lang="en-US" dirty="0"/>
              <a:t>Signs of intoxication</a:t>
            </a:r>
          </a:p>
          <a:p>
            <a:pPr lvl="1"/>
            <a:r>
              <a:rPr lang="en-US" dirty="0"/>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dirty="0">
                <a:solidFill>
                  <a:srgbClr val="002060"/>
                </a:solidFill>
              </a:rPr>
              <a:t>Defined as</a:t>
            </a:r>
          </a:p>
          <a:p>
            <a:pPr lvl="1">
              <a:buFont typeface="Wingdings" panose="05000000000000000000" pitchFamily="2" charset="2"/>
              <a:buChar char="§"/>
            </a:pPr>
            <a:r>
              <a:rPr lang="en-US" dirty="0">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dirty="0">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dirty="0">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 Evaluation</a:t>
            </a:r>
          </a:p>
        </p:txBody>
      </p:sp>
      <p:sp>
        <p:nvSpPr>
          <p:cNvPr id="3" name="Content Placeholder 2"/>
          <p:cNvSpPr>
            <a:spLocks noGrp="1"/>
          </p:cNvSpPr>
          <p:nvPr>
            <p:ph idx="1"/>
          </p:nvPr>
        </p:nvSpPr>
        <p:spPr/>
        <p:txBody>
          <a:bodyPr>
            <a:normAutofit/>
          </a:bodyPr>
          <a:lstStyle/>
          <a:p>
            <a:r>
              <a:rPr lang="en-US" dirty="0"/>
              <a:t>Evaluating incapacitation requires an assessment of how the consumption of alcohol and/or drugs impacts an individual’s:</a:t>
            </a:r>
          </a:p>
          <a:p>
            <a:pPr lvl="1"/>
            <a:r>
              <a:rPr lang="en-US" dirty="0"/>
              <a:t>Decision-making ability</a:t>
            </a:r>
          </a:p>
          <a:p>
            <a:pPr lvl="1"/>
            <a:r>
              <a:rPr lang="en-US" dirty="0"/>
              <a:t>Awareness of consequences</a:t>
            </a:r>
          </a:p>
          <a:p>
            <a:pPr lvl="1"/>
            <a:r>
              <a:rPr lang="en-US" dirty="0"/>
              <a:t>Ability to make informed judgments; or </a:t>
            </a:r>
          </a:p>
          <a:p>
            <a:pPr lvl="1"/>
            <a:r>
              <a:rPr lang="en-US" dirty="0"/>
              <a:t>Capacity to appreciate the nature and the quality of the act. 	</a:t>
            </a:r>
          </a:p>
          <a:p>
            <a:pPr marL="914400" lvl="2" indent="0">
              <a:buNone/>
            </a:pPr>
            <a:r>
              <a:rPr lang="en-US" dirty="0"/>
              <a:t>				Occidental College Policy</a:t>
            </a:r>
          </a:p>
        </p:txBody>
      </p:sp>
    </p:spTree>
    <p:extLst>
      <p:ext uri="{BB962C8B-B14F-4D97-AF65-F5344CB8AC3E}">
        <p14:creationId xmlns:p14="http://schemas.microsoft.com/office/powerpoint/2010/main" val="30392253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a:t>
            </a:r>
          </a:p>
        </p:txBody>
      </p:sp>
      <p:sp>
        <p:nvSpPr>
          <p:cNvPr id="3" name="Content Placeholder 2"/>
          <p:cNvSpPr>
            <a:spLocks noGrp="1"/>
          </p:cNvSpPr>
          <p:nvPr>
            <p:ph idx="1"/>
          </p:nvPr>
        </p:nvSpPr>
        <p:spPr/>
        <p:txBody>
          <a:bodyPr/>
          <a:lstStyle/>
          <a:p>
            <a:r>
              <a:rPr lang="en-US" dirty="0"/>
              <a:t>Incapacitation is a very high bar</a:t>
            </a:r>
          </a:p>
          <a:p>
            <a:r>
              <a:rPr lang="en-US" dirty="0"/>
              <a:t>You can be very intoxicated and still not incapacitated</a:t>
            </a:r>
          </a:p>
          <a:p>
            <a:pPr marL="0" indent="0">
              <a:buNone/>
            </a:pPr>
            <a:r>
              <a:rPr lang="en-US" sz="1800" dirty="0"/>
              <a:t>					--Keith Rohman, 2017</a:t>
            </a:r>
          </a:p>
        </p:txBody>
      </p:sp>
    </p:spTree>
    <p:extLst>
      <p:ext uri="{BB962C8B-B14F-4D97-AF65-F5344CB8AC3E}">
        <p14:creationId xmlns:p14="http://schemas.microsoft.com/office/powerpoint/2010/main" val="8887646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Obvious Indicators</a:t>
            </a:r>
          </a:p>
        </p:txBody>
      </p:sp>
      <p:sp>
        <p:nvSpPr>
          <p:cNvPr id="3" name="Content Placeholder 2"/>
          <p:cNvSpPr>
            <a:spLocks noGrp="1"/>
          </p:cNvSpPr>
          <p:nvPr>
            <p:ph idx="1"/>
          </p:nvPr>
        </p:nvSpPr>
        <p:spPr/>
        <p:txBody>
          <a:bodyPr/>
          <a:lstStyle/>
          <a:p>
            <a:r>
              <a:rPr lang="en-US" dirty="0"/>
              <a:t>Obvious indicators</a:t>
            </a:r>
          </a:p>
          <a:p>
            <a:pPr lvl="1"/>
            <a:r>
              <a:rPr lang="en-US" dirty="0"/>
              <a:t>Physically helpless?</a:t>
            </a:r>
          </a:p>
          <a:p>
            <a:pPr lvl="2"/>
            <a:r>
              <a:rPr lang="en-US" dirty="0"/>
              <a:t>Difficulty with motor skills, like walking</a:t>
            </a:r>
          </a:p>
          <a:p>
            <a:pPr lvl="1"/>
            <a:r>
              <a:rPr lang="en-US" dirty="0"/>
              <a:t>Unable to communicate?</a:t>
            </a:r>
          </a:p>
          <a:p>
            <a:pPr lvl="2"/>
            <a:r>
              <a:rPr lang="en-US" dirty="0"/>
              <a:t>Cannot communicate consent to sexual activity</a:t>
            </a:r>
          </a:p>
          <a:p>
            <a:pPr lvl="2"/>
            <a:r>
              <a:rPr lang="en-US" dirty="0"/>
              <a:t>Cannot communicate unwillingness to engage in sexual activity</a:t>
            </a:r>
          </a:p>
          <a:p>
            <a:pPr lvl="2"/>
            <a:endParaRPr lang="en-US" dirty="0"/>
          </a:p>
          <a:p>
            <a:pPr marL="914400" lvl="2" indent="0">
              <a:buNone/>
            </a:pPr>
            <a:r>
              <a:rPr lang="en-US" dirty="0"/>
              <a:t>			--Keith Rohman, 2017</a:t>
            </a:r>
          </a:p>
        </p:txBody>
      </p:sp>
    </p:spTree>
    <p:extLst>
      <p:ext uri="{BB962C8B-B14F-4D97-AF65-F5344CB8AC3E}">
        <p14:creationId xmlns:p14="http://schemas.microsoft.com/office/powerpoint/2010/main" val="40093965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Other Indicators</a:t>
            </a:r>
          </a:p>
        </p:txBody>
      </p:sp>
      <p:sp>
        <p:nvSpPr>
          <p:cNvPr id="3" name="Content Placeholder 2"/>
          <p:cNvSpPr>
            <a:spLocks noGrp="1"/>
          </p:cNvSpPr>
          <p:nvPr>
            <p:ph idx="1"/>
          </p:nvPr>
        </p:nvSpPr>
        <p:spPr/>
        <p:txBody>
          <a:bodyPr>
            <a:normAutofit/>
          </a:bodyPr>
          <a:lstStyle/>
          <a:p>
            <a:r>
              <a:rPr lang="en-US" dirty="0"/>
              <a:t>Other indicators:</a:t>
            </a:r>
          </a:p>
          <a:p>
            <a:pPr lvl="1"/>
            <a:r>
              <a:rPr lang="en-US" dirty="0"/>
              <a:t>Does the person know where they are or how they got there?</a:t>
            </a:r>
          </a:p>
          <a:p>
            <a:pPr lvl="1"/>
            <a:r>
              <a:rPr lang="en-US" dirty="0"/>
              <a:t>Did the person do things in public that were out of character?</a:t>
            </a:r>
          </a:p>
          <a:p>
            <a:pPr lvl="1"/>
            <a:r>
              <a:rPr lang="en-US" dirty="0"/>
              <a:t>Possible memory blackout</a:t>
            </a:r>
          </a:p>
          <a:p>
            <a:pPr lvl="1"/>
            <a:r>
              <a:rPr lang="en-US" dirty="0"/>
              <a:t>Cannot verbalize coherently</a:t>
            </a:r>
          </a:p>
          <a:p>
            <a:pPr lvl="1"/>
            <a:r>
              <a:rPr lang="en-US" dirty="0"/>
              <a:t>Bizarre or risky action</a:t>
            </a:r>
          </a:p>
          <a:p>
            <a:pPr marL="1828800" lvl="4" indent="0">
              <a:buNone/>
            </a:pPr>
            <a:r>
              <a:rPr lang="en-US" dirty="0"/>
              <a:t>		--Keith Rohman, 2017</a:t>
            </a:r>
          </a:p>
        </p:txBody>
      </p:sp>
    </p:spTree>
    <p:extLst>
      <p:ext uri="{BB962C8B-B14F-4D97-AF65-F5344CB8AC3E}">
        <p14:creationId xmlns:p14="http://schemas.microsoft.com/office/powerpoint/2010/main" val="264598184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Counter-Indicators</a:t>
            </a:r>
          </a:p>
        </p:txBody>
      </p:sp>
      <p:sp>
        <p:nvSpPr>
          <p:cNvPr id="3" name="Content Placeholder 2"/>
          <p:cNvSpPr>
            <a:spLocks noGrp="1"/>
          </p:cNvSpPr>
          <p:nvPr>
            <p:ph idx="1"/>
          </p:nvPr>
        </p:nvSpPr>
        <p:spPr/>
        <p:txBody>
          <a:bodyPr>
            <a:normAutofit lnSpcReduction="10000"/>
          </a:bodyPr>
          <a:lstStyle/>
          <a:p>
            <a:r>
              <a:rPr lang="en-US" dirty="0"/>
              <a:t>Counter-indicators</a:t>
            </a:r>
          </a:p>
          <a:p>
            <a:pPr lvl="1"/>
            <a:r>
              <a:rPr lang="en-US" dirty="0"/>
              <a:t>Stops to use or request birth control</a:t>
            </a:r>
          </a:p>
          <a:p>
            <a:pPr lvl="1"/>
            <a:r>
              <a:rPr lang="en-US" dirty="0"/>
              <a:t>Stops to do things to prepare for sexual activity</a:t>
            </a:r>
          </a:p>
          <a:p>
            <a:pPr lvl="2"/>
            <a:r>
              <a:rPr lang="en-US" dirty="0"/>
              <a:t>Brushes teeth after vomiting</a:t>
            </a:r>
          </a:p>
          <a:p>
            <a:pPr lvl="2"/>
            <a:r>
              <a:rPr lang="en-US" dirty="0"/>
              <a:t>Goes to the bathroom</a:t>
            </a:r>
          </a:p>
          <a:p>
            <a:pPr lvl="2"/>
            <a:r>
              <a:rPr lang="en-US" dirty="0"/>
              <a:t>Carefully removes clothing</a:t>
            </a:r>
          </a:p>
          <a:p>
            <a:pPr lvl="1"/>
            <a:r>
              <a:rPr lang="en-US" dirty="0"/>
              <a:t>Carries on relatively normal conversations</a:t>
            </a:r>
          </a:p>
          <a:p>
            <a:pPr lvl="1"/>
            <a:r>
              <a:rPr lang="en-US" dirty="0"/>
              <a:t>Motor abilities are not impaired</a:t>
            </a:r>
          </a:p>
          <a:p>
            <a:pPr marL="914400" lvl="2" indent="0">
              <a:buNone/>
            </a:pPr>
            <a:r>
              <a:rPr lang="en-US" dirty="0"/>
              <a:t>			--Keith Rohman, 2017</a:t>
            </a:r>
          </a:p>
        </p:txBody>
      </p:sp>
    </p:spTree>
    <p:extLst>
      <p:ext uri="{BB962C8B-B14F-4D97-AF65-F5344CB8AC3E}">
        <p14:creationId xmlns:p14="http://schemas.microsoft.com/office/powerpoint/2010/main" val="94797250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Rohman, 2017</a:t>
            </a:r>
          </a:p>
        </p:txBody>
      </p:sp>
    </p:spTree>
    <p:extLst>
      <p:ext uri="{BB962C8B-B14F-4D97-AF65-F5344CB8AC3E}">
        <p14:creationId xmlns:p14="http://schemas.microsoft.com/office/powerpoint/2010/main" val="7151281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Respondent</a:t>
            </a:r>
          </a:p>
        </p:txBody>
      </p:sp>
      <p:sp>
        <p:nvSpPr>
          <p:cNvPr id="3" name="Content Placeholder 2"/>
          <p:cNvSpPr>
            <a:spLocks noGrp="1"/>
          </p:cNvSpPr>
          <p:nvPr>
            <p:ph idx="1"/>
          </p:nvPr>
        </p:nvSpPr>
        <p:spPr/>
        <p:txBody>
          <a:bodyPr>
            <a:normAutofit fontScale="70000" lnSpcReduction="20000"/>
          </a:bodyPr>
          <a:lstStyle/>
          <a:p>
            <a:r>
              <a:rPr lang="en-US" dirty="0"/>
              <a:t>Respondent observed Complainant asleep or unconscious</a:t>
            </a:r>
          </a:p>
          <a:p>
            <a:r>
              <a:rPr lang="en-US" dirty="0"/>
              <a:t>Respondent observed Complainant unable to communicate due to physical or mental condition</a:t>
            </a:r>
          </a:p>
          <a:p>
            <a:r>
              <a:rPr lang="en-US" dirty="0"/>
              <a:t>Respondent observed Complainant ingest alcohol and/or drugs, rate of ingestion, time of consumption</a:t>
            </a:r>
          </a:p>
          <a:p>
            <a:r>
              <a:rPr lang="en-US" dirty="0"/>
              <a:t>Respondent observed Complainant’s physical and verbal behaviors</a:t>
            </a:r>
          </a:p>
          <a:p>
            <a:r>
              <a:rPr lang="en-US" dirty="0"/>
              <a:t>Respondent was told about the amount of alcohol and/or drugs Complainant ingested </a:t>
            </a:r>
          </a:p>
          <a:p>
            <a:r>
              <a:rPr lang="en-US" dirty="0"/>
              <a:t>Respondent’s actions like assisting Complainant after Complainant threw up</a:t>
            </a:r>
          </a:p>
          <a:p>
            <a:r>
              <a:rPr lang="en-US" dirty="0"/>
              <a:t>Respondent’s comments to others about Complainant’s state</a:t>
            </a:r>
          </a:p>
          <a:p>
            <a:endParaRPr lang="en-US" dirty="0"/>
          </a:p>
          <a:p>
            <a:pPr marL="0" indent="0">
              <a:buNone/>
            </a:pPr>
            <a:r>
              <a:rPr lang="en-US" dirty="0"/>
              <a:t>					--Keith Rohman, 2017</a:t>
            </a:r>
          </a:p>
        </p:txBody>
      </p:sp>
    </p:spTree>
    <p:extLst>
      <p:ext uri="{BB962C8B-B14F-4D97-AF65-F5344CB8AC3E}">
        <p14:creationId xmlns:p14="http://schemas.microsoft.com/office/powerpoint/2010/main" val="367825146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 Questions</a:t>
            </a:r>
          </a:p>
        </p:txBody>
      </p:sp>
      <p:sp>
        <p:nvSpPr>
          <p:cNvPr id="3" name="Content Placeholder 2"/>
          <p:cNvSpPr>
            <a:spLocks noGrp="1"/>
          </p:cNvSpPr>
          <p:nvPr>
            <p:ph idx="1"/>
          </p:nvPr>
        </p:nvSpPr>
        <p:spPr/>
        <p:txBody>
          <a:bodyPr>
            <a:normAutofit/>
          </a:bodyPr>
          <a:lstStyle/>
          <a:p>
            <a:r>
              <a:rPr lang="en-US" dirty="0"/>
              <a:t>1. What is the evidence that the complainant was under the influence of alcohol and/or drugs?</a:t>
            </a:r>
          </a:p>
          <a:p>
            <a:r>
              <a:rPr lang="en-US" dirty="0"/>
              <a:t>2. Did the alcohol and/or drugs cause the complainant to be incapacitated?</a:t>
            </a:r>
          </a:p>
          <a:p>
            <a:r>
              <a:rPr lang="en-US" dirty="0"/>
              <a:t>3. What did the respondent know, or what should the respondent have known, about the complainant’s level of intoxication and/or incapacitation?</a:t>
            </a:r>
          </a:p>
          <a:p>
            <a:endParaRPr lang="en-US" dirty="0"/>
          </a:p>
        </p:txBody>
      </p:sp>
    </p:spTree>
    <p:extLst>
      <p:ext uri="{BB962C8B-B14F-4D97-AF65-F5344CB8AC3E}">
        <p14:creationId xmlns:p14="http://schemas.microsoft.com/office/powerpoint/2010/main" val="6234261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dirty="0"/>
              <a:t>Assessing Credibility</a:t>
            </a:r>
            <a:br>
              <a:rPr lang="en-US" sz="6000" dirty="0"/>
            </a:br>
            <a:endParaRPr lang="en-US" sz="6000" dirty="0"/>
          </a:p>
        </p:txBody>
      </p:sp>
    </p:spTree>
    <p:extLst>
      <p:ext uri="{BB962C8B-B14F-4D97-AF65-F5344CB8AC3E}">
        <p14:creationId xmlns:p14="http://schemas.microsoft.com/office/powerpoint/2010/main" val="146240387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CREDIBILITY?</a:t>
            </a:r>
          </a:p>
        </p:txBody>
      </p:sp>
      <p:sp>
        <p:nvSpPr>
          <p:cNvPr id="3" name="Content Placeholder 2"/>
          <p:cNvSpPr>
            <a:spLocks noGrp="1"/>
          </p:cNvSpPr>
          <p:nvPr>
            <p:ph idx="1"/>
          </p:nvPr>
        </p:nvSpPr>
        <p:spPr/>
        <p:txBody>
          <a:bodyPr>
            <a:normAutofit fontScale="92500" lnSpcReduction="20000"/>
          </a:bodyPr>
          <a:lstStyle/>
          <a:p>
            <a:r>
              <a:rPr lang="en-US" dirty="0"/>
              <a:t>Credibility is about the believability of a party or witness (sometimes about a piece of evidence)</a:t>
            </a:r>
          </a:p>
          <a:p>
            <a:r>
              <a:rPr lang="en-US" dirty="0"/>
              <a:t>It is an assessment of the evidence/facts using a set of factors as tools</a:t>
            </a:r>
          </a:p>
          <a:p>
            <a:r>
              <a:rPr lang="en-US" b="1" u="sng" dirty="0">
                <a:solidFill>
                  <a:srgbClr val="FF0000"/>
                </a:solidFill>
              </a:rPr>
              <a:t>Caution:</a:t>
            </a:r>
            <a:r>
              <a:rPr lang="en-US" u="sng" dirty="0">
                <a:solidFill>
                  <a:srgbClr val="FF0000"/>
                </a:solidFill>
              </a:rPr>
              <a:t> </a:t>
            </a:r>
            <a:r>
              <a:rPr lang="en-US" dirty="0"/>
              <a:t>We are investigating on a preponderance of the evidence standard. It is important to acknowledge how this is different from determining the truth or who is lying. Even a criminal standard—beyond a reasonable doubt, which is much higher does not purport to determine the truth. Including the words truth, lie, or variations, is a misnomer and clouds the standard we are applying. </a:t>
            </a:r>
          </a:p>
          <a:p>
            <a:endParaRPr lang="en-US" dirty="0"/>
          </a:p>
        </p:txBody>
      </p:sp>
    </p:spTree>
    <p:extLst>
      <p:ext uri="{BB962C8B-B14F-4D97-AF65-F5344CB8AC3E}">
        <p14:creationId xmlns:p14="http://schemas.microsoft.com/office/powerpoint/2010/main" val="753552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dirty="0">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and Why USE CREDIBILITY</a:t>
            </a:r>
          </a:p>
        </p:txBody>
      </p:sp>
      <p:sp>
        <p:nvSpPr>
          <p:cNvPr id="3" name="Content Placeholder 2"/>
          <p:cNvSpPr>
            <a:spLocks noGrp="1"/>
          </p:cNvSpPr>
          <p:nvPr>
            <p:ph idx="1"/>
          </p:nvPr>
        </p:nvSpPr>
        <p:spPr/>
        <p:txBody>
          <a:bodyPr>
            <a:normAutofit/>
          </a:bodyPr>
          <a:lstStyle/>
          <a:p>
            <a:r>
              <a:rPr lang="en-US" dirty="0"/>
              <a:t>EVERY investigation requires a credibility assessment – the length and depth of that assessment varies based on other factors in the investigation </a:t>
            </a:r>
          </a:p>
          <a:p>
            <a:r>
              <a:rPr lang="en-US" dirty="0"/>
              <a:t>Why? </a:t>
            </a:r>
          </a:p>
          <a:p>
            <a:pPr lvl="1"/>
            <a:r>
              <a:rPr lang="en-US" dirty="0"/>
              <a:t>Demonstrates the investigator’s impartiality</a:t>
            </a:r>
          </a:p>
          <a:p>
            <a:pPr lvl="1"/>
            <a:r>
              <a:rPr lang="en-US" dirty="0"/>
              <a:t>Ensures the investigator knows the case in detail</a:t>
            </a:r>
          </a:p>
          <a:p>
            <a:pPr lvl="1"/>
            <a:r>
              <a:rPr lang="en-US" dirty="0"/>
              <a:t>Provides extra information/added value for the decisionmaker</a:t>
            </a:r>
          </a:p>
          <a:p>
            <a:pPr lvl="1"/>
            <a:r>
              <a:rPr lang="en-US" dirty="0"/>
              <a:t>Creates a stronger report</a:t>
            </a:r>
          </a:p>
        </p:txBody>
      </p:sp>
    </p:spTree>
    <p:extLst>
      <p:ext uri="{BB962C8B-B14F-4D97-AF65-F5344CB8AC3E}">
        <p14:creationId xmlns:p14="http://schemas.microsoft.com/office/powerpoint/2010/main" val="23574157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Consideration</a:t>
            </a:r>
          </a:p>
        </p:txBody>
      </p:sp>
      <p:sp>
        <p:nvSpPr>
          <p:cNvPr id="3" name="Content Placeholder 2"/>
          <p:cNvSpPr>
            <a:spLocks noGrp="1"/>
          </p:cNvSpPr>
          <p:nvPr>
            <p:ph idx="1"/>
          </p:nvPr>
        </p:nvSpPr>
        <p:spPr/>
        <p:txBody>
          <a:bodyPr>
            <a:normAutofit fontScale="85000" lnSpcReduction="20000"/>
          </a:bodyPr>
          <a:lstStyle/>
          <a:p>
            <a:r>
              <a:rPr lang="en-US" dirty="0"/>
              <a:t>Put every credibility factor in your report template.</a:t>
            </a:r>
          </a:p>
          <a:p>
            <a:pPr lvl="1"/>
            <a:r>
              <a:rPr lang="en-US" dirty="0"/>
              <a:t>Corroboration/Lack of Corroboration</a:t>
            </a:r>
          </a:p>
          <a:p>
            <a:pPr lvl="1"/>
            <a:r>
              <a:rPr lang="en-US" dirty="0"/>
              <a:t>Consistency/Lack of Consistency</a:t>
            </a:r>
          </a:p>
          <a:p>
            <a:pPr lvl="1"/>
            <a:r>
              <a:rPr lang="en-US" dirty="0"/>
              <a:t>Actual Knowledge</a:t>
            </a:r>
          </a:p>
          <a:p>
            <a:pPr lvl="1"/>
            <a:r>
              <a:rPr lang="en-US" dirty="0"/>
              <a:t>Inherent Plausibility</a:t>
            </a:r>
          </a:p>
          <a:p>
            <a:pPr lvl="1"/>
            <a:r>
              <a:rPr lang="en-US" dirty="0"/>
              <a:t>Motive to Falsify</a:t>
            </a:r>
          </a:p>
          <a:p>
            <a:pPr lvl="1"/>
            <a:r>
              <a:rPr lang="en-US" dirty="0"/>
              <a:t>Material Omission</a:t>
            </a:r>
          </a:p>
          <a:p>
            <a:pPr lvl="1"/>
            <a:r>
              <a:rPr lang="en-US" dirty="0"/>
              <a:t>Past Record</a:t>
            </a:r>
          </a:p>
          <a:p>
            <a:r>
              <a:rPr lang="en-US" dirty="0"/>
              <a:t>Consider each factor as you work through the evidence collected. </a:t>
            </a:r>
          </a:p>
          <a:p>
            <a:r>
              <a:rPr lang="en-US" dirty="0"/>
              <a:t>Delete the ones that do not apply. </a:t>
            </a:r>
          </a:p>
          <a:p>
            <a:pPr marL="0" indent="0">
              <a:buNone/>
            </a:pPr>
            <a:r>
              <a:rPr lang="en-US" dirty="0"/>
              <a:t>				--Sue Ann Van Dermyden, 2017</a:t>
            </a:r>
          </a:p>
        </p:txBody>
      </p:sp>
    </p:spTree>
    <p:extLst>
      <p:ext uri="{BB962C8B-B14F-4D97-AF65-F5344CB8AC3E}">
        <p14:creationId xmlns:p14="http://schemas.microsoft.com/office/powerpoint/2010/main" val="420602885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Corroboration</a:t>
            </a:r>
          </a:p>
        </p:txBody>
      </p:sp>
      <p:sp>
        <p:nvSpPr>
          <p:cNvPr id="3" name="Content Placeholder 2"/>
          <p:cNvSpPr>
            <a:spLocks noGrp="1"/>
          </p:cNvSpPr>
          <p:nvPr>
            <p:ph idx="1"/>
          </p:nvPr>
        </p:nvSpPr>
        <p:spPr/>
        <p:txBody>
          <a:bodyPr>
            <a:normAutofit/>
          </a:bodyPr>
          <a:lstStyle/>
          <a:p>
            <a:r>
              <a:rPr lang="en-US" dirty="0"/>
              <a:t>Is there testimony from a party or witness, or a piece of physical or documentary evidence that corroborates the party’s or witness’ testimony? Did the party or witness contemporaneously document or report the incident(s) in some way? </a:t>
            </a:r>
          </a:p>
          <a:p>
            <a:r>
              <a:rPr lang="en-US" dirty="0"/>
              <a:t>What to do in party said versus party said situations? Is corroboration required? Can there be a preponderance of the evidence without corroboration? </a:t>
            </a:r>
          </a:p>
        </p:txBody>
      </p:sp>
    </p:spTree>
    <p:extLst>
      <p:ext uri="{BB962C8B-B14F-4D97-AF65-F5344CB8AC3E}">
        <p14:creationId xmlns:p14="http://schemas.microsoft.com/office/powerpoint/2010/main" val="31043564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Consistency</a:t>
            </a:r>
          </a:p>
        </p:txBody>
      </p:sp>
      <p:sp>
        <p:nvSpPr>
          <p:cNvPr id="3" name="Content Placeholder 2"/>
          <p:cNvSpPr>
            <a:spLocks noGrp="1"/>
          </p:cNvSpPr>
          <p:nvPr>
            <p:ph idx="1"/>
          </p:nvPr>
        </p:nvSpPr>
        <p:spPr/>
        <p:txBody>
          <a:bodyPr>
            <a:normAutofit/>
          </a:bodyPr>
          <a:lstStyle/>
          <a:p>
            <a:r>
              <a:rPr lang="en-US" dirty="0"/>
              <a:t>Is there party or witness testimony or physical evidence that is consistent with the party’s or witness’ testimony? </a:t>
            </a:r>
          </a:p>
          <a:p>
            <a:r>
              <a:rPr lang="en-US" dirty="0"/>
              <a:t>Example: Complainant said he and Respondent went to a party at ABC House around 9 p.m. Friday night. Respondent said she went to a party with Complainant and Witness B on Friday night. There is an Uber receipt confirming a ride from the address of the party to Witness B’s apartment.</a:t>
            </a:r>
          </a:p>
        </p:txBody>
      </p:sp>
    </p:spTree>
    <p:extLst>
      <p:ext uri="{BB962C8B-B14F-4D97-AF65-F5344CB8AC3E}">
        <p14:creationId xmlns:p14="http://schemas.microsoft.com/office/powerpoint/2010/main" val="289364706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Knowledge</a:t>
            </a:r>
          </a:p>
        </p:txBody>
      </p:sp>
      <p:sp>
        <p:nvSpPr>
          <p:cNvPr id="3" name="Content Placeholder 2"/>
          <p:cNvSpPr>
            <a:spLocks noGrp="1"/>
          </p:cNvSpPr>
          <p:nvPr>
            <p:ph idx="1"/>
          </p:nvPr>
        </p:nvSpPr>
        <p:spPr/>
        <p:txBody>
          <a:bodyPr/>
          <a:lstStyle/>
          <a:p>
            <a:r>
              <a:rPr lang="en-US" dirty="0"/>
              <a:t>The extend of the interviewee’s opportunity to perceive matters about which they testified.</a:t>
            </a:r>
          </a:p>
        </p:txBody>
      </p:sp>
    </p:spTree>
    <p:extLst>
      <p:ext uri="{BB962C8B-B14F-4D97-AF65-F5344CB8AC3E}">
        <p14:creationId xmlns:p14="http://schemas.microsoft.com/office/powerpoint/2010/main" val="297451538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Inherent Plausibility</a:t>
            </a:r>
          </a:p>
        </p:txBody>
      </p:sp>
      <p:sp>
        <p:nvSpPr>
          <p:cNvPr id="3" name="Content Placeholder 2"/>
          <p:cNvSpPr>
            <a:spLocks noGrp="1"/>
          </p:cNvSpPr>
          <p:nvPr>
            <p:ph idx="1"/>
          </p:nvPr>
        </p:nvSpPr>
        <p:spPr/>
        <p:txBody>
          <a:bodyPr/>
          <a:lstStyle/>
          <a:p>
            <a:r>
              <a:rPr lang="en-US" dirty="0"/>
              <a:t>Is the testimony believable on its face? Does it make sense?</a:t>
            </a:r>
          </a:p>
        </p:txBody>
      </p:sp>
    </p:spTree>
    <p:extLst>
      <p:ext uri="{BB962C8B-B14F-4D97-AF65-F5344CB8AC3E}">
        <p14:creationId xmlns:p14="http://schemas.microsoft.com/office/powerpoint/2010/main" val="205760636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Inconsistent Statements in a Trauma Environment</a:t>
            </a:r>
          </a:p>
        </p:txBody>
      </p:sp>
      <p:sp>
        <p:nvSpPr>
          <p:cNvPr id="3" name="Content Placeholder 2"/>
          <p:cNvSpPr>
            <a:spLocks noGrp="1"/>
          </p:cNvSpPr>
          <p:nvPr>
            <p:ph idx="1"/>
          </p:nvPr>
        </p:nvSpPr>
        <p:spPr/>
        <p:txBody>
          <a:bodyPr>
            <a:normAutofit lnSpcReduction="10000"/>
          </a:bodyPr>
          <a:lstStyle/>
          <a:p>
            <a:r>
              <a:rPr lang="en-US" dirty="0"/>
              <a:t>Recall Trauma Effects </a:t>
            </a:r>
          </a:p>
          <a:p>
            <a:pPr lvl="1"/>
            <a:r>
              <a:rPr lang="en-US" dirty="0"/>
              <a:t>Memory loss, lack of focus, emotional reactivity, lack of accurate and detailed information, non-linear stories, and multiple versions of a story can all be signs of trauma</a:t>
            </a:r>
          </a:p>
          <a:p>
            <a:pPr lvl="1"/>
            <a:r>
              <a:rPr lang="en-US" dirty="0"/>
              <a:t>Trauma victims may have an interrupted memory process</a:t>
            </a:r>
          </a:p>
          <a:p>
            <a:pPr lvl="1"/>
            <a:r>
              <a:rPr lang="en-US" dirty="0"/>
              <a:t>Trauma victims reluctant to recall experiences that evoke negative feelings</a:t>
            </a:r>
          </a:p>
          <a:p>
            <a:pPr lvl="1"/>
            <a:r>
              <a:rPr lang="en-US" dirty="0"/>
              <a:t>Lack of linear memory is often a sign of trauma</a:t>
            </a:r>
          </a:p>
          <a:p>
            <a:pPr marL="457200" lvl="1" indent="0">
              <a:buNone/>
            </a:pPr>
            <a:r>
              <a:rPr lang="en-US" dirty="0"/>
              <a:t>			</a:t>
            </a:r>
            <a:r>
              <a:rPr lang="en-US" sz="1700" dirty="0"/>
              <a:t>--Brenda Ingram and Sue Ann Van Dermyden, 2017</a:t>
            </a:r>
          </a:p>
        </p:txBody>
      </p:sp>
    </p:spTree>
    <p:extLst>
      <p:ext uri="{BB962C8B-B14F-4D97-AF65-F5344CB8AC3E}">
        <p14:creationId xmlns:p14="http://schemas.microsoft.com/office/powerpoint/2010/main" val="155968636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effects continued</a:t>
            </a:r>
          </a:p>
        </p:txBody>
      </p:sp>
      <p:sp>
        <p:nvSpPr>
          <p:cNvPr id="3" name="Content Placeholder 2"/>
          <p:cNvSpPr>
            <a:spLocks noGrp="1"/>
          </p:cNvSpPr>
          <p:nvPr>
            <p:ph idx="1"/>
          </p:nvPr>
        </p:nvSpPr>
        <p:spPr/>
        <p:txBody>
          <a:bodyPr>
            <a:normAutofit fontScale="92500" lnSpcReduction="10000"/>
          </a:bodyPr>
          <a:lstStyle/>
          <a:p>
            <a:r>
              <a:rPr lang="en-US" dirty="0"/>
              <a:t>Inconsistency by trauma victim is the rule</a:t>
            </a:r>
          </a:p>
          <a:p>
            <a:r>
              <a:rPr lang="en-US" dirty="0"/>
              <a:t>The more confused the victim, the more likely they experienced trauma</a:t>
            </a:r>
          </a:p>
          <a:p>
            <a:r>
              <a:rPr lang="en-US" dirty="0"/>
              <a:t>Additive stories with more details over time does not harm credibility</a:t>
            </a:r>
          </a:p>
          <a:p>
            <a:r>
              <a:rPr lang="en-US" dirty="0"/>
              <a:t>Inconsistent statements do not equal a lie</a:t>
            </a:r>
          </a:p>
          <a:p>
            <a:r>
              <a:rPr lang="en-US" dirty="0"/>
              <a:t>Wildly varying stories more challenging</a:t>
            </a:r>
          </a:p>
          <a:p>
            <a:r>
              <a:rPr lang="en-US" dirty="0"/>
              <a:t>Weigh material vs. immaterial inconsistencies appropriately</a:t>
            </a:r>
          </a:p>
          <a:p>
            <a:pPr marL="0" indent="0">
              <a:buNone/>
            </a:pPr>
            <a:r>
              <a:rPr lang="en-US" sz="1900" dirty="0"/>
              <a:t>			--Brenda Ingram and Sue Ann Van Dermyden, 2017</a:t>
            </a:r>
          </a:p>
        </p:txBody>
      </p:sp>
    </p:spTree>
    <p:extLst>
      <p:ext uri="{BB962C8B-B14F-4D97-AF65-F5344CB8AC3E}">
        <p14:creationId xmlns:p14="http://schemas.microsoft.com/office/powerpoint/2010/main" val="38643432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factors</a:t>
            </a:r>
          </a:p>
        </p:txBody>
      </p:sp>
      <p:sp>
        <p:nvSpPr>
          <p:cNvPr id="3" name="Content Placeholder 2"/>
          <p:cNvSpPr>
            <a:spLocks noGrp="1"/>
          </p:cNvSpPr>
          <p:nvPr>
            <p:ph idx="1"/>
          </p:nvPr>
        </p:nvSpPr>
        <p:spPr/>
        <p:txBody>
          <a:bodyPr>
            <a:normAutofit fontScale="92500"/>
          </a:bodyPr>
          <a:lstStyle/>
          <a:p>
            <a:r>
              <a:rPr lang="en-US" b="1" u="sng" dirty="0"/>
              <a:t>Motive to falsify. </a:t>
            </a:r>
            <a:r>
              <a:rPr lang="en-US" dirty="0"/>
              <a:t>Did the person have a reason to lie? Does the person have a bias, interest, or other motive? Consider relationships, history, context.</a:t>
            </a:r>
          </a:p>
          <a:p>
            <a:r>
              <a:rPr lang="en-US" b="1" u="sng" dirty="0"/>
              <a:t>Material omission. </a:t>
            </a:r>
            <a:r>
              <a:rPr lang="en-US" dirty="0"/>
              <a:t>Did a party omit a material piece of evidence, despite having a reasonable opportunity to provide it?</a:t>
            </a:r>
          </a:p>
          <a:p>
            <a:r>
              <a:rPr lang="en-US" b="1" u="sng" dirty="0"/>
              <a:t>Past record. </a:t>
            </a:r>
            <a:r>
              <a:rPr lang="en-US" dirty="0"/>
              <a:t>Does the Respondent have a history of similar behavior in the past? Does the Complainant have a relevant history?</a:t>
            </a:r>
          </a:p>
          <a:p>
            <a:pPr marL="0" indent="0">
              <a:buNone/>
            </a:pPr>
            <a:r>
              <a:rPr lang="en-US" sz="2100" dirty="0"/>
              <a:t>					--Sue Ann Van Dermyden, 2017</a:t>
            </a:r>
          </a:p>
          <a:p>
            <a:pPr marL="0" indent="0">
              <a:buNone/>
            </a:pPr>
            <a:endParaRPr lang="en-US" dirty="0"/>
          </a:p>
        </p:txBody>
      </p:sp>
    </p:spTree>
    <p:extLst>
      <p:ext uri="{BB962C8B-B14F-4D97-AF65-F5344CB8AC3E}">
        <p14:creationId xmlns:p14="http://schemas.microsoft.com/office/powerpoint/2010/main" val="41582289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 </a:t>
            </a:r>
          </a:p>
        </p:txBody>
      </p:sp>
      <p:sp>
        <p:nvSpPr>
          <p:cNvPr id="3" name="Content Placeholder 2"/>
          <p:cNvSpPr>
            <a:spLocks noGrp="1"/>
          </p:cNvSpPr>
          <p:nvPr>
            <p:ph idx="1"/>
          </p:nvPr>
        </p:nvSpPr>
        <p:spPr/>
        <p:txBody>
          <a:bodyPr>
            <a:normAutofit/>
          </a:bodyPr>
          <a:lstStyle/>
          <a:p>
            <a:r>
              <a:rPr lang="en-US" u="sng" dirty="0">
                <a:solidFill>
                  <a:srgbClr val="FF0000"/>
                </a:solidFill>
              </a:rPr>
              <a:t>Reputation. </a:t>
            </a:r>
            <a:r>
              <a:rPr lang="en-US" dirty="0">
                <a:solidFill>
                  <a:srgbClr val="FF0000"/>
                </a:solidFill>
              </a:rPr>
              <a:t>Does the interviewee have a reputation for honesty or veracity or their opposite?</a:t>
            </a:r>
          </a:p>
          <a:p>
            <a:r>
              <a:rPr lang="en-US" u="sng" dirty="0">
                <a:solidFill>
                  <a:srgbClr val="FF0000"/>
                </a:solidFill>
              </a:rPr>
              <a:t>Attitude. </a:t>
            </a:r>
            <a:r>
              <a:rPr lang="en-US" dirty="0">
                <a:solidFill>
                  <a:srgbClr val="FF0000"/>
                </a:solidFill>
              </a:rPr>
              <a:t>Did the person cooperate when participating in the interview and/or providing information?</a:t>
            </a:r>
          </a:p>
          <a:p>
            <a:r>
              <a:rPr lang="en-US" u="sng" dirty="0">
                <a:solidFill>
                  <a:srgbClr val="FF0000"/>
                </a:solidFill>
              </a:rPr>
              <a:t>Demeanor. </a:t>
            </a:r>
            <a:r>
              <a:rPr lang="en-US" dirty="0">
                <a:solidFill>
                  <a:srgbClr val="FF0000"/>
                </a:solidFill>
              </a:rPr>
              <a:t>Did the person seem to be telling the truth or lying (and why)?</a:t>
            </a:r>
          </a:p>
          <a:p>
            <a:pPr marL="0" indent="0">
              <a:buNone/>
            </a:pPr>
            <a:r>
              <a:rPr lang="en-US" sz="1800" dirty="0"/>
              <a:t>					--Sue Ann Van Dermyden, 2017</a:t>
            </a:r>
          </a:p>
          <a:p>
            <a:endParaRPr lang="en-US" dirty="0">
              <a:solidFill>
                <a:srgbClr val="FF0000"/>
              </a:solidFill>
            </a:endParaRPr>
          </a:p>
        </p:txBody>
      </p:sp>
    </p:spTree>
    <p:extLst>
      <p:ext uri="{BB962C8B-B14F-4D97-AF65-F5344CB8AC3E}">
        <p14:creationId xmlns:p14="http://schemas.microsoft.com/office/powerpoint/2010/main" val="325664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dirty="0">
                <a:solidFill>
                  <a:srgbClr val="002060"/>
                </a:solidFill>
              </a:rPr>
              <a:t>Employee designated by the president to coordinate the college or university’s efforts to comply with its Title IX responsibilities and Board Policies 1B.1 and 1B.3.  </a:t>
            </a:r>
          </a:p>
          <a:p>
            <a:r>
              <a:rPr lang="en-US" dirty="0">
                <a:solidFill>
                  <a:srgbClr val="002060"/>
                </a:solidFill>
              </a:rPr>
              <a:t>This does not have to be one person – can have deputy Title IX Coordinators, Investigators, etc.</a:t>
            </a:r>
          </a:p>
          <a:p>
            <a:pPr marL="0" indent="0">
              <a:buNone/>
            </a:pPr>
            <a:r>
              <a:rPr lang="en-US" dirty="0">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1981200" y="1600200"/>
            <a:ext cx="8229600" cy="4648200"/>
          </a:xfrm>
        </p:spPr>
        <p:txBody>
          <a:bodyPr>
            <a:normAutofit/>
          </a:bodyPr>
          <a:lstStyle/>
          <a:p>
            <a:pPr marL="0" indent="0" algn="ctr">
              <a:spcBef>
                <a:spcPts val="0"/>
              </a:spcBef>
              <a:buNone/>
            </a:pPr>
            <a:endParaRPr lang="en-US"/>
          </a:p>
          <a:p>
            <a:pPr marL="0" indent="0" algn="ctr">
              <a:spcBef>
                <a:spcPts val="0"/>
              </a:spcBef>
              <a:buNone/>
            </a:pPr>
            <a:r>
              <a:rPr lang="en-US"/>
              <a:t>Office </a:t>
            </a:r>
            <a:r>
              <a:rPr lang="en-US" dirty="0"/>
              <a:t>of Equity and Inclusion (OEI)</a:t>
            </a:r>
          </a:p>
          <a:p>
            <a:pPr marL="0" indent="0" algn="ctr">
              <a:spcBef>
                <a:spcPts val="0"/>
              </a:spcBef>
              <a:buNone/>
            </a:pPr>
            <a:r>
              <a:rPr lang="en-US" i="1" spc="100" dirty="0">
                <a:cs typeface="Arial" pitchFamily="34" charset="0"/>
                <a:hlinkClick r:id="rId3"/>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3"/>
              </a:rPr>
              <a:t>http://www.minnstate.edu/system/ogc/</a:t>
            </a:r>
            <a:br>
              <a:rPr lang="en-US" sz="1900" i="1" spc="100" dirty="0">
                <a:cs typeface="Arial" pitchFamily="34" charset="0"/>
              </a:rPr>
            </a:br>
            <a:br>
              <a:rPr lang="en-US" sz="2600" i="1" spc="100" dirty="0">
                <a:cs typeface="Arial" pitchFamily="34" charset="0"/>
              </a:rPr>
            </a:br>
            <a:endParaRPr lang="en-US" dirty="0"/>
          </a:p>
        </p:txBody>
      </p:sp>
    </p:spTree>
    <p:extLst>
      <p:ext uri="{BB962C8B-B14F-4D97-AF65-F5344CB8AC3E}">
        <p14:creationId xmlns:p14="http://schemas.microsoft.com/office/powerpoint/2010/main" val="339131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dirty="0">
                <a:solidFill>
                  <a:srgbClr val="002060"/>
                </a:solidFill>
              </a:rPr>
              <a:t>Examples</a:t>
            </a:r>
          </a:p>
          <a:p>
            <a:pPr lvl="1">
              <a:buFont typeface="Wingdings" panose="05000000000000000000" pitchFamily="2" charset="2"/>
              <a:buChar char="§"/>
            </a:pPr>
            <a:r>
              <a:rPr lang="en-US" dirty="0">
                <a:solidFill>
                  <a:srgbClr val="002060"/>
                </a:solidFill>
              </a:rPr>
              <a:t>Academic course adjustments.</a:t>
            </a:r>
          </a:p>
          <a:p>
            <a:pPr lvl="1">
              <a:buFont typeface="Wingdings" panose="05000000000000000000" pitchFamily="2" charset="2"/>
              <a:buChar char="§"/>
            </a:pPr>
            <a:r>
              <a:rPr lang="en-US" dirty="0">
                <a:solidFill>
                  <a:srgbClr val="002060"/>
                </a:solidFill>
              </a:rPr>
              <a:t>Counseling.</a:t>
            </a:r>
          </a:p>
          <a:p>
            <a:pPr lvl="1">
              <a:buFont typeface="Wingdings" panose="05000000000000000000" pitchFamily="2" charset="2"/>
              <a:buChar char="§"/>
            </a:pPr>
            <a:r>
              <a:rPr lang="en-US" dirty="0">
                <a:solidFill>
                  <a:srgbClr val="002060"/>
                </a:solidFill>
              </a:rPr>
              <a:t>No-contact orders.</a:t>
            </a:r>
          </a:p>
          <a:p>
            <a:pPr lvl="1">
              <a:buFont typeface="Wingdings" panose="05000000000000000000" pitchFamily="2" charset="2"/>
              <a:buChar char="§"/>
            </a:pPr>
            <a:r>
              <a:rPr lang="en-US" dirty="0">
                <a:solidFill>
                  <a:srgbClr val="002060"/>
                </a:solidFill>
              </a:rPr>
              <a:t>Dorm room reassignments.</a:t>
            </a:r>
          </a:p>
          <a:p>
            <a:pPr lvl="1">
              <a:buFont typeface="Wingdings" panose="05000000000000000000" pitchFamily="2" charset="2"/>
              <a:buChar char="§"/>
            </a:pPr>
            <a:r>
              <a:rPr lang="en-US" dirty="0">
                <a:solidFill>
                  <a:srgbClr val="002060"/>
                </a:solidFill>
              </a:rPr>
              <a:t>Leaves of absences.</a:t>
            </a:r>
          </a:p>
          <a:p>
            <a:pPr lvl="1">
              <a:buFont typeface="Wingdings" panose="05000000000000000000" pitchFamily="2" charset="2"/>
              <a:buChar char="§"/>
            </a:pPr>
            <a:r>
              <a:rPr lang="en-US" dirty="0">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r>
              <a:rPr lang="en-US" dirty="0">
                <a:solidFill>
                  <a:srgbClr val="002060"/>
                </a:solidFill>
              </a:rPr>
              <a:t>Clarifies that reporting is to Title IX Coordinator.</a:t>
            </a:r>
          </a:p>
          <a:p>
            <a:r>
              <a:rPr lang="en-US" dirty="0">
                <a:solidFill>
                  <a:srgbClr val="002060"/>
                </a:solidFill>
              </a:rPr>
              <a:t>New Information on External Mandatory Reporting.</a:t>
            </a:r>
          </a:p>
          <a:p>
            <a:endParaRPr lang="en-US" dirty="0">
              <a:solidFill>
                <a:srgbClr val="002060"/>
              </a:solidFill>
            </a:endParaRP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dirty="0">
                <a:solidFill>
                  <a:srgbClr val="002060"/>
                </a:solidFill>
              </a:rPr>
              <a:t>Title IX Coordinator. </a:t>
            </a:r>
          </a:p>
          <a:p>
            <a:pPr lvl="1">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Determines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a:p>
            <a:endParaRPr lang="en-US" dirty="0"/>
          </a:p>
          <a:p>
            <a:endParaRPr lang="en-US" dirty="0"/>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dirty="0"/>
              <a:t>Title IX Coordinator to identify any real or perceived conflict of interest in proceeding as the Title IX Coordinator, for the decision-maker, and/or for any person designated to facilitate an informal resolution.</a:t>
            </a:r>
          </a:p>
          <a:p>
            <a:r>
              <a:rPr lang="en-US" dirty="0"/>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dirty="0"/>
              <a:t>School may facilitate an informal resolution process at any time before reaching a determination regarding responsibility provided that each party provides their voluntary, written consent to the process.  </a:t>
            </a:r>
          </a:p>
          <a:p>
            <a:r>
              <a:rPr lang="en-US" dirty="0"/>
              <a:t>Any party may withdraw from informal resolution process and return to formal complaint process. </a:t>
            </a:r>
          </a:p>
          <a:p>
            <a:r>
              <a:rPr lang="en-US" dirty="0"/>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a:normAutofit/>
          </a:bodyPr>
          <a:lstStyle/>
          <a:p>
            <a:r>
              <a:rPr lang="en-US" sz="2600" dirty="0">
                <a:solidFill>
                  <a:srgbClr val="002060"/>
                </a:solidFill>
              </a:rPr>
              <a:t>Review System Procedure 1B.3.1 </a:t>
            </a:r>
          </a:p>
          <a:p>
            <a:r>
              <a:rPr lang="en-US" sz="2600" dirty="0">
                <a:solidFill>
                  <a:srgbClr val="002060"/>
                </a:solidFill>
              </a:rPr>
              <a:t>Forms of Discrimination</a:t>
            </a:r>
            <a:endParaRPr lang="en-US" sz="2600" dirty="0">
              <a:solidFill>
                <a:srgbClr val="002060"/>
              </a:solidFill>
              <a:cs typeface="Calibri"/>
            </a:endParaRPr>
          </a:p>
          <a:p>
            <a:r>
              <a:rPr lang="en-US" sz="2600" dirty="0">
                <a:solidFill>
                  <a:srgbClr val="002060"/>
                </a:solidFill>
              </a:rPr>
              <a:t>Sexual Violence Background</a:t>
            </a:r>
            <a:endParaRPr lang="en-US" sz="2600" dirty="0">
              <a:solidFill>
                <a:srgbClr val="002060"/>
              </a:solidFill>
              <a:cs typeface="Calibri"/>
            </a:endParaRPr>
          </a:p>
          <a:p>
            <a:r>
              <a:rPr lang="en-US" sz="2600" dirty="0">
                <a:solidFill>
                  <a:srgbClr val="002060"/>
                </a:solidFill>
              </a:rPr>
              <a:t>Pre-Investigation Planning</a:t>
            </a:r>
            <a:endParaRPr lang="en-US" sz="2600" dirty="0">
              <a:solidFill>
                <a:srgbClr val="002060"/>
              </a:solidFill>
              <a:cs typeface="Calibri"/>
            </a:endParaRPr>
          </a:p>
          <a:p>
            <a:r>
              <a:rPr lang="en-US" sz="2600" dirty="0">
                <a:solidFill>
                  <a:srgbClr val="002060"/>
                </a:solidFill>
              </a:rPr>
              <a:t>Conducting Interviews</a:t>
            </a:r>
            <a:endParaRPr lang="en-US" sz="2600" dirty="0">
              <a:solidFill>
                <a:srgbClr val="002060"/>
              </a:solidFill>
              <a:cs typeface="Calibri"/>
            </a:endParaRPr>
          </a:p>
          <a:p>
            <a:r>
              <a:rPr lang="en-US" sz="2600" dirty="0">
                <a:solidFill>
                  <a:srgbClr val="002060"/>
                </a:solidFill>
              </a:rPr>
              <a:t>Trauma and Trauma Informed Interviewing</a:t>
            </a:r>
            <a:endParaRPr lang="en-US" sz="2600" dirty="0">
              <a:solidFill>
                <a:srgbClr val="002060"/>
              </a:solidFill>
              <a:cs typeface="Calibri"/>
            </a:endParaRPr>
          </a:p>
          <a:p>
            <a:r>
              <a:rPr lang="en-US" sz="2600" dirty="0">
                <a:solidFill>
                  <a:srgbClr val="002060"/>
                </a:solidFill>
              </a:rPr>
              <a:t>Affirmative Consent and Intoxication verses Incapacitation</a:t>
            </a:r>
            <a:endParaRPr lang="en-US" sz="2600" dirty="0">
              <a:solidFill>
                <a:srgbClr val="002060"/>
              </a:solidFill>
              <a:cs typeface="Calibri"/>
            </a:endParaRPr>
          </a:p>
          <a:p>
            <a:r>
              <a:rPr lang="en-US" sz="2600" dirty="0">
                <a:solidFill>
                  <a:srgbClr val="002060"/>
                </a:solidFill>
              </a:rPr>
              <a:t>Resources</a:t>
            </a:r>
            <a:endParaRPr lang="en-US" sz="2600" dirty="0">
              <a:solidFill>
                <a:srgbClr val="002060"/>
              </a:solidFill>
              <a:cs typeface="Calibri"/>
            </a:endParaRPr>
          </a:p>
          <a:p>
            <a:r>
              <a:rPr lang="en-US" sz="2600" dirty="0">
                <a:solidFill>
                  <a:srgbClr val="002060"/>
                </a:solidFill>
              </a:rPr>
              <a:t>Questions/Discussion</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dirty="0">
                <a:solidFill>
                  <a:srgbClr val="002060"/>
                </a:solidFill>
              </a:rPr>
              <a:t>Employee reassignment or administrative leave.</a:t>
            </a:r>
          </a:p>
          <a:p>
            <a:pPr lvl="1">
              <a:buFont typeface="Wingdings" panose="05000000000000000000" pitchFamily="2" charset="2"/>
              <a:buChar char="§"/>
            </a:pPr>
            <a:r>
              <a:rPr lang="en-US" dirty="0">
                <a:solidFill>
                  <a:srgbClr val="002060"/>
                </a:solidFill>
              </a:rPr>
              <a:t>Discuss with HR/LR.  </a:t>
            </a:r>
          </a:p>
          <a:p>
            <a:r>
              <a:rPr lang="en-US" dirty="0">
                <a:solidFill>
                  <a:srgbClr val="002060"/>
                </a:solidFill>
              </a:rPr>
              <a:t>Student summary suspension.</a:t>
            </a:r>
          </a:p>
          <a:p>
            <a:r>
              <a:rPr lang="en-US" dirty="0">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dirty="0">
                <a:solidFill>
                  <a:srgbClr val="002060"/>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r>
              <a:rPr lang="en-US" dirty="0">
                <a:solidFill>
                  <a:srgbClr val="002060"/>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a:p>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a:p>
            <a:endParaRPr lang="en-US" dirty="0">
              <a:solidFill>
                <a:srgbClr val="002060"/>
              </a:solidFill>
            </a:endParaRPr>
          </a:p>
          <a:p>
            <a:pPr lvl="1">
              <a:buFont typeface="Wingdings" panose="05000000000000000000" pitchFamily="2" charset="2"/>
              <a:buChar char="§"/>
            </a:pPr>
            <a:endParaRPr lang="en-US" dirty="0">
              <a:solidFill>
                <a:srgbClr val="002060"/>
              </a:solidFill>
            </a:endParaRPr>
          </a:p>
          <a:p>
            <a:pPr lvl="1"/>
            <a:endParaRPr lang="en-US" dirty="0"/>
          </a:p>
          <a:p>
            <a:endParaRPr lang="en-US" dirty="0"/>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dirty="0">
                <a:solidFill>
                  <a:srgbClr val="002060"/>
                </a:solidFill>
              </a:rPr>
              <a:t>Must promptly notify both the complainant and the respondent of any dismissal.</a:t>
            </a:r>
          </a:p>
          <a:p>
            <a:r>
              <a:rPr lang="en-US" sz="2400" dirty="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a:p>
            <a:pPr marL="457200" lvl="1" indent="0">
              <a:buNone/>
            </a:pPr>
            <a:endParaRPr lang="en-US" dirty="0"/>
          </a:p>
          <a:p>
            <a:pPr lvl="1"/>
            <a:endParaRPr lang="en-US" dirty="0"/>
          </a:p>
          <a:p>
            <a:pPr lvl="1"/>
            <a:endParaRPr lang="en-US" dirty="0"/>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dirty="0"/>
              <a:t>Timely completion after a complaint = no strict timeline.</a:t>
            </a:r>
          </a:p>
          <a:p>
            <a:r>
              <a:rPr lang="en-US" dirty="0"/>
              <a:t>Reasonable cause for delay includes considerations such as</a:t>
            </a:r>
          </a:p>
          <a:p>
            <a:pPr lvl="1"/>
            <a:r>
              <a:rPr lang="en-US" dirty="0"/>
              <a:t>Absence of a party, an advisor, or a witness;</a:t>
            </a:r>
          </a:p>
          <a:p>
            <a:pPr lvl="1"/>
            <a:r>
              <a:rPr lang="en-US" dirty="0"/>
              <a:t>Concurrent law enforcement activity;</a:t>
            </a:r>
          </a:p>
          <a:p>
            <a:pPr lvl="1"/>
            <a:r>
              <a:rPr lang="en-US" dirty="0"/>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dirty="0">
                <a:solidFill>
                  <a:srgbClr val="002060"/>
                </a:solidFill>
              </a:rPr>
              <a:t>If complaint not resolved then:</a:t>
            </a:r>
          </a:p>
          <a:p>
            <a:pPr lvl="1">
              <a:buFont typeface="Wingdings" panose="05000000000000000000" pitchFamily="2" charset="2"/>
              <a:buChar char="§"/>
            </a:pPr>
            <a:r>
              <a:rPr lang="en-US" dirty="0">
                <a:solidFill>
                  <a:srgbClr val="002060"/>
                </a:solidFill>
              </a:rPr>
              <a:t>Prepare investigation report; and </a:t>
            </a:r>
          </a:p>
          <a:p>
            <a:pPr lvl="1">
              <a:buFont typeface="Wingdings" panose="05000000000000000000" pitchFamily="2" charset="2"/>
              <a:buChar char="§"/>
            </a:pPr>
            <a:r>
              <a:rPr lang="en-US" dirty="0">
                <a:solidFill>
                  <a:srgbClr val="002060"/>
                </a:solidFill>
              </a:rPr>
              <a:t>Refer the matter for a formal hearing.</a:t>
            </a:r>
          </a:p>
          <a:p>
            <a:pPr lvl="1">
              <a:buFont typeface="Wingdings" panose="05000000000000000000" pitchFamily="2" charset="2"/>
              <a:buChar char="§"/>
            </a:pPr>
            <a:r>
              <a:rPr lang="en-US" dirty="0">
                <a:solidFill>
                  <a:srgbClr val="002060"/>
                </a:solidFill>
              </a:rPr>
              <a:t>At least ten (10) days prior to formal hearing, parties and advisors, receive the investigation report for their review and response (consult AAG as this should be done through the Ch. 14 process).  </a:t>
            </a:r>
          </a:p>
          <a:p>
            <a:r>
              <a:rPr lang="en-US" dirty="0">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dirty="0">
                <a:solidFill>
                  <a:srgbClr val="002060"/>
                </a:solidFill>
              </a:rPr>
              <a:t>Notify assigned Assistant Attorney General or OGC that Ch. 14 required.</a:t>
            </a:r>
          </a:p>
          <a:p>
            <a:pPr lvl="1">
              <a:buFont typeface="Wingdings" panose="05000000000000000000" pitchFamily="2" charset="2"/>
              <a:buChar char="§"/>
            </a:pPr>
            <a:r>
              <a:rPr lang="en-US" dirty="0">
                <a:solidFill>
                  <a:srgbClr val="002060"/>
                </a:solidFill>
              </a:rPr>
              <a:t>Assigned Assistant Attorney General will initiate and arrange for the Ch. 14. </a:t>
            </a:r>
          </a:p>
          <a:p>
            <a:pPr lvl="1">
              <a:buFont typeface="Wingdings" panose="05000000000000000000" pitchFamily="2" charset="2"/>
              <a:buChar char="§"/>
            </a:pPr>
            <a:r>
              <a:rPr lang="en-US" dirty="0">
                <a:solidFill>
                  <a:srgbClr val="002060"/>
                </a:solidFill>
              </a:rPr>
              <a:t>See information sheet on Ch. 14 hearings. </a:t>
            </a:r>
          </a:p>
          <a:p>
            <a:pPr lvl="1">
              <a:buFont typeface="Wingdings" panose="05000000000000000000" pitchFamily="2" charset="2"/>
              <a:buChar char="§"/>
            </a:pPr>
            <a:r>
              <a:rPr lang="en-US" dirty="0">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dirty="0">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ALJ prepares report and recommendation.</a:t>
            </a:r>
          </a:p>
          <a:p>
            <a:r>
              <a:rPr lang="en-US" dirty="0">
                <a:solidFill>
                  <a:srgbClr val="002060"/>
                </a:solidFill>
              </a:rPr>
              <a:t>Decision-maker receives report and recommendation and decides</a:t>
            </a:r>
          </a:p>
          <a:p>
            <a:pPr lvl="1">
              <a:buFont typeface="Wingdings" panose="05000000000000000000" pitchFamily="2" charset="2"/>
              <a:buChar char="§"/>
            </a:pPr>
            <a:r>
              <a:rPr lang="en-US" dirty="0">
                <a:solidFill>
                  <a:srgbClr val="002060"/>
                </a:solidFill>
              </a:rPr>
              <a:t>Whether the policy has been violated; and</a:t>
            </a:r>
          </a:p>
          <a:p>
            <a:pPr lvl="1">
              <a:buFont typeface="Wingdings" panose="05000000000000000000" pitchFamily="2" charset="2"/>
              <a:buChar char="§"/>
            </a:pPr>
            <a:r>
              <a:rPr lang="en-US" dirty="0">
                <a:solidFill>
                  <a:srgbClr val="002060"/>
                </a:solidFill>
              </a:rPr>
              <a:t>On appropriate sanctions if the policy has been violated.</a:t>
            </a:r>
          </a:p>
          <a:p>
            <a:pPr lvl="1">
              <a:buFont typeface="Wingdings" panose="05000000000000000000" pitchFamily="2" charset="2"/>
              <a:buChar char="§"/>
            </a:pPr>
            <a:r>
              <a:rPr lang="en-US" dirty="0">
                <a:solidFill>
                  <a:srgbClr val="002060"/>
                </a:solidFill>
              </a:rPr>
              <a:t>Issues a written determination that includes:</a:t>
            </a:r>
          </a:p>
          <a:p>
            <a:pPr lvl="2">
              <a:buFont typeface="Wingdings" panose="05000000000000000000" pitchFamily="2" charset="2"/>
              <a:buChar char="§"/>
            </a:pPr>
            <a:r>
              <a:rPr lang="en-US" dirty="0">
                <a:solidFill>
                  <a:srgbClr val="002060"/>
                </a:solidFill>
              </a:rPr>
              <a:t>Identification of allegations;</a:t>
            </a:r>
          </a:p>
          <a:p>
            <a:pPr lvl="2">
              <a:buFont typeface="Wingdings" panose="05000000000000000000" pitchFamily="2" charset="2"/>
              <a:buChar char="§"/>
            </a:pPr>
            <a:r>
              <a:rPr lang="en-US" dirty="0">
                <a:solidFill>
                  <a:srgbClr val="002060"/>
                </a:solidFill>
              </a:rPr>
              <a:t>Description of procedural steps;</a:t>
            </a:r>
          </a:p>
          <a:p>
            <a:pPr lvl="2">
              <a:buFont typeface="Wingdings" panose="05000000000000000000" pitchFamily="2" charset="2"/>
              <a:buChar char="§"/>
            </a:pPr>
            <a:r>
              <a:rPr lang="en-US" dirty="0">
                <a:solidFill>
                  <a:srgbClr val="002060"/>
                </a:solidFill>
              </a:rPr>
              <a:t>Findings of fact supporting the determination;</a:t>
            </a:r>
          </a:p>
          <a:p>
            <a:pPr lvl="2">
              <a:buFont typeface="Wingdings" panose="05000000000000000000" pitchFamily="2" charset="2"/>
              <a:buChar char="§"/>
            </a:pPr>
            <a:r>
              <a:rPr lang="en-US" dirty="0">
                <a:solidFill>
                  <a:srgbClr val="002060"/>
                </a:solidFill>
              </a:rPr>
              <a:t>Conclusions as to responsibility and any sanctions</a:t>
            </a:r>
          </a:p>
          <a:p>
            <a:pPr lvl="2">
              <a:buFont typeface="Wingdings" panose="05000000000000000000" pitchFamily="2" charset="2"/>
              <a:buChar char="§"/>
            </a:pPr>
            <a:r>
              <a:rPr lang="en-US" dirty="0">
                <a:solidFill>
                  <a:srgbClr val="002060"/>
                </a:solidFill>
              </a:rPr>
              <a:t>Procedures for appeal.</a:t>
            </a:r>
          </a:p>
          <a:p>
            <a:pPr lvl="1">
              <a:buFont typeface="Wingdings" panose="05000000000000000000" pitchFamily="2" charset="2"/>
              <a:buChar char="§"/>
            </a:pPr>
            <a:r>
              <a:rPr lang="en-US" dirty="0">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dirty="0">
                <a:solidFill>
                  <a:srgbClr val="002060"/>
                </a:solidFill>
              </a:rPr>
              <a:t>Within ten (10) calendar days.</a:t>
            </a:r>
          </a:p>
          <a:p>
            <a:r>
              <a:rPr lang="en-US" dirty="0">
                <a:solidFill>
                  <a:srgbClr val="002060"/>
                </a:solidFill>
              </a:rPr>
              <a:t>Both parties may appeal final decision and an appeal of a dismissal of a formal complaint.</a:t>
            </a:r>
          </a:p>
          <a:p>
            <a:r>
              <a:rPr lang="en-US" dirty="0">
                <a:solidFill>
                  <a:srgbClr val="002060"/>
                </a:solidFill>
              </a:rPr>
              <a:t>Grounds for appeal</a:t>
            </a:r>
          </a:p>
          <a:p>
            <a:pPr lvl="1"/>
            <a:r>
              <a:rPr lang="en-US" dirty="0">
                <a:solidFill>
                  <a:srgbClr val="002060"/>
                </a:solidFill>
              </a:rPr>
              <a:t>Procedural irregularity;</a:t>
            </a:r>
          </a:p>
          <a:p>
            <a:pPr lvl="1"/>
            <a:r>
              <a:rPr lang="en-US" dirty="0">
                <a:solidFill>
                  <a:srgbClr val="002060"/>
                </a:solidFill>
              </a:rPr>
              <a:t>New evidence;</a:t>
            </a:r>
          </a:p>
          <a:p>
            <a:pPr lvl="1"/>
            <a:r>
              <a:rPr lang="en-US" dirty="0">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dirty="0"/>
              <a:t>Either</a:t>
            </a:r>
          </a:p>
          <a:p>
            <a:pPr lvl="1"/>
            <a:r>
              <a:rPr lang="en-US" dirty="0"/>
              <a:t>Date of written determination on appeal; or</a:t>
            </a:r>
          </a:p>
          <a:p>
            <a:pPr lvl="1"/>
            <a:r>
              <a:rPr lang="en-US" dirty="0"/>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a:normAutofit/>
          </a:bodyPr>
          <a:lstStyle/>
          <a:p>
            <a:r>
              <a:rPr lang="en-US" dirty="0">
                <a:solidFill>
                  <a:srgbClr val="002060"/>
                </a:solidFill>
              </a:rPr>
              <a:t>Title IX is a federal civil rights law prohibiting sex discrimination in all facets of the educational setting</a:t>
            </a:r>
          </a:p>
          <a:p>
            <a:r>
              <a:rPr lang="en-US" dirty="0">
                <a:solidFill>
                  <a:srgbClr val="002060"/>
                </a:solidFill>
              </a:rPr>
              <a:t>By accepting federal funds, institutions agree not to discriminate on the basis of sex or allow the separation of the sexes in curriculum and extracurricular activities, unless permitted by the statute</a:t>
            </a:r>
            <a:endParaRPr lang="en-US" dirty="0">
              <a:solidFill>
                <a:srgbClr val="002060"/>
              </a:solidFill>
              <a:cs typeface="Calibri"/>
            </a:endParaRPr>
          </a:p>
          <a:p>
            <a:r>
              <a:rPr lang="en-US" dirty="0">
                <a:solidFill>
                  <a:srgbClr val="002060"/>
                </a:solidFill>
              </a:rPr>
              <a:t>Failure to comply may result in liability on the part of the institution</a:t>
            </a:r>
            <a:endParaRPr lang="en-US" dirty="0">
              <a:solidFill>
                <a:srgbClr val="002060"/>
              </a:solidFill>
              <a:cs typeface="Calibri"/>
            </a:endParaRPr>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dirty="0"/>
              <a:t>Process Advisors</a:t>
            </a:r>
          </a:p>
          <a:p>
            <a:pPr lvl="1"/>
            <a:r>
              <a:rPr lang="en-US" dirty="0"/>
              <a:t>Both complainant and respondent may have an advisor of their choice;</a:t>
            </a:r>
          </a:p>
          <a:p>
            <a:pPr lvl="1"/>
            <a:r>
              <a:rPr lang="en-US" dirty="0"/>
              <a:t>Campus will provide if either party does not have their own.</a:t>
            </a:r>
          </a:p>
          <a:p>
            <a:r>
              <a:rPr lang="en-US" dirty="0"/>
              <a:t>Advisors at the Ch. 14 Hearing. </a:t>
            </a:r>
          </a:p>
          <a:p>
            <a:pPr lvl="1"/>
            <a:r>
              <a:rPr lang="en-US" dirty="0"/>
              <a:t>Both complainant and respondent may have an advisor of their choice. </a:t>
            </a:r>
          </a:p>
          <a:p>
            <a:pPr lvl="1"/>
            <a:r>
              <a:rPr lang="en-US" dirty="0"/>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a:lstStyle/>
          <a:p>
            <a:r>
              <a:rPr lang="en-US" dirty="0">
                <a:solidFill>
                  <a:srgbClr val="002060"/>
                </a:solidFill>
              </a:rPr>
              <a:t>Any materials used to train Title IX Coordinators, investigators, decision-makers, and any person who facilitates an informal resolution process, must be made publically available on the college or university’s website.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dirty="0">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of Educational Amendments</a:t>
            </a:r>
          </a:p>
        </p:txBody>
      </p:sp>
      <p:sp>
        <p:nvSpPr>
          <p:cNvPr id="2" name="Content Placeholder 1"/>
          <p:cNvSpPr>
            <a:spLocks noGrp="1"/>
          </p:cNvSpPr>
          <p:nvPr>
            <p:ph idx="1"/>
          </p:nvPr>
        </p:nvSpPr>
        <p:spPr/>
        <p:txBody>
          <a:bodyPr>
            <a:normAutofit/>
          </a:bodyPr>
          <a:lstStyle/>
          <a:p>
            <a:r>
              <a:rPr lang="en-US" b="1" dirty="0"/>
              <a:t>Title IX</a:t>
            </a:r>
            <a:r>
              <a:rPr lang="en-US" dirty="0"/>
              <a:t>: Title IX responsibilities to address allegations of sexual harassment, how to conduct Title IX investigations, information on the link between alcohol and drug abuse and sexual harassment and violence and best practices to address those concerns</a:t>
            </a:r>
          </a:p>
        </p:txBody>
      </p:sp>
    </p:spTree>
    <p:extLst>
      <p:ext uri="{BB962C8B-B14F-4D97-AF65-F5344CB8AC3E}">
        <p14:creationId xmlns:p14="http://schemas.microsoft.com/office/powerpoint/2010/main" val="95910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VAWA</a:t>
            </a:r>
          </a:p>
        </p:txBody>
      </p:sp>
      <p:sp>
        <p:nvSpPr>
          <p:cNvPr id="2" name="Content Placeholder 1"/>
          <p:cNvSpPr>
            <a:spLocks noGrp="1"/>
          </p:cNvSpPr>
          <p:nvPr>
            <p:ph idx="1"/>
          </p:nvPr>
        </p:nvSpPr>
        <p:spPr/>
        <p:txBody>
          <a:bodyPr>
            <a:normAutofit fontScale="92500" lnSpcReduction="20000"/>
          </a:bodyPr>
          <a:lstStyle/>
          <a:p>
            <a:pPr marL="0" indent="0">
              <a:buNone/>
            </a:pPr>
            <a:r>
              <a:rPr lang="en-US" b="1"/>
              <a:t>Name of the Law: </a:t>
            </a:r>
            <a:r>
              <a:rPr lang="en-US"/>
              <a:t>Violence Against Women Act (VAWA)</a:t>
            </a:r>
          </a:p>
          <a:p>
            <a:pPr marL="0" indent="0">
              <a:buNone/>
            </a:pPr>
            <a:endParaRPr lang="en-US"/>
          </a:p>
          <a:p>
            <a:pPr marL="0" indent="0">
              <a:buNone/>
            </a:pPr>
            <a:r>
              <a:rPr lang="en-US" b="1"/>
              <a:t>Why it matters: </a:t>
            </a:r>
            <a:r>
              <a:rPr lang="en-US"/>
              <a:t>The Violence Against Women Act creates and supports comprehensive, cost effective responses to domestic violence, sexual assault, dating violence and stalking. Up for renewal every five years, each VAWA reauthorization builds on existing protections and programs to better meet survivors needs. </a:t>
            </a:r>
          </a:p>
          <a:p>
            <a:pPr marL="0" indent="0">
              <a:buNone/>
            </a:pPr>
            <a:endParaRPr lang="en-US"/>
          </a:p>
          <a:p>
            <a:pPr marL="0" indent="0">
              <a:buNone/>
            </a:pPr>
            <a:r>
              <a:rPr lang="en-US" b="1"/>
              <a:t>When it passed: </a:t>
            </a:r>
            <a:r>
              <a:rPr lang="en-US"/>
              <a:t>1994, reauthorized last 2022</a:t>
            </a:r>
          </a:p>
          <a:p>
            <a:pPr marL="0" indent="0">
              <a:buNone/>
            </a:pPr>
            <a:endParaRPr lang="en-US" dirty="0"/>
          </a:p>
          <a:p>
            <a:pPr marL="0" indent="0">
              <a:buNone/>
            </a:pPr>
            <a:r>
              <a:rPr lang="en-US" sz="2200" dirty="0"/>
              <a:t>-NNEDV</a:t>
            </a:r>
          </a:p>
        </p:txBody>
      </p:sp>
    </p:spTree>
    <p:extLst>
      <p:ext uri="{BB962C8B-B14F-4D97-AF65-F5344CB8AC3E}">
        <p14:creationId xmlns:p14="http://schemas.microsoft.com/office/powerpoint/2010/main" val="1681041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255594"/>
            <a:ext cx="10972800" cy="4688007"/>
          </a:xfrm>
        </p:spPr>
        <p:txBody>
          <a:bodyPr>
            <a:normAutofit fontScale="77500" lnSpcReduction="20000"/>
          </a:bodyPr>
          <a:lstStyle/>
          <a:p>
            <a:pPr marL="0" indent="0">
              <a:buNone/>
            </a:pPr>
            <a:r>
              <a:rPr lang="en-US" b="1"/>
              <a:t>Name of the law: </a:t>
            </a:r>
            <a:r>
              <a:rPr lang="en-US"/>
              <a:t>Jeanne Clery Disclosure of Campus Security Policy and Campus Crime Statistics (Clery) Act</a:t>
            </a:r>
          </a:p>
          <a:p>
            <a:pPr marL="0" indent="0">
              <a:buNone/>
            </a:pPr>
            <a:endParaRPr lang="en-US"/>
          </a:p>
          <a:p>
            <a:pPr marL="0" indent="0">
              <a:buNone/>
            </a:pPr>
            <a:r>
              <a:rPr lang="en-US" b="1"/>
              <a:t>Why it matters: </a:t>
            </a:r>
            <a:r>
              <a:rPr lang="en-US"/>
              <a:t>The </a:t>
            </a:r>
            <a:r>
              <a:rPr lang="en-US" i="1"/>
              <a:t>Clery Act</a:t>
            </a:r>
            <a:r>
              <a:rPr lang="en-US"/>
              <a:t> requires greater transparency and timely warnings from colleges and universities about crimes that are committed on campus, including crimes of sexual violence.</a:t>
            </a:r>
          </a:p>
          <a:p>
            <a:pPr marL="0" indent="0">
              <a:buNone/>
            </a:pPr>
            <a:endParaRPr lang="en-US"/>
          </a:p>
          <a:p>
            <a:pPr marL="0" indent="0">
              <a:buNone/>
            </a:pPr>
            <a:r>
              <a:rPr lang="en-US" b="1"/>
              <a:t>When it passed: </a:t>
            </a:r>
            <a:r>
              <a:rPr lang="en-US"/>
              <a:t>1990; most recently amended by Campus </a:t>
            </a:r>
            <a:r>
              <a:rPr lang="en-US" err="1"/>
              <a:t>SaVE</a:t>
            </a:r>
            <a:r>
              <a:rPr lang="en-US"/>
              <a:t> Act in 2013.</a:t>
            </a:r>
          </a:p>
          <a:p>
            <a:pPr marL="0" indent="0">
              <a:buNone/>
            </a:pPr>
            <a:r>
              <a:rPr lang="en-US"/>
              <a:t>The </a:t>
            </a:r>
            <a:r>
              <a:rPr lang="en-US" i="1"/>
              <a:t>Jeanne Clery Disclosure of Campus Security Policy and Campus Crime Statistics Act</a:t>
            </a:r>
            <a:r>
              <a:rPr lang="en-US"/>
              <a:t>, or the </a:t>
            </a:r>
            <a:r>
              <a:rPr lang="en-US" i="1"/>
              <a:t>Clery Act</a:t>
            </a:r>
            <a:r>
              <a:rPr lang="en-US"/>
              <a:t>, requires public and private colleges and universities to disclose information about certain crimes that occur on or near campus. The Act applies to all colleges and universities that receive any federal funding, including student financial aid.</a:t>
            </a:r>
          </a:p>
          <a:p>
            <a:pPr marL="0" indent="0">
              <a:buNone/>
            </a:pPr>
            <a:endParaRPr lang="en-US"/>
          </a:p>
          <a:p>
            <a:pPr marL="0" indent="0" algn="r">
              <a:buNone/>
            </a:pPr>
            <a:r>
              <a:rPr lang="en-US" sz="2200"/>
              <a:t>RAINN</a:t>
            </a:r>
            <a:endParaRPr lang="en-US" sz="2200">
              <a:hlinkClick r:id="rId3"/>
            </a:endParaRPr>
          </a:p>
          <a:p>
            <a:pPr marL="0" indent="0">
              <a:buNone/>
            </a:pPr>
            <a:endParaRPr lang="en-US"/>
          </a:p>
        </p:txBody>
      </p:sp>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a:t>
            </a:r>
          </a:p>
        </p:txBody>
      </p:sp>
    </p:spTree>
    <p:extLst>
      <p:ext uri="{BB962C8B-B14F-4D97-AF65-F5344CB8AC3E}">
        <p14:creationId xmlns:p14="http://schemas.microsoft.com/office/powerpoint/2010/main" val="2723191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AMENDMENTS TO THE CLERY ACT: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Campus </a:t>
            </a:r>
            <a:r>
              <a:rPr kumimoji="0" lang="en-US" sz="3600" b="1" i="0" u="none" strike="noStrike" kern="1200" cap="none" spc="0" normalizeH="0" baseline="0" noProof="0" dirty="0" err="1">
                <a:ln>
                  <a:noFill/>
                </a:ln>
                <a:solidFill>
                  <a:schemeClr val="tx2"/>
                </a:solidFill>
                <a:effectLst/>
                <a:uLnTx/>
                <a:uFillTx/>
                <a:latin typeface="+mn-lt"/>
                <a:ea typeface="+mn-ea"/>
                <a:cs typeface="+mn-cs"/>
              </a:rPr>
              <a:t>SaVE</a:t>
            </a:r>
            <a:r>
              <a:rPr kumimoji="0" lang="en-US" sz="3600" b="1" i="0" u="none" strike="noStrike" kern="1200" cap="none" spc="0" normalizeH="0" baseline="0" noProof="0" dirty="0">
                <a:ln>
                  <a:noFill/>
                </a:ln>
                <a:solidFill>
                  <a:schemeClr val="tx2"/>
                </a:solidFill>
                <a:effectLst/>
                <a:uLnTx/>
                <a:uFillTx/>
                <a:latin typeface="+mn-lt"/>
                <a:ea typeface="+mn-ea"/>
                <a:cs typeface="+mn-cs"/>
              </a:rPr>
              <a:t> ACT</a:t>
            </a:r>
          </a:p>
        </p:txBody>
      </p:sp>
      <p:sp>
        <p:nvSpPr>
          <p:cNvPr id="2" name="Content Placeholder 1"/>
          <p:cNvSpPr>
            <a:spLocks noGrp="1"/>
          </p:cNvSpPr>
          <p:nvPr>
            <p:ph idx="1"/>
          </p:nvPr>
        </p:nvSpPr>
        <p:spPr/>
        <p:txBody>
          <a:bodyPr>
            <a:normAutofit fontScale="85000" lnSpcReduction="10000"/>
          </a:bodyPr>
          <a:lstStyle/>
          <a:p>
            <a:pPr marL="0" indent="0">
              <a:buNone/>
            </a:pPr>
            <a:r>
              <a:rPr lang="en-US"/>
              <a:t>On October 20, 2014 the Department of Education published the VAWA regulations which imposed expanded obligations on colleges and universities, effective July 1, 2015:</a:t>
            </a:r>
          </a:p>
          <a:p>
            <a:r>
              <a:rPr lang="en-US"/>
              <a:t>Additional crimes of domestic violence, dating violence and stalking are added to the Clery Act</a:t>
            </a:r>
          </a:p>
          <a:p>
            <a:r>
              <a:rPr lang="en-US"/>
              <a:t>Institutions must adopt policy statements regarding sexual assault, domestic violence, dating violence and stalking which must include: educational programs for new students and employees, ongoing prevention programs, reporting procedures, institutional disciplinary procedures</a:t>
            </a:r>
          </a:p>
          <a:p>
            <a:r>
              <a:rPr lang="en-US"/>
              <a:t>Institutions must address how they complete publicly available record-keeping while still maintaining the confidentiality of those who choose to report a violation</a:t>
            </a:r>
          </a:p>
          <a:p>
            <a:r>
              <a:rPr lang="en-US"/>
              <a:t>Updates to reporting obligations</a:t>
            </a:r>
            <a:endParaRPr lang="en-US" i="1"/>
          </a:p>
        </p:txBody>
      </p:sp>
    </p:spTree>
    <p:extLst>
      <p:ext uri="{BB962C8B-B14F-4D97-AF65-F5344CB8AC3E}">
        <p14:creationId xmlns:p14="http://schemas.microsoft.com/office/powerpoint/2010/main" val="3758335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 Stat. 135A.15</a:t>
            </a:r>
          </a:p>
        </p:txBody>
      </p:sp>
      <p:sp>
        <p:nvSpPr>
          <p:cNvPr id="3" name="Content Placeholder 2"/>
          <p:cNvSpPr>
            <a:spLocks noGrp="1"/>
          </p:cNvSpPr>
          <p:nvPr>
            <p:ph idx="1"/>
          </p:nvPr>
        </p:nvSpPr>
        <p:spPr/>
        <p:txBody>
          <a:bodyPr/>
          <a:lstStyle/>
          <a:p>
            <a:r>
              <a:rPr lang="en-US"/>
              <a:t>Requires colleges and universities to have an online reporting system (must accommodate anonymous complaints)</a:t>
            </a:r>
          </a:p>
          <a:p>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p:txBody>
      </p:sp>
    </p:spTree>
    <p:extLst>
      <p:ext uri="{BB962C8B-B14F-4D97-AF65-F5344CB8AC3E}">
        <p14:creationId xmlns:p14="http://schemas.microsoft.com/office/powerpoint/2010/main" val="540416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Colleges &amp; Universities</a:t>
            </a:r>
          </a:p>
        </p:txBody>
      </p:sp>
      <p:sp>
        <p:nvSpPr>
          <p:cNvPr id="2" name="Content Placeholder 1"/>
          <p:cNvSpPr>
            <a:spLocks noGrp="1"/>
          </p:cNvSpPr>
          <p:nvPr>
            <p:ph idx="1"/>
          </p:nvPr>
        </p:nvSpPr>
        <p:spPr/>
        <p:txBody>
          <a:bodyPr>
            <a:normAutofit/>
          </a:bodyPr>
          <a:lstStyle/>
          <a:p>
            <a:r>
              <a:rPr lang="en-US"/>
              <a:t>1B.1 – Covers Sexual Harassment and Other Protected Class Harassment and Discrimination</a:t>
            </a:r>
          </a:p>
          <a:p>
            <a:r>
              <a:rPr lang="en-US"/>
              <a:t>1B.1.1 – Includes the procedures for investigating and adjudicating 1B.1 and 1B.3 cases</a:t>
            </a:r>
          </a:p>
          <a:p>
            <a:r>
              <a:rPr lang="en-US"/>
              <a:t>1B.3 – Covers Sexual Violence and other forms of sexual discrimination</a:t>
            </a:r>
          </a:p>
          <a:p>
            <a:r>
              <a:rPr lang="en-US"/>
              <a:t>1B.3.1 – Includes procedures for investigating and adjudicating Title IX sexual harassment cases</a:t>
            </a:r>
          </a:p>
        </p:txBody>
      </p:sp>
    </p:spTree>
    <p:extLst>
      <p:ext uri="{BB962C8B-B14F-4D97-AF65-F5344CB8AC3E}">
        <p14:creationId xmlns:p14="http://schemas.microsoft.com/office/powerpoint/2010/main" val="188543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dirty="0">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dirty="0">
                <a:solidFill>
                  <a:srgbClr val="002060"/>
                </a:solidFill>
              </a:rPr>
              <a:t>20 U.S.C. §1681 (1972)</a:t>
            </a:r>
            <a:endParaRPr lang="en-US" dirty="0">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1B.1 Policy on Equal Opportunity &amp; Nondiscrimination in Employment &amp; Education</a:t>
            </a: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492406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1B.3 Policy on Sexual Violence</a:t>
            </a:r>
          </a:p>
        </p:txBody>
      </p:sp>
      <p:sp>
        <p:nvSpPr>
          <p:cNvPr id="3" name="Content Placeholder 2"/>
          <p:cNvSpPr>
            <a:spLocks noGrp="1"/>
          </p:cNvSpPr>
          <p:nvPr>
            <p:ph idx="1"/>
          </p:nvPr>
        </p:nvSpPr>
        <p:spPr/>
        <p:txBody>
          <a:bodyPr/>
          <a:lstStyle/>
          <a:p>
            <a:pPr marL="0" indent="0">
              <a:buNone/>
            </a:pPr>
            <a:r>
              <a:rPr lang="en-US"/>
              <a:t>The </a:t>
            </a:r>
            <a:r>
              <a:rPr lang="en-US" b="1" u="sng"/>
              <a:t>1B.3 Sexual Violence Policy </a:t>
            </a:r>
            <a:r>
              <a:rPr lang="en-US"/>
              <a:t>addresses:</a:t>
            </a:r>
          </a:p>
          <a:p>
            <a:r>
              <a:rPr lang="en-US"/>
              <a:t>Affirmative Consent</a:t>
            </a:r>
          </a:p>
          <a:p>
            <a:r>
              <a:rPr lang="en-US"/>
              <a:t>Sexual Violence</a:t>
            </a:r>
          </a:p>
          <a:p>
            <a:pPr lvl="1"/>
            <a:r>
              <a:rPr lang="en-US"/>
              <a:t>Dating, intimate partner, and relationship violence</a:t>
            </a:r>
          </a:p>
          <a:p>
            <a:pPr lvl="1"/>
            <a:r>
              <a:rPr lang="en-US"/>
              <a:t>Non-forcible sex acts</a:t>
            </a:r>
          </a:p>
          <a:p>
            <a:pPr lvl="1"/>
            <a:r>
              <a:rPr lang="en-US"/>
              <a:t>Sexual Assault</a:t>
            </a:r>
          </a:p>
          <a:p>
            <a:pPr lvl="1"/>
            <a:r>
              <a:rPr lang="en-US"/>
              <a:t>Stalking </a:t>
            </a:r>
          </a:p>
        </p:txBody>
      </p:sp>
    </p:spTree>
    <p:extLst>
      <p:ext uri="{BB962C8B-B14F-4D97-AF65-F5344CB8AC3E}">
        <p14:creationId xmlns:p14="http://schemas.microsoft.com/office/powerpoint/2010/main" val="1515071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Forms of Sexual Discrimination</a:t>
            </a:r>
          </a:p>
        </p:txBody>
      </p:sp>
    </p:spTree>
    <p:extLst>
      <p:ext uri="{BB962C8B-B14F-4D97-AF65-F5344CB8AC3E}">
        <p14:creationId xmlns:p14="http://schemas.microsoft.com/office/powerpoint/2010/main" val="1667021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p:txBody>
          <a:bodyPr>
            <a:normAutofit fontScale="92500" lnSpcReduction="20000"/>
          </a:bodyPr>
          <a:lstStyle/>
          <a:p>
            <a:r>
              <a:rPr lang="en-US" sz="3600">
                <a:solidFill>
                  <a:schemeClr val="tx1"/>
                </a:solidFill>
              </a:rPr>
              <a:t>An employee of the college or university conditioning the provision of an aid, benefit, or service of the recipient on an individual’s participation in unwelcome sexual conduct.</a:t>
            </a:r>
          </a:p>
          <a:p>
            <a:r>
              <a:rPr lang="en-US" sz="3600">
                <a:solidFill>
                  <a:schemeClr val="tx1"/>
                </a:solidFill>
              </a:rPr>
              <a:t>Unwelcome conduct determined by a reasonable person to be so severe, pervasive and objectively offensive that it effectively denies a person equal access to the college or university’s education program or activity; or</a:t>
            </a:r>
          </a:p>
          <a:p>
            <a:r>
              <a:rPr lang="en-US" sz="3600">
                <a:solidFill>
                  <a:schemeClr val="tx1"/>
                </a:solidFill>
              </a:rPr>
              <a:t>Sexual assault; dating, intimate partner, and relationship violence; and stalking as defined in Board Policy 1B.3</a:t>
            </a:r>
          </a:p>
          <a:p>
            <a:endParaRPr lang="en-US"/>
          </a:p>
        </p:txBody>
      </p:sp>
    </p:spTree>
    <p:extLst>
      <p:ext uri="{BB962C8B-B14F-4D97-AF65-F5344CB8AC3E}">
        <p14:creationId xmlns:p14="http://schemas.microsoft.com/office/powerpoint/2010/main" val="3398504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b="1"/>
              <a:t>Quid Pro Quo</a:t>
            </a:r>
          </a:p>
          <a:p>
            <a:pPr lvl="1"/>
            <a:r>
              <a:rPr lang="en-US"/>
              <a:t>Can only be carried out by a teacher, administrator, or staff member</a:t>
            </a:r>
          </a:p>
          <a:p>
            <a:pPr marL="457200" lvl="1" indent="0">
              <a:buNone/>
            </a:pPr>
            <a:endParaRPr lang="en-US"/>
          </a:p>
          <a:p>
            <a:r>
              <a:rPr lang="en-US" b="1"/>
              <a:t>Two factors</a:t>
            </a:r>
            <a:r>
              <a:rPr lang="en-US"/>
              <a:t>:</a:t>
            </a:r>
          </a:p>
          <a:p>
            <a:pPr marL="914400" lvl="1" indent="-457200">
              <a:buFont typeface="+mj-lt"/>
              <a:buAutoNum type="arabicPeriod"/>
            </a:pPr>
            <a:r>
              <a:rPr lang="en-US"/>
              <a:t>Unwelcome sexual advances, requests for sexual favors or other verbal or physical conduct of a sexual nature; and</a:t>
            </a:r>
          </a:p>
          <a:p>
            <a:pPr marL="914400" lvl="1" indent="-457200">
              <a:buFont typeface="+mj-lt"/>
              <a:buAutoNum type="arabicPeriod"/>
            </a:pPr>
            <a:r>
              <a:rPr lang="en-US"/>
              <a:t>Submission to, or rejection of, such conduct results in adverse educational or employment action </a:t>
            </a:r>
          </a:p>
          <a:p>
            <a:endParaRPr lang="en-US"/>
          </a:p>
        </p:txBody>
      </p:sp>
    </p:spTree>
    <p:extLst>
      <p:ext uri="{BB962C8B-B14F-4D97-AF65-F5344CB8AC3E}">
        <p14:creationId xmlns:p14="http://schemas.microsoft.com/office/powerpoint/2010/main" val="40183842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32459506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Hostile Environment</a:t>
            </a:r>
          </a:p>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Can occur off campus  </a:t>
            </a:r>
          </a:p>
          <a:p>
            <a:endParaRPr lang="en-US"/>
          </a:p>
        </p:txBody>
      </p:sp>
    </p:spTree>
    <p:extLst>
      <p:ext uri="{BB962C8B-B14F-4D97-AF65-F5344CB8AC3E}">
        <p14:creationId xmlns:p14="http://schemas.microsoft.com/office/powerpoint/2010/main" val="594927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17998948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Relationship/Dating Violence</a:t>
            </a:r>
          </a:p>
        </p:txBody>
      </p:sp>
      <p:sp>
        <p:nvSpPr>
          <p:cNvPr id="2" name="Content Placeholder 1"/>
          <p:cNvSpPr>
            <a:spLocks noGrp="1"/>
          </p:cNvSpPr>
          <p:nvPr>
            <p:ph idx="1"/>
          </p:nvPr>
        </p:nvSpPr>
        <p:spPr/>
        <p:txBody>
          <a:bodyPr/>
          <a:lstStyle/>
          <a:p>
            <a:r>
              <a:rPr lang="en-US"/>
              <a:t>Physical harm or abuse</a:t>
            </a:r>
          </a:p>
          <a:p>
            <a:r>
              <a:rPr lang="en-US"/>
              <a:t>Threats of physical harm or abuse</a:t>
            </a:r>
          </a:p>
          <a:p>
            <a:endParaRPr lang="en-US"/>
          </a:p>
          <a:p>
            <a:endParaRPr lang="en-US"/>
          </a:p>
          <a:p>
            <a:endParaRPr lang="en-US"/>
          </a:p>
          <a:p>
            <a:endParaRPr lang="en-US"/>
          </a:p>
        </p:txBody>
      </p:sp>
    </p:spTree>
    <p:extLst>
      <p:ext uri="{BB962C8B-B14F-4D97-AF65-F5344CB8AC3E}">
        <p14:creationId xmlns:p14="http://schemas.microsoft.com/office/powerpoint/2010/main" val="19857210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Retaliation</a:t>
            </a:r>
          </a:p>
        </p:txBody>
      </p:sp>
      <p:sp>
        <p:nvSpPr>
          <p:cNvPr id="2" name="Content Placeholder 1"/>
          <p:cNvSpPr>
            <a:spLocks noGrp="1"/>
          </p:cNvSpPr>
          <p:nvPr>
            <p:ph idx="1"/>
          </p:nvPr>
        </p:nvSpPr>
        <p:spPr/>
        <p:txBody>
          <a:bodyPr/>
          <a:lstStyle/>
          <a:p>
            <a:r>
              <a:rPr lang="en-US"/>
              <a:t>Occurs when an adverse educational action is taken against a person because of the person's participation in a complaint or investigation of discrimination or sexual misconduct </a:t>
            </a:r>
          </a:p>
          <a:p>
            <a:endParaRPr lang="en-US"/>
          </a:p>
        </p:txBody>
      </p:sp>
    </p:spTree>
    <p:extLst>
      <p:ext uri="{BB962C8B-B14F-4D97-AF65-F5344CB8AC3E}">
        <p14:creationId xmlns:p14="http://schemas.microsoft.com/office/powerpoint/2010/main" val="2661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a:normAutofit/>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23, 2022.</a:t>
            </a:r>
            <a:endParaRPr lang="en-US" dirty="0">
              <a:solidFill>
                <a:srgbClr val="002060"/>
              </a:solidFill>
            </a:endParaRPr>
          </a:p>
          <a:p>
            <a:r>
              <a:rPr lang="en-US" dirty="0">
                <a:solidFill>
                  <a:srgbClr val="002060"/>
                </a:solidFill>
                <a:cs typeface="Calibri"/>
              </a:rPr>
              <a:t>Comment period closed on September 12, 2022 (approximately 240,000 comments).  </a:t>
            </a:r>
            <a:endParaRPr lang="en-US" dirty="0">
              <a:solidFill>
                <a:srgbClr val="002060"/>
              </a:solidFill>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a:t>Why is this important to an investigation?</a:t>
            </a:r>
          </a:p>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2184733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Prevalence of Sexual Violence</a:t>
            </a:r>
          </a:p>
        </p:txBody>
      </p:sp>
    </p:spTree>
    <p:extLst>
      <p:ext uri="{BB962C8B-B14F-4D97-AF65-F5344CB8AC3E}">
        <p14:creationId xmlns:p14="http://schemas.microsoft.com/office/powerpoint/2010/main" val="2882612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women</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college-age</a:t>
            </a:r>
            <a:r>
              <a:rPr kumimoji="0" lang="en-US" sz="3600" b="1" i="0" u="none" strike="noStrike" kern="1200" cap="none" spc="0" normalizeH="0" noProof="0" dirty="0">
                <a:ln>
                  <a:noFill/>
                </a:ln>
                <a:solidFill>
                  <a:schemeClr val="tx2"/>
                </a:solidFill>
                <a:effectLst/>
                <a:uLnTx/>
                <a:uFillTx/>
                <a:latin typeface="+mn-lt"/>
                <a:ea typeface="+mn-ea"/>
                <a:cs typeface="+mn-cs"/>
              </a:rPr>
              <a:t> women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r>
              <a:rPr kumimoji="0" lang="en-US" sz="3600" b="1" i="0" u="none" strike="noStrike" kern="1200" cap="none" spc="0" normalizeH="0" noProof="0" dirty="0">
                <a:ln>
                  <a:noFill/>
                </a:ln>
                <a:solidFill>
                  <a:schemeClr val="tx2"/>
                </a:solidFill>
                <a:effectLst/>
                <a:uLnTx/>
                <a:uFillTx/>
                <a:latin typeface="+mn-lt"/>
                <a:ea typeface="+mn-ea"/>
                <a:cs typeface="+mn-cs"/>
              </a:rPr>
              <a:t> college men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students</a:t>
            </a:r>
          </a:p>
        </p:txBody>
      </p:sp>
      <p:sp>
        <p:nvSpPr>
          <p:cNvPr id="2" name="Content Placeholder 1"/>
          <p:cNvSpPr>
            <a:spLocks noGrp="1"/>
          </p:cNvSpPr>
          <p:nvPr>
            <p:ph idx="1"/>
          </p:nvPr>
        </p:nvSpPr>
        <p:spPr/>
        <p:txBody>
          <a:bodyPr>
            <a:normAutofit fontScale="85000" lnSpcReduction="10000"/>
          </a:bodyPr>
          <a:lstStyle/>
          <a:p>
            <a:pPr fontAlgn="base"/>
            <a:r>
              <a:rPr lang="en-US" dirty="0"/>
              <a:t>13% of all students experience rape or sexual assault through physical force, violence, or incapacitation (among all graduate and undergraduate students).</a:t>
            </a:r>
          </a:p>
          <a:p>
            <a:pPr fontAlgn="base"/>
            <a:r>
              <a:rPr lang="en-US" dirty="0"/>
              <a:t>21% of TGQN (transgender, genderqueer, nonconforming) college students have been sexually assaulted, compared to 18% of non-TGQN females, and 4% of non-TGQN males.</a:t>
            </a:r>
          </a:p>
          <a:p>
            <a:pPr fontAlgn="base"/>
            <a:r>
              <a:rPr lang="en-US" dirty="0"/>
              <a:t>Among graduate and professional students, 9.7% of females and 2.5% of males experience rape or sexual assault through physical force, violence, or incapacitation.</a:t>
            </a:r>
          </a:p>
          <a:p>
            <a:pPr fontAlgn="base"/>
            <a:r>
              <a:rPr lang="en-US" dirty="0"/>
              <a:t>Among undergraduate students, 26.4% of females and 6.8% of males experience rape or sexual assault through physical force, violence, or incapacitation.</a:t>
            </a:r>
          </a:p>
          <a:p>
            <a:pPr fontAlgn="base"/>
            <a:r>
              <a:rPr lang="en-US" dirty="0"/>
              <a:t>5.8% of students have experienced stalking since entering college.</a:t>
            </a:r>
          </a:p>
          <a:p>
            <a:pPr marL="0" indent="0">
              <a:buNone/>
            </a:pPr>
            <a:r>
              <a:rPr lang="en-US" sz="2300" dirty="0"/>
              <a:t>RAINN</a:t>
            </a:r>
          </a:p>
        </p:txBody>
      </p:sp>
    </p:spTree>
    <p:extLst>
      <p:ext uri="{BB962C8B-B14F-4D97-AF65-F5344CB8AC3E}">
        <p14:creationId xmlns:p14="http://schemas.microsoft.com/office/powerpoint/2010/main" val="3262406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p>
        </p:txBody>
      </p:sp>
      <p:sp>
        <p:nvSpPr>
          <p:cNvPr id="2" name="Content Placeholder 1"/>
          <p:cNvSpPr>
            <a:spLocks noGrp="1"/>
          </p:cNvSpPr>
          <p:nvPr>
            <p:ph idx="1"/>
          </p:nvPr>
        </p:nvSpPr>
        <p:spPr/>
        <p:txBody>
          <a:bodyPr>
            <a:normAutofit fontScale="85000" lnSpcReduction="20000"/>
          </a:bodyPr>
          <a:lstStyle/>
          <a:p>
            <a:r>
              <a:rPr lang="en-US" dirty="0"/>
              <a:t>More than 50% of college sexual assaults occur in either August, September, October, or November. </a:t>
            </a:r>
          </a:p>
          <a:p>
            <a:r>
              <a:rPr lang="en-US" dirty="0"/>
              <a:t>Freshmen and sophomores are at greater risk than upperclassmen (“red zone” during their first few months of their first and second semesters in college)</a:t>
            </a:r>
          </a:p>
          <a:p>
            <a:r>
              <a:rPr lang="en-US" dirty="0"/>
              <a:t>60% of sexual assaults of college students occurred on campus</a:t>
            </a:r>
          </a:p>
          <a:p>
            <a:r>
              <a:rPr lang="en-US" dirty="0"/>
              <a:t>10.3% took place in a fraternity</a:t>
            </a:r>
          </a:p>
          <a:p>
            <a:r>
              <a:rPr lang="en-US" dirty="0"/>
              <a:t>70% of females assaulted on campus knew their attacker</a:t>
            </a:r>
          </a:p>
          <a:p>
            <a:r>
              <a:rPr lang="en-US" dirty="0"/>
              <a:t>Students with disabilities experience assault 50% more frequently than students without disabilities</a:t>
            </a:r>
          </a:p>
          <a:p>
            <a:r>
              <a:rPr lang="en-US" dirty="0"/>
              <a:t>Sexual assault victim/survivors are more likely to suffer from depression and/or post-traumatic stress disorder, abuse alcohol and drugs, and/or contemplate suicide</a:t>
            </a:r>
          </a:p>
          <a:p>
            <a:pPr marL="0" indent="0">
              <a:buNone/>
            </a:pPr>
            <a:r>
              <a:rPr lang="en-US" sz="2100" dirty="0"/>
              <a:t>RAINN</a:t>
            </a:r>
          </a:p>
        </p:txBody>
      </p:sp>
    </p:spTree>
    <p:extLst>
      <p:ext uri="{BB962C8B-B14F-4D97-AF65-F5344CB8AC3E}">
        <p14:creationId xmlns:p14="http://schemas.microsoft.com/office/powerpoint/2010/main" val="1893249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1650484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2484202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dirty="0">
                <a:solidFill>
                  <a:srgbClr val="002060"/>
                </a:solidFill>
              </a:rPr>
              <a:t>Old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r>
              <a:rPr lang="en-US" dirty="0">
                <a:solidFill>
                  <a:srgbClr val="002060"/>
                </a:solidFill>
              </a:rPr>
              <a:t>New 1B.3.1 Procedure.</a:t>
            </a:r>
          </a:p>
          <a:p>
            <a:pPr lvl="1"/>
            <a:r>
              <a:rPr lang="en-US" dirty="0">
                <a:solidFill>
                  <a:srgbClr val="002060"/>
                </a:solidFill>
              </a:rPr>
              <a:t>Formal Complaint, Investigation (with enhanced requirements), Ch. 14, Decision-maker, internal appeal. </a:t>
            </a:r>
          </a:p>
          <a:p>
            <a:r>
              <a:rPr lang="en-US" dirty="0">
                <a:solidFill>
                  <a:srgbClr val="002060"/>
                </a:solidFill>
              </a:rPr>
              <a:t>Also consider Policy 1B.1 and student conduct processes for non-Title IX sexual harassment and jurisdiction. </a:t>
            </a:r>
          </a:p>
          <a:p>
            <a:r>
              <a:rPr lang="en-US" dirty="0">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Considerations</a:t>
            </a:r>
          </a:p>
        </p:txBody>
      </p:sp>
      <p:sp>
        <p:nvSpPr>
          <p:cNvPr id="3" name="Content Placeholder 2"/>
          <p:cNvSpPr>
            <a:spLocks noGrp="1"/>
          </p:cNvSpPr>
          <p:nvPr>
            <p:ph idx="1"/>
          </p:nvPr>
        </p:nvSpPr>
        <p:spPr/>
        <p:txBody>
          <a:bodyPr>
            <a:normAutofit/>
          </a:bodyPr>
          <a:lstStyle/>
          <a:p>
            <a:r>
              <a:rPr lang="en-US" dirty="0"/>
              <a:t>Communication styles</a:t>
            </a:r>
          </a:p>
          <a:p>
            <a:r>
              <a:rPr lang="en-US" dirty="0"/>
              <a:t>Attitudes toward conflict</a:t>
            </a:r>
          </a:p>
          <a:p>
            <a:r>
              <a:rPr lang="en-US" dirty="0"/>
              <a:t>Approaches toward completing tasks</a:t>
            </a:r>
          </a:p>
          <a:p>
            <a:r>
              <a:rPr lang="en-US" dirty="0"/>
              <a:t>Decision-making styles</a:t>
            </a:r>
          </a:p>
          <a:p>
            <a:r>
              <a:rPr lang="en-US" dirty="0"/>
              <a:t>Approaches to knowing</a:t>
            </a:r>
          </a:p>
          <a:p>
            <a:r>
              <a:rPr lang="en-US" dirty="0"/>
              <a:t>Attitudes toward disclosure</a:t>
            </a:r>
          </a:p>
          <a:p>
            <a:pPr lvl="1"/>
            <a:r>
              <a:rPr lang="en-US" dirty="0"/>
              <a:t>Appropriate to share emotions, reasons for conflict</a:t>
            </a:r>
          </a:p>
          <a:p>
            <a:pPr marL="3657600" lvl="8" indent="0">
              <a:buNone/>
            </a:pPr>
            <a:r>
              <a:rPr lang="en-US" sz="1300" dirty="0"/>
              <a:t>	--Sue Ann Van </a:t>
            </a:r>
            <a:r>
              <a:rPr lang="en-US" sz="1300" dirty="0" err="1"/>
              <a:t>Dermyden</a:t>
            </a:r>
            <a:r>
              <a:rPr lang="en-US" sz="1300" dirty="0"/>
              <a:t>, 2017</a:t>
            </a:r>
          </a:p>
          <a:p>
            <a:endParaRPr lang="en-US" dirty="0"/>
          </a:p>
        </p:txBody>
      </p:sp>
    </p:spTree>
    <p:extLst>
      <p:ext uri="{BB962C8B-B14F-4D97-AF65-F5344CB8AC3E}">
        <p14:creationId xmlns:p14="http://schemas.microsoft.com/office/powerpoint/2010/main" val="25009170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Dermyden, 2017</a:t>
            </a:r>
          </a:p>
          <a:p>
            <a:pPr marL="2286000" lvl="5" indent="0">
              <a:buNone/>
            </a:pPr>
            <a:endParaRPr lang="en-US"/>
          </a:p>
        </p:txBody>
      </p:sp>
    </p:spTree>
    <p:extLst>
      <p:ext uri="{BB962C8B-B14F-4D97-AF65-F5344CB8AC3E}">
        <p14:creationId xmlns:p14="http://schemas.microsoft.com/office/powerpoint/2010/main" val="3573951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dirty="0"/>
              <a:t>Priming – Your pre-investigation or mid-investigation thoughts about the case</a:t>
            </a:r>
          </a:p>
          <a:p>
            <a:pPr lvl="1"/>
            <a:r>
              <a:rPr lang="en-US" dirty="0"/>
              <a:t>“This is a really bad case.”</a:t>
            </a:r>
          </a:p>
          <a:p>
            <a:pPr lvl="1"/>
            <a:r>
              <a:rPr lang="en-US" dirty="0"/>
              <a:t>“This person has complained three times before.”</a:t>
            </a:r>
          </a:p>
          <a:p>
            <a:pPr lvl="1"/>
            <a:r>
              <a:rPr lang="en-US" dirty="0"/>
              <a:t>“This is low level.”</a:t>
            </a:r>
          </a:p>
          <a:p>
            <a:r>
              <a:rPr lang="en-US" dirty="0"/>
              <a:t>Phrasing – The way you ask a question can influence the answer – The misinformation effect</a:t>
            </a:r>
          </a:p>
          <a:p>
            <a:pPr lvl="1"/>
            <a:r>
              <a:rPr lang="en-US" dirty="0"/>
              <a:t>Do you get headaches frequently, and if so, how often? 2.2/week</a:t>
            </a:r>
          </a:p>
          <a:p>
            <a:pPr lvl="1"/>
            <a:r>
              <a:rPr lang="en-US" dirty="0"/>
              <a:t>Do you get headaches occasionally, and if so, how often? 0.7/week</a:t>
            </a:r>
          </a:p>
          <a:p>
            <a:pPr lvl="1"/>
            <a:r>
              <a:rPr lang="en-US" dirty="0"/>
              <a:t>How long was the movie? 130 minutes</a:t>
            </a:r>
          </a:p>
          <a:p>
            <a:pPr lvl="1"/>
            <a:r>
              <a:rPr lang="en-US" dirty="0"/>
              <a:t>How short was the movie? 100 minutes</a:t>
            </a:r>
          </a:p>
          <a:p>
            <a:pPr marL="1828800" lvl="4" indent="0">
              <a:buNone/>
            </a:pPr>
            <a:r>
              <a:rPr lang="en-US" dirty="0"/>
              <a:t>	</a:t>
            </a:r>
          </a:p>
          <a:p>
            <a:pPr marL="1828800" lvl="4" indent="0">
              <a:buNone/>
            </a:pPr>
            <a:r>
              <a:rPr lang="en-US" dirty="0"/>
              <a:t>	Headaches: Elizabeth Loftus (1975); Movie: Richard Harris (1973)</a:t>
            </a:r>
          </a:p>
          <a:p>
            <a:pPr lvl="1"/>
            <a:endParaRPr lang="en-US" dirty="0"/>
          </a:p>
        </p:txBody>
      </p:sp>
    </p:spTree>
    <p:extLst>
      <p:ext uri="{BB962C8B-B14F-4D97-AF65-F5344CB8AC3E}">
        <p14:creationId xmlns:p14="http://schemas.microsoft.com/office/powerpoint/2010/main" val="20912560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Case Specific Biases</a:t>
            </a:r>
          </a:p>
        </p:txBody>
      </p:sp>
      <p:sp>
        <p:nvSpPr>
          <p:cNvPr id="3" name="Content Placeholder 2"/>
          <p:cNvSpPr>
            <a:spLocks noGrp="1"/>
          </p:cNvSpPr>
          <p:nvPr>
            <p:ph idx="1"/>
          </p:nvPr>
        </p:nvSpPr>
        <p:spPr/>
        <p:txBody>
          <a:bodyPr>
            <a:normAutofit lnSpcReduction="10000"/>
          </a:bodyPr>
          <a:lstStyle/>
          <a:p>
            <a:r>
              <a:rPr lang="en-US" dirty="0"/>
              <a:t>The subject matter of these cases is often personal and very intimate</a:t>
            </a:r>
          </a:p>
          <a:p>
            <a:r>
              <a:rPr lang="en-US" dirty="0"/>
              <a:t>Most of us hold our own conscious beliefs and practices when it comes to this content area and it is important not to intentionally or unintentionally cast your lens on the matters you investigate</a:t>
            </a:r>
          </a:p>
          <a:p>
            <a:pPr lvl="1"/>
            <a:r>
              <a:rPr lang="en-US" dirty="0"/>
              <a:t>Your own sexual experiences</a:t>
            </a:r>
          </a:p>
          <a:p>
            <a:pPr lvl="1"/>
            <a:r>
              <a:rPr lang="en-US" dirty="0"/>
              <a:t>Moral or religious views about sex</a:t>
            </a:r>
          </a:p>
          <a:p>
            <a:pPr lvl="1"/>
            <a:r>
              <a:rPr lang="en-US" dirty="0"/>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 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41932276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Counterintuitive Behavior of Rape Victims</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Resumption of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3801797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dirty="0">
                <a:ea typeface="ＭＳ Ｐゴシック" panose="020B0600070205080204" pitchFamily="34" charset="-128"/>
              </a:rPr>
              <a:t>The norm when the person causing the harm was not a stranger</a:t>
            </a:r>
          </a:p>
          <a:p>
            <a:r>
              <a:rPr lang="en-US" altLang="en-US" dirty="0">
                <a:ea typeface="ＭＳ Ｐゴシック" panose="020B0600070205080204" pitchFamily="34" charset="-128"/>
              </a:rPr>
              <a:t>Many victim/survivors are able to report only after they receive the necessary support to do so</a:t>
            </a:r>
          </a:p>
          <a:p>
            <a:r>
              <a:rPr lang="en-US" altLang="en-US" dirty="0">
                <a:ea typeface="ＭＳ Ｐゴシック" panose="020B0600070205080204" pitchFamily="34" charset="-128"/>
              </a:rPr>
              <a:t>Why do they wait? For many of the same reasons they later recant</a:t>
            </a:r>
          </a:p>
          <a:p>
            <a:pPr lvl="1"/>
            <a:r>
              <a:rPr lang="en-US" altLang="en-US" sz="2800" dirty="0">
                <a:ea typeface="ＭＳ Ｐゴシック" panose="020B0600070205080204" pitchFamily="34" charset="-128"/>
              </a:rPr>
              <a:t>They fear repercussions</a:t>
            </a:r>
          </a:p>
          <a:p>
            <a:pPr lvl="1"/>
            <a:r>
              <a:rPr lang="en-US" altLang="en-US" sz="2800" dirty="0">
                <a:ea typeface="ＭＳ Ｐゴシック" panose="020B0600070205080204" pitchFamily="34" charset="-128"/>
              </a:rPr>
              <a:t>They are pressured by others not to report</a:t>
            </a:r>
          </a:p>
          <a:p>
            <a:pPr lvl="1"/>
            <a:r>
              <a:rPr lang="en-US" altLang="en-US" sz="2800" dirty="0">
                <a:ea typeface="ＭＳ Ｐゴシック" panose="020B0600070205080204" pitchFamily="34" charset="-128"/>
              </a:rPr>
              <a:t>They feel shame, embarrassment</a:t>
            </a:r>
          </a:p>
          <a:p>
            <a:pPr lvl="1"/>
            <a:r>
              <a:rPr lang="en-US" altLang="en-US" sz="2800" dirty="0">
                <a:ea typeface="ＭＳ Ｐゴシック" panose="020B0600070205080204" pitchFamily="34" charset="-128"/>
              </a:rPr>
              <a:t>They are afraid of the person who caused the harm</a:t>
            </a:r>
          </a:p>
          <a:p>
            <a:pPr lvl="1"/>
            <a:r>
              <a:rPr lang="en-US" altLang="en-US" sz="2800" dirty="0">
                <a:ea typeface="ＭＳ Ｐゴシック" panose="020B0600070205080204" pitchFamily="34" charset="-128"/>
              </a:rPr>
              <a:t>They are afraid of not being believed</a:t>
            </a:r>
          </a:p>
          <a:p>
            <a:pPr lvl="1"/>
            <a:r>
              <a:rPr lang="en-US" altLang="en-US" sz="2800" dirty="0">
                <a:ea typeface="ＭＳ Ｐゴシック" panose="020B0600070205080204" pitchFamily="34" charset="-128"/>
              </a:rPr>
              <a:t>Fear that nothing will be done about it</a:t>
            </a:r>
          </a:p>
          <a:p>
            <a:endParaRPr lang="en-US" dirty="0"/>
          </a:p>
        </p:txBody>
      </p:sp>
    </p:spTree>
    <p:extLst>
      <p:ext uri="{BB962C8B-B14F-4D97-AF65-F5344CB8AC3E}">
        <p14:creationId xmlns:p14="http://schemas.microsoft.com/office/powerpoint/2010/main" val="29825868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Neurobiological Responses to Trauma</a:t>
            </a:r>
          </a:p>
        </p:txBody>
      </p:sp>
    </p:spTree>
    <p:extLst>
      <p:ext uri="{BB962C8B-B14F-4D97-AF65-F5344CB8AC3E}">
        <p14:creationId xmlns:p14="http://schemas.microsoft.com/office/powerpoint/2010/main" val="2315336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Why is this Important?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Recognize what a victim/survivor goes through (physically and mentally) during an assault</a:t>
            </a:r>
          </a:p>
          <a:p>
            <a:r>
              <a:rPr lang="en-US" altLang="en-US" dirty="0">
                <a:ea typeface="ＭＳ Ｐゴシック" panose="020B0600070205080204" pitchFamily="34" charset="-128"/>
              </a:rPr>
              <a:t>Understand how a victim/survivor’s brain may process information during an assault</a:t>
            </a:r>
          </a:p>
          <a:p>
            <a:r>
              <a:rPr lang="en-US" altLang="en-US" dirty="0">
                <a:ea typeface="ＭＳ Ｐゴシック" panose="020B0600070205080204" pitchFamily="34" charset="-128"/>
              </a:rPr>
              <a:t>Identify the effects trauma has on memory and a victim/survivor’s ability to recall details of an assault </a:t>
            </a:r>
            <a:br>
              <a:rPr lang="en-US" altLang="en-US" dirty="0">
                <a:ea typeface="ＭＳ Ｐゴシック" panose="020B0600070205080204" pitchFamily="34" charset="-128"/>
              </a:rPr>
            </a:br>
            <a:r>
              <a:rPr lang="en-US" altLang="en-US" dirty="0">
                <a:ea typeface="ＭＳ Ｐゴシック" panose="020B0600070205080204" pitchFamily="34" charset="-128"/>
              </a:rPr>
              <a:t>(especially the way in which they are asked to do so)</a:t>
            </a:r>
          </a:p>
          <a:p>
            <a:r>
              <a:rPr lang="en-US" altLang="en-US" dirty="0">
                <a:ea typeface="ＭＳ Ｐゴシック" panose="020B0600070205080204" pitchFamily="34" charset="-128"/>
              </a:rPr>
              <a:t>Identify reasons for varying behaviors and emotions in victim/survivors following assault</a:t>
            </a:r>
          </a:p>
          <a:p>
            <a:endParaRPr lang="en-US" dirty="0"/>
          </a:p>
        </p:txBody>
      </p:sp>
    </p:spTree>
    <p:extLst>
      <p:ext uri="{BB962C8B-B14F-4D97-AF65-F5344CB8AC3E}">
        <p14:creationId xmlns:p14="http://schemas.microsoft.com/office/powerpoint/2010/main" val="389230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dirty="0"/>
              <a:t>Update your web-sites and information to the new System Procedure 1B.3.1.</a:t>
            </a:r>
          </a:p>
          <a:p>
            <a:r>
              <a:rPr lang="en-US" dirty="0"/>
              <a:t>Notice of Title IX Coordinator.</a:t>
            </a:r>
          </a:p>
          <a:p>
            <a:r>
              <a:rPr lang="en-US" dirty="0"/>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0"/>
            <a:ext cx="8229600" cy="4495800"/>
          </a:xfrm>
        </p:spPr>
        <p:txBody>
          <a:bodyPr>
            <a:normAutofit/>
          </a:bodyPr>
          <a:lstStyle/>
          <a:p>
            <a:r>
              <a:rPr lang="en-US" sz="2400" dirty="0"/>
              <a:t>1. Threat to life or limb;</a:t>
            </a:r>
            <a:br>
              <a:rPr lang="en-US" sz="2400" dirty="0"/>
            </a:br>
            <a:r>
              <a:rPr lang="en-US" sz="2400" dirty="0"/>
              <a:t>2. Severe physical harm or injury (including sexual assault);</a:t>
            </a:r>
            <a:br>
              <a:rPr lang="en-US" sz="2400" dirty="0"/>
            </a:br>
            <a:r>
              <a:rPr lang="en-US" sz="2400" dirty="0"/>
              <a:t>3. Receipt of intentional injury or harm;</a:t>
            </a:r>
            <a:br>
              <a:rPr lang="en-US" sz="2400" dirty="0"/>
            </a:br>
            <a:r>
              <a:rPr lang="en-US" sz="2400" dirty="0"/>
              <a:t>4. Exposure to the grotesque;</a:t>
            </a:r>
            <a:br>
              <a:rPr lang="en-US" sz="2400" dirty="0"/>
            </a:br>
            <a:r>
              <a:rPr lang="en-US" sz="2400" dirty="0"/>
              <a:t>5. Violent, sudden loss of a loved one;</a:t>
            </a:r>
            <a:br>
              <a:rPr lang="en-US" sz="2400" dirty="0"/>
            </a:br>
            <a:r>
              <a:rPr lang="en-US" sz="2400" dirty="0"/>
              <a:t>6. Witnessing or learning of violence to a loved one;</a:t>
            </a:r>
            <a:br>
              <a:rPr lang="en-US" sz="2400" dirty="0"/>
            </a:br>
            <a:r>
              <a:rPr lang="en-US" sz="2400" dirty="0"/>
              <a:t>7. Learning of exposure to a noxious agent; and </a:t>
            </a:r>
            <a:br>
              <a:rPr lang="en-US" sz="2400" dirty="0"/>
            </a:br>
            <a:r>
              <a:rPr lang="en-US" sz="2400" dirty="0"/>
              <a:t>8. Causing death or severe harm to another.</a:t>
            </a:r>
            <a:br>
              <a:rPr lang="en-US" sz="2400" dirty="0"/>
            </a:br>
            <a:br>
              <a:rPr lang="en-US" sz="2400" dirty="0"/>
            </a:br>
            <a:r>
              <a:rPr lang="en-US" sz="2400" dirty="0"/>
              <a:t>				--Wilson &amp; Sigman, 2000</a:t>
            </a:r>
            <a:br>
              <a:rPr lang="en-US" sz="2400" dirty="0"/>
            </a:br>
            <a:endParaRPr lang="en-US" sz="2400" dirty="0"/>
          </a:p>
        </p:txBody>
      </p:sp>
      <p:sp>
        <p:nvSpPr>
          <p:cNvPr id="3" name="Text Placeholder 2"/>
          <p:cNvSpPr>
            <a:spLocks noGrp="1"/>
          </p:cNvSpPr>
          <p:nvPr>
            <p:ph type="body" sz="quarter" idx="15"/>
          </p:nvPr>
        </p:nvSpPr>
        <p:spPr/>
        <p:txBody>
          <a:bodyPr>
            <a:normAutofit/>
          </a:bodyPr>
          <a:lstStyle/>
          <a:p>
            <a:r>
              <a:rPr lang="en-US" dirty="0"/>
              <a:t>The Eight General Dimensions of Trauma</a:t>
            </a:r>
          </a:p>
        </p:txBody>
      </p:sp>
    </p:spTree>
    <p:extLst>
      <p:ext uri="{BB962C8B-B14F-4D97-AF65-F5344CB8AC3E}">
        <p14:creationId xmlns:p14="http://schemas.microsoft.com/office/powerpoint/2010/main" val="21898564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3000"/>
            <a:ext cx="8229600" cy="5105400"/>
          </a:xfrm>
        </p:spPr>
        <p:txBody>
          <a:bodyPr>
            <a:normAutofit/>
          </a:bodyPr>
          <a:lstStyle/>
          <a:p>
            <a:r>
              <a:rPr lang="en-US" sz="2000" dirty="0"/>
              <a:t>*Physical trauma;</a:t>
            </a:r>
            <a:br>
              <a:rPr lang="en-US" sz="2000" dirty="0"/>
            </a:br>
            <a:r>
              <a:rPr lang="en-US" sz="2000" dirty="0"/>
              <a:t>*Medical trauma;</a:t>
            </a:r>
            <a:br>
              <a:rPr lang="en-US" sz="2000" dirty="0"/>
            </a:br>
            <a:r>
              <a:rPr lang="en-US" sz="2000" dirty="0"/>
              <a:t>*Psychological trauma;</a:t>
            </a:r>
            <a:br>
              <a:rPr lang="en-US" sz="2000" dirty="0"/>
            </a:br>
            <a:r>
              <a:rPr lang="en-US" sz="2000" dirty="0"/>
              <a:t>*Social or Collective trauma;</a:t>
            </a:r>
            <a:br>
              <a:rPr lang="en-US" sz="2000" dirty="0"/>
            </a:br>
            <a:r>
              <a:rPr lang="en-US" sz="2000" dirty="0"/>
              <a:t>*Historical or Intergenerational trauma; </a:t>
            </a:r>
            <a:br>
              <a:rPr lang="en-US" sz="2000" dirty="0"/>
            </a:br>
            <a:r>
              <a:rPr lang="en-US" sz="2000" dirty="0"/>
              <a:t>*Immigration trauma;</a:t>
            </a:r>
            <a:br>
              <a:rPr lang="en-US" sz="2000" dirty="0"/>
            </a:br>
            <a:r>
              <a:rPr lang="en-US" sz="2000" dirty="0"/>
              <a:t>*Developmental trauma;</a:t>
            </a:r>
            <a:br>
              <a:rPr lang="en-US" sz="2000" dirty="0"/>
            </a:br>
            <a:r>
              <a:rPr lang="en-US" sz="2000" dirty="0"/>
              <a:t>*Ongoing, Chronic, and Enduring trauma; and </a:t>
            </a:r>
            <a:br>
              <a:rPr lang="en-US" sz="2000" dirty="0"/>
            </a:br>
            <a:r>
              <a:rPr lang="en-US" sz="2000" dirty="0"/>
              <a:t>*Vicarious or Secondary Trauma (“Compassion fatigue”)</a:t>
            </a:r>
            <a:br>
              <a:rPr lang="en-US" sz="2000" dirty="0"/>
            </a:br>
            <a:r>
              <a:rPr lang="en-US" sz="2000" dirty="0"/>
              <a:t>				</a:t>
            </a:r>
            <a:br>
              <a:rPr lang="en-US" sz="2000" dirty="0"/>
            </a:br>
            <a:r>
              <a:rPr lang="en-US" sz="2000" dirty="0"/>
              <a:t>				--Brenda Ingram, 2017</a:t>
            </a:r>
            <a:br>
              <a:rPr lang="en-US" sz="2000" dirty="0"/>
            </a:br>
            <a:endParaRPr lang="en-US" sz="2000" dirty="0"/>
          </a:p>
        </p:txBody>
      </p:sp>
      <p:sp>
        <p:nvSpPr>
          <p:cNvPr id="3" name="Text Placeholder 2"/>
          <p:cNvSpPr>
            <a:spLocks noGrp="1"/>
          </p:cNvSpPr>
          <p:nvPr>
            <p:ph type="body" sz="quarter" idx="15"/>
          </p:nvPr>
        </p:nvSpPr>
        <p:spPr/>
        <p:txBody>
          <a:bodyPr/>
          <a:lstStyle/>
          <a:p>
            <a:r>
              <a:rPr lang="en-US" dirty="0"/>
              <a:t>Types of Trauma</a:t>
            </a:r>
          </a:p>
        </p:txBody>
      </p:sp>
    </p:spTree>
    <p:extLst>
      <p:ext uri="{BB962C8B-B14F-4D97-AF65-F5344CB8AC3E}">
        <p14:creationId xmlns:p14="http://schemas.microsoft.com/office/powerpoint/2010/main" val="25166153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Traumatic Events</a:t>
            </a:r>
          </a:p>
        </p:txBody>
      </p:sp>
      <p:sp>
        <p:nvSpPr>
          <p:cNvPr id="3" name="Content Placeholder 2"/>
          <p:cNvSpPr>
            <a:spLocks noGrp="1"/>
          </p:cNvSpPr>
          <p:nvPr>
            <p:ph idx="1"/>
          </p:nvPr>
        </p:nvSpPr>
        <p:spPr/>
        <p:txBody>
          <a:bodyPr>
            <a:normAutofit fontScale="62500" lnSpcReduction="20000"/>
          </a:bodyPr>
          <a:lstStyle/>
          <a:p>
            <a:r>
              <a:rPr lang="en-US" dirty="0"/>
              <a:t>Car accidents</a:t>
            </a:r>
          </a:p>
          <a:p>
            <a:r>
              <a:rPr lang="en-US" dirty="0"/>
              <a:t>Surgery</a:t>
            </a:r>
          </a:p>
          <a:p>
            <a:r>
              <a:rPr lang="en-US" dirty="0"/>
              <a:t>Child abuse</a:t>
            </a:r>
          </a:p>
          <a:p>
            <a:r>
              <a:rPr lang="en-US" dirty="0"/>
              <a:t>Divorce for young children</a:t>
            </a:r>
          </a:p>
          <a:p>
            <a:r>
              <a:rPr lang="en-US" dirty="0"/>
              <a:t>Community violence</a:t>
            </a:r>
          </a:p>
          <a:p>
            <a:r>
              <a:rPr lang="en-US" dirty="0"/>
              <a:t>Sexual abuse and assault</a:t>
            </a:r>
          </a:p>
          <a:p>
            <a:r>
              <a:rPr lang="en-US" dirty="0"/>
              <a:t>Domestic Violence</a:t>
            </a:r>
          </a:p>
          <a:p>
            <a:r>
              <a:rPr lang="en-US" dirty="0"/>
              <a:t>Diagnosis of a terminal illness</a:t>
            </a:r>
          </a:p>
          <a:p>
            <a:r>
              <a:rPr lang="en-US" dirty="0"/>
              <a:t>Suicide or murder of a loved one</a:t>
            </a:r>
          </a:p>
          <a:p>
            <a:r>
              <a:rPr lang="en-US" dirty="0"/>
              <a:t>Earthquakes, tornadoes, natural disasters</a:t>
            </a:r>
          </a:p>
          <a:p>
            <a:r>
              <a:rPr lang="en-US" dirty="0"/>
              <a:t>War</a:t>
            </a:r>
          </a:p>
          <a:p>
            <a:r>
              <a:rPr lang="en-US" dirty="0"/>
              <a:t>Violent Crime</a:t>
            </a:r>
          </a:p>
          <a:p>
            <a:endParaRPr lang="en-US" dirty="0"/>
          </a:p>
          <a:p>
            <a:pPr marL="3657600" lvl="8" indent="0">
              <a:buNone/>
            </a:pPr>
            <a:r>
              <a:rPr lang="en-US" dirty="0"/>
              <a:t>	 --Brenda Ingram, 2017</a:t>
            </a:r>
          </a:p>
        </p:txBody>
      </p:sp>
    </p:spTree>
    <p:extLst>
      <p:ext uri="{BB962C8B-B14F-4D97-AF65-F5344CB8AC3E}">
        <p14:creationId xmlns:p14="http://schemas.microsoft.com/office/powerpoint/2010/main" val="341281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834013" y="1600201"/>
            <a:ext cx="10748387"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302910"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buFont typeface="Wingdings 2" charset="2"/>
              <a:buChar char=""/>
              <a:defRPr/>
            </a:pPr>
            <a:r>
              <a:rPr lang="en-US" dirty="0"/>
              <a:t>Uncontrollable response</a:t>
            </a:r>
          </a:p>
          <a:p>
            <a:pPr>
              <a:buFont typeface="Wingdings 2" charset="2"/>
              <a:buChar char=""/>
              <a:defRPr/>
            </a:pPr>
            <a:r>
              <a:rPr lang="en-US" dirty="0"/>
              <a:t>Mentally know what’s happening but physically unable to move (like being awake during surgery)</a:t>
            </a:r>
          </a:p>
          <a:p>
            <a:pPr>
              <a:buFont typeface="Wingdings 2" charset="2"/>
              <a:buChar char=""/>
              <a:defRPr/>
            </a:pPr>
            <a:r>
              <a:rPr lang="en-US" dirty="0"/>
              <a:t>Rate of occurrence</a:t>
            </a:r>
          </a:p>
          <a:p>
            <a:pPr lvl="1">
              <a:buFont typeface="Wingdings 2" charset="2"/>
              <a:buChar char=""/>
              <a:defRPr/>
            </a:pPr>
            <a:r>
              <a:rPr lang="en-US" dirty="0"/>
              <a:t>12 – 50% victim/survivors of rape experience tonic immobility during assault (most studies are closer to 50%)</a:t>
            </a:r>
          </a:p>
          <a:p>
            <a:pPr lvl="1">
              <a:buFont typeface="Wingdings 2" charset="2"/>
              <a:buChar char=""/>
              <a:defRPr/>
            </a:pPr>
            <a:r>
              <a:rPr lang="en-US" dirty="0"/>
              <a:t>It is more common in victim/survivors with prior history of sexual assault</a:t>
            </a:r>
          </a:p>
          <a:p>
            <a:pPr lvl="2">
              <a:buFont typeface="Wingdings 2" charset="2"/>
              <a:buChar char=""/>
              <a:defRPr/>
            </a:pPr>
            <a:r>
              <a:rPr lang="en-US" sz="2600" dirty="0"/>
              <a:t>Result of activation of memories of old assault plus stress hormones response activation related to new assault</a:t>
            </a:r>
          </a:p>
          <a:p>
            <a:endParaRPr lang="en-US" dirty="0"/>
          </a:p>
        </p:txBody>
      </p:sp>
    </p:spTree>
    <p:extLst>
      <p:ext uri="{BB962C8B-B14F-4D97-AF65-F5344CB8AC3E}">
        <p14:creationId xmlns:p14="http://schemas.microsoft.com/office/powerpoint/2010/main" val="263448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Caused by:</a:t>
            </a:r>
          </a:p>
          <a:p>
            <a:pPr lvl="1"/>
            <a:r>
              <a:rPr lang="en-US" altLang="en-US" dirty="0">
                <a:ea typeface="ＭＳ Ｐゴシック" panose="020B0600070205080204" pitchFamily="34" charset="-128"/>
              </a:rPr>
              <a:t>Fear</a:t>
            </a:r>
          </a:p>
          <a:p>
            <a:pPr lvl="1"/>
            <a:r>
              <a:rPr lang="en-US" altLang="en-US" dirty="0">
                <a:ea typeface="ＭＳ Ｐゴシック" panose="020B0600070205080204" pitchFamily="34" charset="-128"/>
              </a:rPr>
              <a:t>Physical restriction</a:t>
            </a:r>
          </a:p>
          <a:p>
            <a:pPr lvl="1"/>
            <a:r>
              <a:rPr lang="en-US" altLang="en-US" dirty="0">
                <a:ea typeface="ＭＳ Ｐゴシック" panose="020B0600070205080204" pitchFamily="34" charset="-128"/>
              </a:rPr>
              <a:t>“Perceived” inability to escape</a:t>
            </a:r>
          </a:p>
          <a:p>
            <a:r>
              <a:rPr lang="en-US" altLang="en-US" dirty="0">
                <a:ea typeface="ＭＳ Ｐゴシック" panose="020B0600070205080204" pitchFamily="34" charset="-128"/>
              </a:rPr>
              <a:t>Occurs suddenly</a:t>
            </a:r>
          </a:p>
          <a:p>
            <a:pPr lvl="1"/>
            <a:r>
              <a:rPr lang="en-US" altLang="en-US" dirty="0">
                <a:ea typeface="ＭＳ Ｐゴシック" panose="020B0600070205080204" pitchFamily="34" charset="-128"/>
              </a:rPr>
              <a:t>Usually after a failed struggle (escape response)</a:t>
            </a:r>
          </a:p>
          <a:p>
            <a:r>
              <a:rPr lang="en-US" altLang="en-US" dirty="0">
                <a:ea typeface="ＭＳ Ｐゴシック" panose="020B0600070205080204" pitchFamily="34" charset="-128"/>
              </a:rPr>
              <a:t>Can end suddenly</a:t>
            </a:r>
          </a:p>
          <a:p>
            <a:pPr lvl="1"/>
            <a:r>
              <a:rPr lang="en-US" altLang="en-US" dirty="0">
                <a:ea typeface="ＭＳ Ｐゴシック" panose="020B0600070205080204" pitchFamily="34" charset="-128"/>
              </a:rPr>
              <a:t>Followed by more struggle or efforts to escape</a:t>
            </a:r>
          </a:p>
          <a:p>
            <a:r>
              <a:rPr lang="en-US" altLang="en-US" dirty="0">
                <a:ea typeface="ＭＳ Ｐゴシック" panose="020B0600070205080204" pitchFamily="34" charset="-128"/>
              </a:rPr>
              <a:t>Can last from seconds to hours</a:t>
            </a:r>
          </a:p>
          <a:p>
            <a:endParaRPr lang="en-US" dirty="0"/>
          </a:p>
        </p:txBody>
      </p:sp>
    </p:spTree>
    <p:extLst>
      <p:ext uri="{BB962C8B-B14F-4D97-AF65-F5344CB8AC3E}">
        <p14:creationId xmlns:p14="http://schemas.microsoft.com/office/powerpoint/2010/main" val="32828431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dirty="0"/>
              <a:t>Memory recall can be very slow and difficult (or not possible)</a:t>
            </a:r>
          </a:p>
          <a:p>
            <a:pPr lvl="1">
              <a:buFont typeface="Wingdings 2" charset="2"/>
              <a:buChar char=""/>
              <a:defRPr/>
            </a:pPr>
            <a:r>
              <a:rPr lang="en-US" dirty="0"/>
              <a:t>Memories are “fragmented” – they come only in bits and pieces (often do not follow a timeline)</a:t>
            </a:r>
          </a:p>
          <a:p>
            <a:pPr lvl="1">
              <a:buFont typeface="Wingdings 2" charset="2"/>
              <a:buChar char=""/>
              <a:defRPr/>
            </a:pPr>
            <a:r>
              <a:rPr lang="en-US" dirty="0"/>
              <a:t>Process can be very frazzling and frustrating for victims </a:t>
            </a:r>
          </a:p>
          <a:p>
            <a:endParaRPr lang="en-US" dirty="0"/>
          </a:p>
        </p:txBody>
      </p:sp>
    </p:spTree>
    <p:extLst>
      <p:ext uri="{BB962C8B-B14F-4D97-AF65-F5344CB8AC3E}">
        <p14:creationId xmlns:p14="http://schemas.microsoft.com/office/powerpoint/2010/main" val="20702007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Physiology</a:t>
            </a:r>
          </a:p>
          <a:p>
            <a:pPr lvl="1"/>
            <a:r>
              <a:rPr lang="en-US" altLang="en-US" dirty="0">
                <a:ea typeface="ＭＳ Ｐゴシック" panose="020B0600070205080204" pitchFamily="34" charset="-128"/>
              </a:rPr>
              <a:t>Heart rate, respirations, dilated pupils, dry mouth, knot in the stomach </a:t>
            </a:r>
          </a:p>
          <a:p>
            <a:r>
              <a:rPr lang="en-US" altLang="en-US" dirty="0">
                <a:ea typeface="ＭＳ Ｐゴシック" panose="020B0600070205080204" pitchFamily="34" charset="-128"/>
              </a:rPr>
              <a:t>Affective (mood and emotion) responses</a:t>
            </a:r>
          </a:p>
          <a:p>
            <a:pPr lvl="1"/>
            <a:r>
              <a:rPr lang="en-US" altLang="en-US" dirty="0">
                <a:ea typeface="ＭＳ Ｐゴシック" panose="020B0600070205080204" pitchFamily="34" charset="-128"/>
              </a:rPr>
              <a:t>Fear, helplessness, horror</a:t>
            </a:r>
          </a:p>
          <a:p>
            <a:r>
              <a:rPr lang="en-US" altLang="en-US" dirty="0">
                <a:ea typeface="ＭＳ Ｐゴシック" panose="020B0600070205080204" pitchFamily="34" charset="-128"/>
              </a:rPr>
              <a:t>Cognitive (thought) processing</a:t>
            </a:r>
          </a:p>
          <a:p>
            <a:pPr lvl="1"/>
            <a:r>
              <a:rPr lang="en-US" altLang="en-US" dirty="0">
                <a:ea typeface="ＭＳ Ｐゴシック" panose="020B0600070205080204" pitchFamily="34" charset="-128"/>
              </a:rPr>
              <a:t>Memory – fragmented, out of sequence</a:t>
            </a:r>
          </a:p>
          <a:p>
            <a:pPr lvl="1"/>
            <a:r>
              <a:rPr lang="en-US" altLang="en-US" dirty="0">
                <a:ea typeface="ＭＳ Ｐゴシック" panose="020B0600070205080204" pitchFamily="34" charset="-128"/>
              </a:rPr>
              <a:t>Time distortion</a:t>
            </a:r>
          </a:p>
          <a:p>
            <a:pPr lvl="1"/>
            <a:r>
              <a:rPr lang="en-US" altLang="en-US" dirty="0">
                <a:ea typeface="ＭＳ Ｐゴシック" panose="020B0600070205080204" pitchFamily="34" charset="-128"/>
              </a:rPr>
              <a:t>Increased confabulation</a:t>
            </a:r>
          </a:p>
          <a:p>
            <a:pPr lvl="1"/>
            <a:r>
              <a:rPr lang="en-US" altLang="en-US" dirty="0">
                <a:ea typeface="ＭＳ Ｐゴシック" panose="020B0600070205080204" pitchFamily="34" charset="-128"/>
              </a:rPr>
              <a:t>Trauma memory and recall</a:t>
            </a:r>
          </a:p>
          <a:p>
            <a:endParaRPr lang="en-US" dirty="0"/>
          </a:p>
        </p:txBody>
      </p:sp>
    </p:spTree>
    <p:extLst>
      <p:ext uri="{BB962C8B-B14F-4D97-AF65-F5344CB8AC3E}">
        <p14:creationId xmlns:p14="http://schemas.microsoft.com/office/powerpoint/2010/main" val="2372573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dirty="0"/>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 what we know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The body and brain react to and record trauma in a different way than we believed traditionally</a:t>
            </a:r>
          </a:p>
          <a:p>
            <a:r>
              <a:rPr lang="en-US" dirty="0"/>
              <a:t>Many professionals were trained to believe that even when a person experiences a traumatic event, the pre-frontal cortex records the vast majority of the event including: Who, What, When, Where, Why, and How</a:t>
            </a:r>
          </a:p>
          <a:p>
            <a:pPr marL="0" indent="0">
              <a:buNone/>
            </a:pPr>
            <a:endParaRPr lang="en-US" dirty="0"/>
          </a:p>
          <a:p>
            <a:endParaRPr lang="en-US" dirty="0"/>
          </a:p>
          <a:p>
            <a:pPr marL="0" indent="0">
              <a:buNone/>
            </a:pPr>
            <a:r>
              <a:rPr lang="en-US" sz="1200" u="sng" dirty="0"/>
              <a:t>The Forensic Experiential Trauma Interview</a:t>
            </a:r>
            <a:r>
              <a:rPr lang="en-US" sz="1200" dirty="0"/>
              <a:t>, Strand &amp; Heitman</a:t>
            </a:r>
          </a:p>
        </p:txBody>
      </p:sp>
    </p:spTree>
    <p:extLst>
      <p:ext uri="{BB962C8B-B14F-4D97-AF65-F5344CB8AC3E}">
        <p14:creationId xmlns:p14="http://schemas.microsoft.com/office/powerpoint/2010/main" val="32542652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brain diagram</a:t>
            </a:r>
          </a:p>
        </p:txBody>
      </p:sp>
      <p:pic>
        <p:nvPicPr>
          <p:cNvPr id="5122" name="Picture 2" descr="Different structures in the brain handle, noting different kinds of memory. Diagram showing the striatum, putamen; amygdala; medial temporal lobe, hippocampus; cerebellum; and cortex regions."/>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97" t="-15698" r="297" b="15698"/>
          <a:stretch/>
        </p:blipFill>
        <p:spPr bwMode="auto">
          <a:xfrm>
            <a:off x="3810000" y="762000"/>
            <a:ext cx="4844198"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3876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research</a:t>
            </a:r>
          </a:p>
        </p:txBody>
      </p:sp>
      <p:sp>
        <p:nvSpPr>
          <p:cNvPr id="2" name="Content Placeholder 1"/>
          <p:cNvSpPr>
            <a:spLocks noGrp="1"/>
          </p:cNvSpPr>
          <p:nvPr>
            <p:ph idx="1"/>
          </p:nvPr>
        </p:nvSpPr>
        <p:spPr/>
        <p:txBody>
          <a:bodyPr>
            <a:normAutofit/>
          </a:bodyPr>
          <a:lstStyle/>
          <a:p>
            <a:r>
              <a:rPr lang="en-US" dirty="0"/>
              <a:t>Most trauma victims are not able to accurately provide detailed information, but when asked to do so often inadvertently provide inaccurate information and details which frequently causes the fact finder to become suspicious of the information provided</a:t>
            </a:r>
          </a:p>
          <a:p>
            <a:r>
              <a:rPr lang="en-US" dirty="0"/>
              <a:t>Inconsistent statements are often thought of as red flags – especially in the criminal justice system—however, research shows this is not a reliable assumption when stress and trauma impact memory</a:t>
            </a:r>
          </a:p>
          <a:p>
            <a:pPr marL="0" indent="0">
              <a:buNone/>
            </a:pPr>
            <a:r>
              <a:rPr lang="en-US" dirty="0"/>
              <a:t>						</a:t>
            </a:r>
            <a:r>
              <a:rPr lang="en-US" sz="1900" dirty="0"/>
              <a:t>--Strand, 2013</a:t>
            </a:r>
          </a:p>
        </p:txBody>
      </p:sp>
    </p:spTree>
    <p:extLst>
      <p:ext uri="{BB962C8B-B14F-4D97-AF65-F5344CB8AC3E}">
        <p14:creationId xmlns:p14="http://schemas.microsoft.com/office/powerpoint/2010/main" val="40510662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243270516"/>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dirty="0">
              <a:ea typeface="ＭＳ Ｐゴシック" panose="020B0600070205080204" pitchFamily="34" charset="-128"/>
            </a:endParaRPr>
          </a:p>
          <a:p>
            <a:pPr algn="r" eaLnBrk="1" hangingPunct="1">
              <a:buFont typeface="Wingdings 2" panose="05020102010507070707" pitchFamily="18" charset="2"/>
              <a:buNone/>
            </a:pPr>
            <a:r>
              <a:rPr lang="en-US" altLang="en-US" sz="1000" dirty="0">
                <a:ea typeface="ＭＳ Ｐゴシック" panose="020B0600070205080204" pitchFamily="34" charset="-128"/>
              </a:rPr>
              <a:t>By Lt. Col. Dave Grossman &amp; Bruce K. Siddle</a:t>
            </a:r>
            <a:br>
              <a:rPr lang="en-US" altLang="en-US" sz="1000" dirty="0">
                <a:ea typeface="ＭＳ Ｐゴシック" panose="020B0600070205080204" pitchFamily="34" charset="-128"/>
              </a:rPr>
            </a:br>
            <a:r>
              <a:rPr lang="en-US" altLang="en-US" sz="1000" i="1" dirty="0">
                <a:ea typeface="ＭＳ Ｐゴシック" panose="020B0600070205080204" pitchFamily="34" charset="-128"/>
              </a:rPr>
              <a:t>The Firearms Instructor: The Official Journal of the International Association of Law Enforcement Firearms Instructors</a:t>
            </a:r>
            <a:br>
              <a:rPr lang="en-US" altLang="en-US" sz="1000" dirty="0">
                <a:ea typeface="ＭＳ Ｐゴシック" panose="020B0600070205080204" pitchFamily="34" charset="-128"/>
              </a:rPr>
            </a:br>
            <a:r>
              <a:rPr lang="en-US" altLang="en-US" sz="1000" dirty="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dirty="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FF0000"/>
                </a:solidFill>
                <a:effectLst/>
                <a:uLnTx/>
                <a:uFillTx/>
                <a:latin typeface="+mn-lt"/>
                <a:ea typeface="ＭＳ Ｐゴシック" panose="020B0600070205080204" pitchFamily="34" charset="-128"/>
                <a:cs typeface="+mn-cs"/>
              </a:rPr>
              <a:t>Common Victim/Survivor Behaviors to Consider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lnSpc>
                <a:spcPct val="90000"/>
              </a:lnSpc>
            </a:pPr>
            <a:r>
              <a:rPr lang="en-US" altLang="en-US" dirty="0">
                <a:ea typeface="ＭＳ Ｐゴシック" panose="020B0600070205080204" pitchFamily="34" charset="-128"/>
              </a:rPr>
              <a:t>May be trying to protect others – physically, psychologically</a:t>
            </a:r>
          </a:p>
          <a:p>
            <a:pPr>
              <a:lnSpc>
                <a:spcPct val="90000"/>
              </a:lnSpc>
            </a:pPr>
            <a:r>
              <a:rPr lang="en-US" altLang="en-US" dirty="0">
                <a:ea typeface="ＭＳ Ｐゴシック" panose="020B0600070205080204" pitchFamily="34" charset="-128"/>
              </a:rPr>
              <a:t>May feel pressure from the person causing harm or others</a:t>
            </a:r>
          </a:p>
          <a:p>
            <a:pPr>
              <a:lnSpc>
                <a:spcPct val="90000"/>
              </a:lnSpc>
            </a:pPr>
            <a:r>
              <a:rPr lang="en-US" altLang="en-US" dirty="0">
                <a:ea typeface="ＭＳ Ｐゴシック" panose="020B0600070205080204" pitchFamily="34" charset="-128"/>
              </a:rPr>
              <a:t>May actually feel safer maintaining the relationship</a:t>
            </a:r>
          </a:p>
          <a:p>
            <a:pPr>
              <a:lnSpc>
                <a:spcPct val="90000"/>
              </a:lnSpc>
            </a:pPr>
            <a:r>
              <a:rPr lang="en-US" altLang="en-US" dirty="0">
                <a:ea typeface="ＭＳ Ｐゴシック" panose="020B0600070205080204" pitchFamily="34" charset="-128"/>
              </a:rPr>
              <a:t>May have some emotional/physical attachment with the person causing harm</a:t>
            </a:r>
          </a:p>
          <a:p>
            <a:pPr>
              <a:lnSpc>
                <a:spcPct val="90000"/>
              </a:lnSpc>
            </a:pPr>
            <a:r>
              <a:rPr lang="en-US" altLang="en-US" dirty="0">
                <a:ea typeface="ＭＳ Ｐゴシック" panose="020B0600070205080204" pitchFamily="34" charset="-128"/>
              </a:rPr>
              <a:t>May still be under the influence or manipulation and control of the person causing harm</a:t>
            </a:r>
          </a:p>
          <a:p>
            <a:pPr>
              <a:lnSpc>
                <a:spcPct val="90000"/>
              </a:lnSpc>
            </a:pPr>
            <a:r>
              <a:rPr lang="en-US" altLang="en-US" dirty="0">
                <a:ea typeface="ＭＳ Ｐゴシック" panose="020B0600070205080204" pitchFamily="34" charset="-128"/>
              </a:rPr>
              <a:t>May be worried about collateral misconduct – perceived or real</a:t>
            </a:r>
          </a:p>
          <a:p>
            <a:endParaRPr lang="en-US" dirty="0"/>
          </a:p>
        </p:txBody>
      </p:sp>
    </p:spTree>
    <p:extLst>
      <p:ext uri="{BB962C8B-B14F-4D97-AF65-F5344CB8AC3E}">
        <p14:creationId xmlns:p14="http://schemas.microsoft.com/office/powerpoint/2010/main" val="39942763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applying science</a:t>
            </a:r>
          </a:p>
        </p:txBody>
      </p:sp>
      <p:sp>
        <p:nvSpPr>
          <p:cNvPr id="2" name="Content Placeholder 1"/>
          <p:cNvSpPr>
            <a:spLocks noGrp="1"/>
          </p:cNvSpPr>
          <p:nvPr>
            <p:ph idx="1"/>
          </p:nvPr>
        </p:nvSpPr>
        <p:spPr/>
        <p:txBody>
          <a:bodyPr>
            <a:normAutofit/>
          </a:bodyPr>
          <a:lstStyle/>
          <a:p>
            <a:r>
              <a:rPr lang="en-US" dirty="0"/>
              <a:t>One of the mantras within the criminal justice system is “inconsistent statements equal a lie.”</a:t>
            </a:r>
          </a:p>
          <a:p>
            <a:r>
              <a:rPr lang="en-US" dirty="0"/>
              <a:t>Nothing could be further from the truth when stress and trauma impact memory, research shows. </a:t>
            </a:r>
          </a:p>
          <a:p>
            <a:r>
              <a:rPr lang="en-US" dirty="0"/>
              <a:t>In fact, good solid neurobiological science routinely demonstrates that, when a person is stressed or traumatized, inconsistent statements are not only the norm, but sometimes strong evidence that the memory was encoded in the context of severe stress and trauma. </a:t>
            </a:r>
          </a:p>
          <a:p>
            <a:pPr marL="2286000" lvl="5" indent="0">
              <a:buNone/>
            </a:pPr>
            <a:r>
              <a:rPr lang="en-US" dirty="0"/>
              <a:t>			--Strand, 2013</a:t>
            </a:r>
          </a:p>
        </p:txBody>
      </p:sp>
    </p:spTree>
    <p:extLst>
      <p:ext uri="{BB962C8B-B14F-4D97-AF65-F5344CB8AC3E}">
        <p14:creationId xmlns:p14="http://schemas.microsoft.com/office/powerpoint/2010/main" val="25654815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dirty="0"/>
              <a:t>The effects of trauma can influence behavior of a victim/survivor during an interview</a:t>
            </a:r>
          </a:p>
          <a:p>
            <a:r>
              <a:rPr lang="en-US" dirty="0"/>
              <a:t>People are often reluctant to recall experiences that evoke negative feelings and emotions such as anger, fear, humiliation, or sadness</a:t>
            </a:r>
          </a:p>
          <a:p>
            <a:endParaRPr lang="en-US" dirty="0"/>
          </a:p>
          <a:p>
            <a:pPr marL="0" indent="0">
              <a:buNone/>
            </a:pPr>
            <a:r>
              <a:rPr lang="en-US" dirty="0"/>
              <a:t>				</a:t>
            </a:r>
            <a:r>
              <a:rPr lang="en-US" sz="1800" dirty="0"/>
              <a:t>--Strand, 2013</a:t>
            </a:r>
          </a:p>
          <a:p>
            <a:pPr marL="0" indent="0">
              <a:buNone/>
            </a:pPr>
            <a:endParaRPr lang="en-US" dirty="0"/>
          </a:p>
        </p:txBody>
      </p:sp>
    </p:spTree>
    <p:extLst>
      <p:ext uri="{BB962C8B-B14F-4D97-AF65-F5344CB8AC3E}">
        <p14:creationId xmlns:p14="http://schemas.microsoft.com/office/powerpoint/2010/main" val="27755879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a:t>
            </a:r>
            <a:r>
              <a:rPr kumimoji="0" lang="en-US" sz="3600" b="1" i="0" u="none" strike="noStrike" kern="1200" cap="none" spc="0" normalizeH="0" noProof="0" dirty="0">
                <a:ln>
                  <a:noFill/>
                </a:ln>
                <a:solidFill>
                  <a:schemeClr val="tx2"/>
                </a:solidFill>
                <a:effectLst/>
                <a:uLnTx/>
                <a:uFillTx/>
                <a:latin typeface="+mn-lt"/>
                <a:ea typeface="+mn-ea"/>
                <a:cs typeface="+mn-cs"/>
              </a:rPr>
              <a:t> Interviewer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Interviewers should be familiar with the signs of trauma and not assume the victim/survivor is evading the truth. </a:t>
            </a:r>
          </a:p>
          <a:p>
            <a:r>
              <a:rPr lang="en-US" dirty="0"/>
              <a:t>Memory loss, lack of focus, emotional reactivity, and multiple versions of a story can all be signs of trauma exhibited during interviews. </a:t>
            </a:r>
          </a:p>
          <a:p>
            <a:r>
              <a:rPr lang="en-US" dirty="0"/>
              <a:t>For example, lack of linear memory is often a sign of trauma, so it may be helpful during initial interviews to ask, “What else happened?” instead of “What happened next?”</a:t>
            </a:r>
          </a:p>
          <a:p>
            <a:pPr marL="457200" lvl="1" indent="0">
              <a:buNone/>
            </a:pPr>
            <a:r>
              <a:rPr lang="en-US" dirty="0"/>
              <a:t>						--Strand, 2013</a:t>
            </a:r>
          </a:p>
          <a:p>
            <a:pPr marL="457200" lvl="1" indent="0">
              <a:buNone/>
            </a:pPr>
            <a:endParaRPr lang="en-US" dirty="0"/>
          </a:p>
        </p:txBody>
      </p:sp>
    </p:spTree>
    <p:extLst>
      <p:ext uri="{BB962C8B-B14F-4D97-AF65-F5344CB8AC3E}">
        <p14:creationId xmlns:p14="http://schemas.microsoft.com/office/powerpoint/2010/main" val="39509278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ct val="20000"/>
              </a:spcBef>
              <a:buClr>
                <a:srgbClr val="009F4D"/>
              </a:buClr>
              <a:defRPr/>
            </a:pPr>
            <a:r>
              <a:rPr lang="en-US" dirty="0"/>
              <a:t>The Impact of Trauma: Interviewer Considerations </a:t>
            </a:r>
            <a:br>
              <a:rPr lang="en-US" dirty="0"/>
            </a:br>
            <a:r>
              <a:rPr lang="en-US" dirty="0"/>
              <a:t>(continued)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Environmental barriers such as the layout of the room, the length of the interview, and the comfort of the interview room are also factors to consider.</a:t>
            </a:r>
          </a:p>
          <a:p>
            <a:r>
              <a:rPr lang="en-US" dirty="0"/>
              <a:t>Privacy and security may be a large concern for people who have just experienced something traumatic; therefore, the interview room should be a quiet area.</a:t>
            </a:r>
          </a:p>
          <a:p>
            <a:endParaRPr lang="en-US" dirty="0"/>
          </a:p>
          <a:p>
            <a:pPr marL="0" indent="0">
              <a:buNone/>
            </a:pPr>
            <a:r>
              <a:rPr lang="en-US" dirty="0"/>
              <a:t>						</a:t>
            </a:r>
            <a:r>
              <a:rPr lang="en-US" sz="1600" dirty="0"/>
              <a:t>--Strand, 2013</a:t>
            </a:r>
          </a:p>
          <a:p>
            <a:pPr marL="0" indent="0">
              <a:buNone/>
            </a:pPr>
            <a:endParaRPr lang="en-US" dirty="0"/>
          </a:p>
        </p:txBody>
      </p:sp>
    </p:spTree>
    <p:extLst>
      <p:ext uri="{BB962C8B-B14F-4D97-AF65-F5344CB8AC3E}">
        <p14:creationId xmlns:p14="http://schemas.microsoft.com/office/powerpoint/2010/main" val="38473700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Cultural Considerations</a:t>
            </a:r>
          </a:p>
        </p:txBody>
      </p:sp>
      <p:sp>
        <p:nvSpPr>
          <p:cNvPr id="2" name="Content Placeholder 1"/>
          <p:cNvSpPr>
            <a:spLocks noGrp="1"/>
          </p:cNvSpPr>
          <p:nvPr>
            <p:ph idx="1"/>
          </p:nvPr>
        </p:nvSpPr>
        <p:spPr/>
        <p:txBody>
          <a:bodyPr>
            <a:normAutofit/>
          </a:bodyPr>
          <a:lstStyle/>
          <a:p>
            <a:r>
              <a:rPr lang="en-US" dirty="0"/>
              <a:t>Cultural and language needs must be ascertained and reasonably accommodated to avoid shutdown due to culturally offensive or inappropriate approaches. </a:t>
            </a:r>
          </a:p>
          <a:p>
            <a:r>
              <a:rPr lang="en-US" dirty="0"/>
              <a:t>Be aware of cultural considerations of gender, subject matter, and narrative style.</a:t>
            </a:r>
          </a:p>
          <a:p>
            <a:r>
              <a:rPr lang="en-US" dirty="0"/>
              <a:t>Some cultures reveal a story in a circular rather than linear manner.</a:t>
            </a:r>
          </a:p>
          <a:p>
            <a:pPr marL="914400" lvl="2" indent="0">
              <a:buNone/>
            </a:pPr>
            <a:endParaRPr lang="en-US" dirty="0"/>
          </a:p>
          <a:p>
            <a:pPr marL="914400" lvl="2" indent="0">
              <a:buNone/>
            </a:pPr>
            <a:r>
              <a:rPr lang="en-US" dirty="0"/>
              <a:t>					--Strand, 2013</a:t>
            </a:r>
          </a:p>
          <a:p>
            <a:pPr marL="914400" lvl="2" indent="0">
              <a:buNone/>
            </a:pPr>
            <a:endParaRPr lang="en-US" dirty="0"/>
          </a:p>
        </p:txBody>
      </p:sp>
    </p:spTree>
    <p:extLst>
      <p:ext uri="{BB962C8B-B14F-4D97-AF65-F5344CB8AC3E}">
        <p14:creationId xmlns:p14="http://schemas.microsoft.com/office/powerpoint/2010/main" val="2426052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dirty="0"/>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981200" y="381000"/>
            <a:ext cx="8153400" cy="556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6000" b="1" i="0" u="none" strike="noStrike" kern="1200" cap="none" spc="0" normalizeH="0" baseline="0" noProof="0" dirty="0">
                <a:ln>
                  <a:noFill/>
                </a:ln>
                <a:solidFill>
                  <a:schemeClr val="tx2"/>
                </a:solidFill>
                <a:effectLst/>
                <a:uLnTx/>
                <a:uFillTx/>
                <a:latin typeface="+mn-lt"/>
                <a:ea typeface="+mn-ea"/>
                <a:cs typeface="+mn-cs"/>
              </a:rPr>
              <a:t>Trauma-Informed Interviewing</a:t>
            </a:r>
          </a:p>
        </p:txBody>
      </p:sp>
    </p:spTree>
    <p:extLst>
      <p:ext uri="{BB962C8B-B14F-4D97-AF65-F5344CB8AC3E}">
        <p14:creationId xmlns:p14="http://schemas.microsoft.com/office/powerpoint/2010/main" val="13149700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 Forensic Interview</a:t>
            </a:r>
          </a:p>
        </p:txBody>
      </p:sp>
      <p:sp>
        <p:nvSpPr>
          <p:cNvPr id="3" name="TextBox 2"/>
          <p:cNvSpPr txBox="1"/>
          <p:nvPr/>
        </p:nvSpPr>
        <p:spPr>
          <a:xfrm>
            <a:off x="2286000" y="1905001"/>
            <a:ext cx="7315200" cy="3662541"/>
          </a:xfrm>
          <a:prstGeom prst="rect">
            <a:avLst/>
          </a:prstGeom>
          <a:noFill/>
        </p:spPr>
        <p:txBody>
          <a:bodyPr wrap="square" rtlCol="0">
            <a:spAutoFit/>
          </a:bodyPr>
          <a:lstStyle/>
          <a:p>
            <a:r>
              <a:rPr lang="en-US" sz="2800" dirty="0"/>
              <a:t>A forensic interview is:</a:t>
            </a:r>
          </a:p>
          <a:p>
            <a:pPr marL="285750" indent="-285750">
              <a:buFont typeface="Arial" panose="020B0604020202020204" pitchFamily="34" charset="0"/>
              <a:buChar char="•"/>
            </a:pPr>
            <a:r>
              <a:rPr lang="en-US" sz="2800" dirty="0"/>
              <a:t>Non-leading</a:t>
            </a:r>
          </a:p>
          <a:p>
            <a:pPr marL="285750" indent="-285750">
              <a:buFont typeface="Arial" panose="020B0604020202020204" pitchFamily="34" charset="0"/>
              <a:buChar char="•"/>
            </a:pPr>
            <a:r>
              <a:rPr lang="en-US" sz="2800" dirty="0"/>
              <a:t>Victim/survivor sensitive</a:t>
            </a:r>
          </a:p>
          <a:p>
            <a:pPr marL="285750" indent="-285750">
              <a:buFont typeface="Arial" panose="020B0604020202020204" pitchFamily="34" charset="0"/>
              <a:buChar char="•"/>
            </a:pPr>
            <a:r>
              <a:rPr lang="en-US" sz="2800" dirty="0"/>
              <a:t>Victim/survivor centered</a:t>
            </a:r>
          </a:p>
          <a:p>
            <a:pPr marL="285750" indent="-285750">
              <a:buFont typeface="Arial" panose="020B0604020202020204" pitchFamily="34" charset="0"/>
              <a:buChar char="•"/>
            </a:pPr>
            <a:r>
              <a:rPr lang="en-US" sz="2800" dirty="0"/>
              <a:t>Neutral and </a:t>
            </a:r>
          </a:p>
          <a:p>
            <a:pPr marL="285750" indent="-285750">
              <a:buFont typeface="Arial" panose="020B0604020202020204" pitchFamily="34" charset="0"/>
              <a:buChar char="•"/>
            </a:pPr>
            <a:r>
              <a:rPr lang="en-US" sz="2800" dirty="0"/>
              <a:t>Developmentally appropriate that helps investigators determine what happened </a:t>
            </a:r>
          </a:p>
          <a:p>
            <a:pPr marL="285750" indent="-285750">
              <a:buFont typeface="Arial" panose="020B0604020202020204" pitchFamily="34" charset="0"/>
              <a:buChar char="•"/>
            </a:pPr>
            <a:endParaRPr lang="en-US" dirty="0"/>
          </a:p>
          <a:p>
            <a:r>
              <a:rPr lang="en-US" dirty="0"/>
              <a:t>						--Strand, 2013</a:t>
            </a:r>
          </a:p>
        </p:txBody>
      </p:sp>
    </p:spTree>
    <p:extLst>
      <p:ext uri="{BB962C8B-B14F-4D97-AF65-F5344CB8AC3E}">
        <p14:creationId xmlns:p14="http://schemas.microsoft.com/office/powerpoint/2010/main" val="445638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Science of Forensic Interviewing</a:t>
            </a:r>
          </a:p>
        </p:txBody>
      </p:sp>
      <p:sp>
        <p:nvSpPr>
          <p:cNvPr id="4" name="TextBox 3"/>
          <p:cNvSpPr txBox="1"/>
          <p:nvPr/>
        </p:nvSpPr>
        <p:spPr>
          <a:xfrm>
            <a:off x="2057400" y="1219200"/>
            <a:ext cx="7848600" cy="5232202"/>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goals of a forensic interview are to minimize any potential trauma to the victim/survivor, maximize information obtained from the victim/survivor and witnesses, reduce contamination of the victim/survivor’s memory of the alleged event(s), and maintain the integrity of the investigative process.</a:t>
            </a:r>
          </a:p>
          <a:p>
            <a:pPr marL="285750" indent="-285750">
              <a:buFont typeface="Arial" panose="020B0604020202020204" pitchFamily="34" charset="0"/>
              <a:buChar char="•"/>
            </a:pPr>
            <a:r>
              <a:rPr lang="en-US" sz="2800" dirty="0"/>
              <a:t>The Forensic Experiential Trauma Interviewing (FETI) approach is a trauma-informed interviewing approach. </a:t>
            </a:r>
          </a:p>
          <a:p>
            <a:pPr marL="285750" indent="-285750">
              <a:buFont typeface="Arial" panose="020B0604020202020204" pitchFamily="34" charset="0"/>
              <a:buChar char="•"/>
            </a:pPr>
            <a:endParaRPr lang="en-US" dirty="0"/>
          </a:p>
          <a:p>
            <a:r>
              <a:rPr lang="en-US" dirty="0"/>
              <a:t>						--Strand, 2013</a:t>
            </a:r>
          </a:p>
          <a:p>
            <a:endParaRPr lang="en-US" dirty="0"/>
          </a:p>
        </p:txBody>
      </p:sp>
    </p:spTree>
    <p:extLst>
      <p:ext uri="{BB962C8B-B14F-4D97-AF65-F5344CB8AC3E}">
        <p14:creationId xmlns:p14="http://schemas.microsoft.com/office/powerpoint/2010/main" val="1679325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Initial Meeting with Complainant</a:t>
            </a:r>
          </a:p>
        </p:txBody>
      </p:sp>
      <p:sp>
        <p:nvSpPr>
          <p:cNvPr id="2" name="Content Placeholder 1"/>
          <p:cNvSpPr>
            <a:spLocks noGrp="1"/>
          </p:cNvSpPr>
          <p:nvPr>
            <p:ph idx="1"/>
          </p:nvPr>
        </p:nvSpPr>
        <p:spPr/>
        <p:txBody>
          <a:bodyPr/>
          <a:lstStyle/>
          <a:p>
            <a:r>
              <a:rPr lang="en-US" dirty="0"/>
              <a:t>Information on Retaliation</a:t>
            </a:r>
          </a:p>
          <a:p>
            <a:r>
              <a:rPr lang="en-US" dirty="0"/>
              <a:t>Request for Confidentiality or to Not Pursue Complaint</a:t>
            </a:r>
          </a:p>
          <a:p>
            <a:r>
              <a:rPr lang="en-US" dirty="0"/>
              <a:t>Transparency in the process and its limitations</a:t>
            </a:r>
          </a:p>
          <a:p>
            <a:r>
              <a:rPr lang="en-US" dirty="0"/>
              <a:t>Clear information about the school’s complaint resolution process versus law enforcement’s process and information/options about both</a:t>
            </a:r>
          </a:p>
          <a:p>
            <a:endParaRPr lang="en-US" dirty="0"/>
          </a:p>
        </p:txBody>
      </p:sp>
    </p:spTree>
    <p:extLst>
      <p:ext uri="{BB962C8B-B14F-4D97-AF65-F5344CB8AC3E}">
        <p14:creationId xmlns:p14="http://schemas.microsoft.com/office/powerpoint/2010/main" val="23556169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002060"/>
                </a:solidFill>
                <a:effectLst/>
                <a:uLnTx/>
                <a:uFillTx/>
                <a:latin typeface="Century Gothic" pitchFamily="34" charset="0"/>
                <a:ea typeface="+mn-ea"/>
                <a:cs typeface="+mn-cs"/>
              </a:rPr>
              <a:t>Initiating the Interview</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solidFill>
                  <a:srgbClr val="002060"/>
                </a:solidFill>
              </a:rPr>
              <a:t>Creating expectations</a:t>
            </a:r>
          </a:p>
          <a:p>
            <a:pPr marL="914400" lvl="1" indent="-514350">
              <a:buFont typeface="Courier New" panose="02070309020205020404" pitchFamily="49" charset="0"/>
              <a:buChar char="o"/>
            </a:pPr>
            <a:r>
              <a:rPr lang="en-US" dirty="0">
                <a:solidFill>
                  <a:srgbClr val="002060"/>
                </a:solidFill>
              </a:rPr>
              <a:t>Timeline</a:t>
            </a:r>
          </a:p>
          <a:p>
            <a:pPr marL="914400" lvl="1" indent="-514350">
              <a:buFont typeface="Courier New" panose="02070309020205020404" pitchFamily="49" charset="0"/>
              <a:buChar char="o"/>
            </a:pPr>
            <a:r>
              <a:rPr lang="en-US" dirty="0">
                <a:solidFill>
                  <a:srgbClr val="002060"/>
                </a:solidFill>
              </a:rPr>
              <a:t>Safe and comfortable location</a:t>
            </a:r>
          </a:p>
          <a:p>
            <a:pPr marL="914400" lvl="1" indent="-514350">
              <a:buFont typeface="Courier New" panose="02070309020205020404" pitchFamily="49" charset="0"/>
              <a:buChar char="o"/>
            </a:pPr>
            <a:r>
              <a:rPr lang="en-US" dirty="0">
                <a:solidFill>
                  <a:srgbClr val="002060"/>
                </a:solidFill>
              </a:rPr>
              <a:t>Explanation of role as a fact finder </a:t>
            </a:r>
          </a:p>
          <a:p>
            <a:pPr marL="914400" lvl="1" indent="-514350">
              <a:buFont typeface="Courier New" panose="02070309020205020404" pitchFamily="49" charset="0"/>
              <a:buChar char="o"/>
            </a:pPr>
            <a:r>
              <a:rPr lang="en-US" dirty="0">
                <a:solidFill>
                  <a:srgbClr val="002060"/>
                </a:solidFill>
              </a:rPr>
              <a:t>Explanation of need to ask a range of questions</a:t>
            </a:r>
          </a:p>
          <a:p>
            <a:pPr marL="914400" lvl="1" indent="-514350">
              <a:buFont typeface="Courier New" panose="02070309020205020404" pitchFamily="49" charset="0"/>
              <a:buChar char="o"/>
            </a:pPr>
            <a:r>
              <a:rPr lang="en-US" dirty="0">
                <a:solidFill>
                  <a:srgbClr val="002060"/>
                </a:solidFill>
              </a:rPr>
              <a:t>Recognition of awkwardness  </a:t>
            </a:r>
          </a:p>
          <a:p>
            <a:r>
              <a:rPr lang="en-US" dirty="0">
                <a:solidFill>
                  <a:srgbClr val="002060"/>
                </a:solidFill>
              </a:rPr>
              <a:t>Determine who accompanying complainant</a:t>
            </a:r>
          </a:p>
          <a:p>
            <a:r>
              <a:rPr lang="en-US" dirty="0">
                <a:solidFill>
                  <a:srgbClr val="002060"/>
                </a:solidFill>
              </a:rPr>
              <a:t>Openness to questions at any time throughout the investigation</a:t>
            </a:r>
          </a:p>
          <a:p>
            <a:pPr marL="0" indent="0">
              <a:buNone/>
            </a:pPr>
            <a:endParaRPr lang="en-US" dirty="0"/>
          </a:p>
        </p:txBody>
      </p:sp>
    </p:spTree>
    <p:extLst>
      <p:ext uri="{BB962C8B-B14F-4D97-AF65-F5344CB8AC3E}">
        <p14:creationId xmlns:p14="http://schemas.microsoft.com/office/powerpoint/2010/main" val="14362921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central investigative question</a:t>
            </a:r>
          </a:p>
        </p:txBody>
      </p:sp>
      <p:sp>
        <p:nvSpPr>
          <p:cNvPr id="2" name="Content Placeholder 1"/>
          <p:cNvSpPr>
            <a:spLocks noGrp="1"/>
          </p:cNvSpPr>
          <p:nvPr>
            <p:ph idx="1"/>
          </p:nvPr>
        </p:nvSpPr>
        <p:spPr/>
        <p:txBody>
          <a:bodyPr/>
          <a:lstStyle/>
          <a:p>
            <a:r>
              <a:rPr lang="en-US" dirty="0">
                <a:solidFill>
                  <a:srgbClr val="000099"/>
                </a:solidFill>
              </a:rPr>
              <a:t>What is the issue you are attempting to determine in your investigation?</a:t>
            </a:r>
          </a:p>
          <a:p>
            <a:r>
              <a:rPr lang="en-US" dirty="0">
                <a:solidFill>
                  <a:srgbClr val="000099"/>
                </a:solidFill>
              </a:rPr>
              <a:t>For instance:</a:t>
            </a:r>
          </a:p>
          <a:p>
            <a:pPr lvl="1"/>
            <a:r>
              <a:rPr lang="en-US" dirty="0">
                <a:solidFill>
                  <a:srgbClr val="000099"/>
                </a:solidFill>
              </a:rPr>
              <a:t>Did Robert engage in forcible, non-consensual sexual intercourse with Susan in violation of Minnesota State’s 1B.3 policy?</a:t>
            </a:r>
          </a:p>
          <a:p>
            <a:pPr lvl="1"/>
            <a:r>
              <a:rPr lang="en-US" dirty="0">
                <a:solidFill>
                  <a:srgbClr val="000099"/>
                </a:solidFill>
              </a:rPr>
              <a:t>Did Sarah intentionally and without consent touch Robert’s genital area in violation of Minnesota State’s 1B.3 Policy?</a:t>
            </a:r>
          </a:p>
          <a:p>
            <a:pPr lvl="1"/>
            <a:r>
              <a:rPr lang="en-US" dirty="0">
                <a:solidFill>
                  <a:srgbClr val="000099"/>
                </a:solidFill>
              </a:rPr>
              <a:t>Did Professor Smith engage in stalking Professor Johnson  in violation of Minnesota State’s 1B.3 policy?</a:t>
            </a:r>
          </a:p>
          <a:p>
            <a:endParaRPr lang="en-US" dirty="0"/>
          </a:p>
        </p:txBody>
      </p:sp>
    </p:spTree>
    <p:extLst>
      <p:ext uri="{BB962C8B-B14F-4D97-AF65-F5344CB8AC3E}">
        <p14:creationId xmlns:p14="http://schemas.microsoft.com/office/powerpoint/2010/main" val="26222197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002060"/>
                </a:solidFill>
                <a:effectLst/>
                <a:uLnTx/>
                <a:uFillTx/>
                <a:latin typeface="Century Gothic" pitchFamily="34" charset="0"/>
                <a:ea typeface="+mn-ea"/>
                <a:cs typeface="+mn-cs"/>
              </a:rPr>
              <a:t>Information You Should Obtain During the Course of the Interview</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p:txBody>
      </p:sp>
      <p:sp>
        <p:nvSpPr>
          <p:cNvPr id="22533" name="Rectangle 7"/>
          <p:cNvSpPr>
            <a:spLocks noChangeArrowheads="1"/>
          </p:cNvSpPr>
          <p:nvPr/>
        </p:nvSpPr>
        <p:spPr bwMode="auto">
          <a:xfrm>
            <a:off x="2133600" y="1905000"/>
            <a:ext cx="7162800" cy="349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7350" indent="-387350"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lnSpc>
                <a:spcPct val="90000"/>
              </a:lnSpc>
              <a:spcBef>
                <a:spcPct val="50000"/>
              </a:spcBef>
              <a:buFontTx/>
              <a:buChar char="•"/>
            </a:pPr>
            <a:r>
              <a:rPr lang="en-US" altLang="en-US" dirty="0">
                <a:latin typeface="Arial" charset="0"/>
              </a:rPr>
              <a:t>Description of the complainant’s behavior and relationship with the respondent</a:t>
            </a:r>
          </a:p>
          <a:p>
            <a:pPr eaLnBrk="1" hangingPunct="1">
              <a:lnSpc>
                <a:spcPct val="90000"/>
              </a:lnSpc>
              <a:spcBef>
                <a:spcPct val="50000"/>
              </a:spcBef>
              <a:buFontTx/>
              <a:buChar char="•"/>
            </a:pPr>
            <a:r>
              <a:rPr lang="en-US" altLang="en-US" dirty="0">
                <a:latin typeface="Arial" charset="0"/>
              </a:rPr>
              <a:t>Description of the respondent’s behavior</a:t>
            </a:r>
          </a:p>
          <a:p>
            <a:pPr eaLnBrk="1" hangingPunct="1">
              <a:lnSpc>
                <a:spcPct val="90000"/>
              </a:lnSpc>
              <a:spcBef>
                <a:spcPct val="50000"/>
              </a:spcBef>
              <a:buFontTx/>
              <a:buChar char="•"/>
            </a:pPr>
            <a:r>
              <a:rPr lang="en-US" altLang="en-US" dirty="0">
                <a:latin typeface="Arial" charset="0"/>
              </a:rPr>
              <a:t>Documentation of the specific incidents or acts  committed and whether they were repeated</a:t>
            </a:r>
          </a:p>
          <a:p>
            <a:pPr eaLnBrk="1" hangingPunct="1">
              <a:lnSpc>
                <a:spcPct val="90000"/>
              </a:lnSpc>
              <a:spcBef>
                <a:spcPct val="50000"/>
              </a:spcBef>
              <a:buFontTx/>
              <a:buChar char="•"/>
            </a:pPr>
            <a:r>
              <a:rPr lang="en-US" altLang="en-US" dirty="0">
                <a:latin typeface="Arial" charset="0"/>
              </a:rPr>
              <a:t>Establish whether or not there was consent</a:t>
            </a:r>
          </a:p>
          <a:p>
            <a:pPr eaLnBrk="1" hangingPunct="1">
              <a:lnSpc>
                <a:spcPct val="90000"/>
              </a:lnSpc>
              <a:spcBef>
                <a:spcPct val="50000"/>
              </a:spcBef>
              <a:buFontTx/>
              <a:buChar char="•"/>
            </a:pPr>
            <a:r>
              <a:rPr lang="en-US" altLang="en-US" dirty="0">
                <a:latin typeface="Arial" charset="0"/>
              </a:rPr>
              <a:t>Establish whether there was force or threat of force </a:t>
            </a:r>
          </a:p>
        </p:txBody>
      </p:sp>
    </p:spTree>
    <p:extLst>
      <p:ext uri="{BB962C8B-B14F-4D97-AF65-F5344CB8AC3E}">
        <p14:creationId xmlns:p14="http://schemas.microsoft.com/office/powerpoint/2010/main" val="38605278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a:t>
            </a:r>
          </a:p>
        </p:txBody>
      </p:sp>
      <p:sp>
        <p:nvSpPr>
          <p:cNvPr id="2" name="Content Placeholder 1"/>
          <p:cNvSpPr>
            <a:spLocks noGrp="1"/>
          </p:cNvSpPr>
          <p:nvPr>
            <p:ph idx="1"/>
          </p:nvPr>
        </p:nvSpPr>
        <p:spPr/>
        <p:txBody>
          <a:bodyPr/>
          <a:lstStyle/>
          <a:p>
            <a:pPr marL="865188" indent="-865188">
              <a:buNone/>
            </a:pPr>
            <a:r>
              <a:rPr lang="en-US" altLang="en-US" sz="3600" i="1" dirty="0">
                <a:solidFill>
                  <a:srgbClr val="000066"/>
                </a:solidFill>
                <a:latin typeface="Arial" charset="0"/>
              </a:rPr>
              <a:t>First, do no harm</a:t>
            </a:r>
            <a:r>
              <a:rPr lang="en-US" altLang="en-US" sz="3600" dirty="0">
                <a:solidFill>
                  <a:srgbClr val="000066"/>
                </a:solidFill>
                <a:latin typeface="Arial" charset="0"/>
              </a:rPr>
              <a:t>… </a:t>
            </a:r>
          </a:p>
          <a:p>
            <a:pPr marL="865188" indent="-865188">
              <a:buNone/>
            </a:pPr>
            <a:r>
              <a:rPr lang="en-US" altLang="en-US" dirty="0">
                <a:latin typeface="Arial" charset="0"/>
              </a:rPr>
              <a:t>	Any possible efforts should always be made to minimize potential further trauma to the complainant.</a:t>
            </a:r>
            <a:endParaRPr lang="en-US" dirty="0"/>
          </a:p>
        </p:txBody>
      </p:sp>
    </p:spTree>
    <p:extLst>
      <p:ext uri="{BB962C8B-B14F-4D97-AF65-F5344CB8AC3E}">
        <p14:creationId xmlns:p14="http://schemas.microsoft.com/office/powerpoint/2010/main" val="32583305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800" b="0" i="0" u="none" strike="noStrike" kern="1200" cap="none" spc="0" normalizeH="0" baseline="0" noProof="0" dirty="0">
                <a:ln>
                  <a:noFill/>
                </a:ln>
                <a:solidFill>
                  <a:schemeClr val="tx2"/>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dirty="0">
                <a:ea typeface="ＭＳ Ｐゴシック" panose="020B0600070205080204" pitchFamily="34" charset="-128"/>
              </a:rPr>
              <a:t>Most investigators and decisionmakers believe when a victim/survivor experiences trauma, the brain records most of the event including the “</a:t>
            </a:r>
            <a:r>
              <a:rPr lang="en-US" altLang="en-US" u="sng" dirty="0">
                <a:ea typeface="ＭＳ Ｐゴシック" panose="020B0600070205080204" pitchFamily="34" charset="-128"/>
              </a:rPr>
              <a:t>Who</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What</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Where</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Why</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When</a:t>
            </a:r>
            <a:r>
              <a:rPr lang="en-US" altLang="en-US" dirty="0">
                <a:ea typeface="ＭＳ Ｐゴシック" panose="020B0600070205080204" pitchFamily="34" charset="-128"/>
              </a:rPr>
              <a:t> and </a:t>
            </a:r>
            <a:r>
              <a:rPr lang="en-US" altLang="en-US" u="sng" dirty="0">
                <a:ea typeface="ＭＳ Ｐゴシック" panose="020B0600070205080204" pitchFamily="34" charset="-128"/>
              </a:rPr>
              <a:t>How</a:t>
            </a:r>
            <a:r>
              <a:rPr lang="en-US" altLang="en-US" dirty="0">
                <a:ea typeface="ＭＳ Ｐゴシック" panose="020B0600070205080204" pitchFamily="34" charset="-128"/>
              </a:rPr>
              <a:t>," as well as other details of the event</a:t>
            </a:r>
          </a:p>
          <a:p>
            <a:r>
              <a:rPr lang="en-US" altLang="en-US" dirty="0">
                <a:ea typeface="ＭＳ Ｐゴシック" panose="020B0600070205080204" pitchFamily="34" charset="-128"/>
              </a:rPr>
              <a:t>Most investigators are trained to obtain this type of information in interviews with victim/survivors</a:t>
            </a:r>
          </a:p>
          <a:p>
            <a:r>
              <a:rPr lang="en-US" altLang="en-US" dirty="0">
                <a:ea typeface="ＭＳ Ｐゴシック" panose="020B0600070205080204" pitchFamily="34" charset="-128"/>
              </a:rPr>
              <a:t>High-stress situations can result in a trauma response on the part of the victim</a:t>
            </a:r>
          </a:p>
          <a:p>
            <a:endParaRPr lang="en-US" dirty="0"/>
          </a:p>
          <a:p>
            <a:endParaRPr lang="en-US" dirty="0"/>
          </a:p>
          <a:p>
            <a:pPr marL="0" indent="0">
              <a:buNone/>
            </a:pPr>
            <a:r>
              <a:rPr lang="en-US" sz="1100" dirty="0">
                <a:latin typeface="Arial" charset="0"/>
                <a:ea typeface="ＭＳ Ｐゴシック" charset="-128"/>
              </a:rPr>
              <a:t>Source: http://www.army.mil/article/72055/Army_expert_receives_national_recognition_for_combating_sexual_assault</a:t>
            </a:r>
            <a:endParaRPr lang="en-US" sz="1100" dirty="0"/>
          </a:p>
        </p:txBody>
      </p:sp>
    </p:spTree>
    <p:extLst>
      <p:ext uri="{BB962C8B-B14F-4D97-AF65-F5344CB8AC3E}">
        <p14:creationId xmlns:p14="http://schemas.microsoft.com/office/powerpoint/2010/main" val="39746886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How Does Trauma Informed Interviewing Work?</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Start with one basic, open-ended question</a:t>
            </a:r>
          </a:p>
          <a:p>
            <a:pPr lvl="1"/>
            <a:r>
              <a:rPr lang="en-US" altLang="en-US" dirty="0">
                <a:ea typeface="ＭＳ Ｐゴシック" panose="020B0600070205080204" pitchFamily="34" charset="-128"/>
              </a:rPr>
              <a:t>What are you </a:t>
            </a:r>
            <a:r>
              <a:rPr lang="en-US" altLang="en-US" b="1" i="1" dirty="0">
                <a:ea typeface="ＭＳ Ｐゴシック" panose="020B0600070205080204" pitchFamily="34" charset="-128"/>
              </a:rPr>
              <a:t>able</a:t>
            </a:r>
            <a:r>
              <a:rPr lang="en-US" altLang="en-US" dirty="0">
                <a:ea typeface="ＭＳ Ｐゴシック" panose="020B0600070205080204" pitchFamily="34" charset="-128"/>
              </a:rPr>
              <a:t> to tell me about your experience? </a:t>
            </a:r>
            <a:br>
              <a:rPr lang="en-US" altLang="en-US" dirty="0">
                <a:ea typeface="ＭＳ Ｐゴシック" panose="020B0600070205080204" pitchFamily="34" charset="-128"/>
              </a:rPr>
            </a:br>
            <a:r>
              <a:rPr lang="en-US" altLang="en-US" dirty="0">
                <a:ea typeface="ＭＳ Ｐゴシック" panose="020B0600070205080204" pitchFamily="34" charset="-128"/>
              </a:rPr>
              <a:t>(in your own words)</a:t>
            </a:r>
          </a:p>
          <a:p>
            <a:pPr lvl="3"/>
            <a:r>
              <a:rPr lang="en-US" altLang="en-US" sz="2400" dirty="0">
                <a:ea typeface="ＭＳ Ｐゴシック" panose="020B0600070205080204" pitchFamily="34" charset="-128"/>
              </a:rPr>
              <a:t>Just let them talk (ask clarifying questions later)</a:t>
            </a:r>
          </a:p>
          <a:p>
            <a:endParaRPr lang="en-US" altLang="en-US" sz="2400" dirty="0">
              <a:ea typeface="ＭＳ Ｐゴシック" panose="020B0600070205080204" pitchFamily="34" charset="-128"/>
            </a:endParaRPr>
          </a:p>
          <a:p>
            <a:pPr marL="0" indent="0">
              <a:buNone/>
            </a:pPr>
            <a:endParaRPr lang="en-US" dirty="0"/>
          </a:p>
        </p:txBody>
      </p:sp>
    </p:spTree>
    <p:extLst>
      <p:ext uri="{BB962C8B-B14F-4D97-AF65-F5344CB8AC3E}">
        <p14:creationId xmlns:p14="http://schemas.microsoft.com/office/powerpoint/2010/main" val="3969919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D3C52428-3E2D-4149-8134-1EFCFDC656E9}"/>
</file>

<file path=customXml/itemProps2.xml><?xml version="1.0" encoding="utf-8"?>
<ds:datastoreItem xmlns:ds="http://schemas.openxmlformats.org/officeDocument/2006/customXml" ds:itemID="{0D2CFBEE-3628-482C-851E-39331E1B9D68}"/>
</file>

<file path=customXml/itemProps3.xml><?xml version="1.0" encoding="utf-8"?>
<ds:datastoreItem xmlns:ds="http://schemas.openxmlformats.org/officeDocument/2006/customXml" ds:itemID="{8D82969E-BC4B-46FD-A789-D797076B8356}"/>
</file>

<file path=docProps/app.xml><?xml version="1.0" encoding="utf-8"?>
<Properties xmlns="http://schemas.openxmlformats.org/officeDocument/2006/extended-properties" xmlns:vt="http://schemas.openxmlformats.org/officeDocument/2006/docPropsVTypes">
  <TotalTime>5069</TotalTime>
  <Words>8065</Words>
  <Application>Microsoft Office PowerPoint</Application>
  <PresentationFormat>Widescreen</PresentationFormat>
  <Paragraphs>913</Paragraphs>
  <Slides>140</Slides>
  <Notes>140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140</vt:i4>
      </vt:variant>
    </vt:vector>
  </HeadingPairs>
  <TitlesOfParts>
    <vt:vector size="151" baseType="lpstr">
      <vt:lpstr>ＭＳ Ｐゴシック</vt:lpstr>
      <vt:lpstr>Arial</vt:lpstr>
      <vt:lpstr>Calibri</vt:lpstr>
      <vt:lpstr>Calibri Light</vt:lpstr>
      <vt:lpstr>Century Gothic</vt:lpstr>
      <vt:lpstr>Courier New</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Laws and policies</vt:lpstr>
      <vt:lpstr>Title IX of Educational Amendments</vt:lpstr>
      <vt:lpstr>VAWA</vt:lpstr>
      <vt:lpstr>THE CLERY ACT</vt:lpstr>
      <vt:lpstr>AMENDMENTS TO THE CLERY ACT: Campus SaVE ACT</vt:lpstr>
      <vt:lpstr>Minn. Stat. 135A.15</vt:lpstr>
      <vt:lpstr>Minnesota State Colleges &amp; Universities</vt:lpstr>
      <vt:lpstr>Minnesota State’s 1B.1 Policy on Equal Opportunity &amp; Nondiscrimination in Employment &amp; Education</vt:lpstr>
      <vt:lpstr>Minnesota State’s 1B.3 Policy on Sexual Violence</vt:lpstr>
      <vt:lpstr>Forms of Sexual Discrimination</vt:lpstr>
      <vt:lpstr>Title IX Sexual Harassment</vt:lpstr>
      <vt:lpstr>Sexual Harassment  </vt:lpstr>
      <vt:lpstr>Sexual Harassment </vt:lpstr>
      <vt:lpstr>Sexual Harassment </vt:lpstr>
      <vt:lpstr>Stalking</vt:lpstr>
      <vt:lpstr>Relationship/Dating Violence</vt:lpstr>
      <vt:lpstr> Retaliation</vt:lpstr>
      <vt:lpstr>Know the Policies</vt:lpstr>
      <vt:lpstr>Prevalence of Sexual Violence</vt:lpstr>
      <vt:lpstr>THE ISSUE OF SEXUAL ASSAULT: women</vt:lpstr>
      <vt:lpstr>THE ISSUE OF SEXUAL ASSAULT: college-age women</vt:lpstr>
      <vt:lpstr>THE ISSUE OF SEXUAL ASSAULT: college men</vt:lpstr>
      <vt:lpstr>THE ISSUE OF SEXUAL ASSAULT: students</vt:lpstr>
      <vt:lpstr>THE ISSUE OF SEXUAL ASSAULT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Counterintuitive Behavior of Rape Victims</vt:lpstr>
      <vt:lpstr>Significant Time Between Incident And Report</vt:lpstr>
      <vt:lpstr>Neurobiological Responses to Trauma</vt:lpstr>
      <vt:lpstr>Why is this Important?</vt:lpstr>
      <vt:lpstr>1. Threat to life or limb; 2. Severe physical harm or injury (including sexual assault); 3. Receipt of intentional injury or harm; 4. Exposure to the grotesque; 5. Violent, sudden loss of a loved one; 6. Witnessing or learning of violence to a loved one; 7. Learning of exposure to a noxious agent; and  8. Causing death or severe harm to another.      --Wilson &amp; Sigman, 2000 </vt:lpstr>
      <vt:lpstr>*Physical trauma; *Medical trauma; *Psychological trauma; *Social or Collective trauma; *Historical or Intergenerational trauma;  *Immigration trauma; *Developmental trauma; *Ongoing, Chronic, and Enduring trauma; and  *Vicarious or Secondary Trauma (“Compassion fatigue”)          --Brenda Ingram, 2017 </vt:lpstr>
      <vt:lpstr>Examples of Traumatic Events</vt:lpstr>
      <vt:lpstr>Neuroscience – The Limbic System</vt:lpstr>
      <vt:lpstr>Responses of the Brain &amp; Body During Trauma</vt:lpstr>
      <vt:lpstr>Dissociation</vt:lpstr>
      <vt:lpstr>Tonic Immobility</vt:lpstr>
      <vt:lpstr>Tonic Immobility (continued)</vt:lpstr>
      <vt:lpstr>Memory Fragmentation</vt:lpstr>
      <vt:lpstr>Traumatic responses can alter…</vt:lpstr>
      <vt:lpstr>Trauma and Memory: what we know</vt:lpstr>
      <vt:lpstr>Trauma and Memory: brain diagram</vt:lpstr>
      <vt:lpstr>Trauma and Memory: research</vt:lpstr>
      <vt:lpstr>Memory phenomenon in traumatic situations</vt:lpstr>
      <vt:lpstr>Common Victim/Survivor Behaviors to Consider</vt:lpstr>
      <vt:lpstr>Trauma and Memory: applying science</vt:lpstr>
      <vt:lpstr>The Impact of Trauma on Victim/Survivor Behavior</vt:lpstr>
      <vt:lpstr>The Impact of Trauma: Interviewer Considerations</vt:lpstr>
      <vt:lpstr>The Impact of Trauma: Interviewer Considerations  (continued)</vt:lpstr>
      <vt:lpstr>The Impact of Trauma: Cultural Considerations</vt:lpstr>
      <vt:lpstr>   Trauma-Informed Interviewing</vt:lpstr>
      <vt:lpstr>A Forensic Interview</vt:lpstr>
      <vt:lpstr>The Science of Forensic Interviewing</vt:lpstr>
      <vt:lpstr>Initial Meeting with Complainant</vt:lpstr>
      <vt:lpstr>Initiating the Interview</vt:lpstr>
      <vt:lpstr>The central investigative question</vt:lpstr>
      <vt:lpstr>Information You Should Obtain During the Course of the Interview</vt:lpstr>
      <vt:lpstr>Interviewing</vt:lpstr>
      <vt:lpstr>Trauma Informed Interviewing</vt:lpstr>
      <vt:lpstr>How Does Trauma Informed Interviewing Work?</vt:lpstr>
      <vt:lpstr>Avoid “why” questions</vt:lpstr>
      <vt:lpstr>Trauma Informed Interview Considerations</vt:lpstr>
      <vt:lpstr>Continuing the Trauma Informed Interview</vt:lpstr>
      <vt:lpstr>Finalizing the Interview</vt:lpstr>
      <vt:lpstr>Concluding of the Interview</vt:lpstr>
      <vt:lpstr>Evidence – comprehensive investigation</vt:lpstr>
      <vt:lpstr>Other Witnesses</vt:lpstr>
      <vt:lpstr>Other Witnesses (continued)</vt:lpstr>
      <vt:lpstr>Chain of Disclosure Witnesses</vt:lpstr>
      <vt:lpstr>Documentary Evidence</vt:lpstr>
      <vt:lpstr>Affirmative Consent </vt:lpstr>
      <vt:lpstr>Affirmative Consent – 1B.3 Policy Language  What is Affirmative Consent?</vt:lpstr>
      <vt:lpstr>Who has the responsibility to obtain affirmative consent?</vt:lpstr>
      <vt:lpstr>Can affirmative consent be revoked?</vt:lpstr>
      <vt:lpstr>Who cannot give affirmative consent?</vt:lpstr>
      <vt:lpstr>Intoxication versus Incapacitation </vt:lpstr>
      <vt:lpstr>Incapacitation is …</vt:lpstr>
      <vt:lpstr>Determining Incapacitation</vt:lpstr>
      <vt:lpstr>What is the investigator evaluating?</vt:lpstr>
      <vt:lpstr>Areas of Inquiry</vt:lpstr>
      <vt:lpstr>Incapacitation Analysis: Evaluation</vt:lpstr>
      <vt:lpstr>Incapacitation Analysis</vt:lpstr>
      <vt:lpstr>Assessment of Incapacitation: Obvious Indicators</vt:lpstr>
      <vt:lpstr>Assessment of Incapacitation: Other Indicators</vt:lpstr>
      <vt:lpstr>Assessment of Incapacitation: Counter-Indicators</vt:lpstr>
      <vt:lpstr>Assessment of Knowledge</vt:lpstr>
      <vt:lpstr>Assessment of Knowledge: Respondent</vt:lpstr>
      <vt:lpstr>Incapacitation Analysis: Questions</vt:lpstr>
      <vt:lpstr>Assessing Credibility </vt:lpstr>
      <vt:lpstr>What is CREDIBILITY?</vt:lpstr>
      <vt:lpstr>When and Why USE CREDIBILITY</vt:lpstr>
      <vt:lpstr>Comprehensive Consideration</vt:lpstr>
      <vt:lpstr>Corroboration</vt:lpstr>
      <vt:lpstr>Consistency</vt:lpstr>
      <vt:lpstr>Actual Knowledge</vt:lpstr>
      <vt:lpstr>Inherent Plausibility</vt:lpstr>
      <vt:lpstr>Inconsistent Statements in a Trauma Environment</vt:lpstr>
      <vt:lpstr>Trauma effects continued</vt:lpstr>
      <vt:lpstr>Additional factors</vt:lpstr>
      <vt:lpstr>Caution! </vt:lpstr>
      <vt:lpstr>Minnesota State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November 2022</dc:title>
  <dc:creator>Clark, Desiree D</dc:creator>
  <cp:keywords>Title 9 personnel</cp:keywords>
  <cp:lastModifiedBy>Atteberry, Ashley J</cp:lastModifiedBy>
  <cp:revision>7</cp:revision>
  <cp:lastPrinted>2023-11-03T14:20:45Z</cp:lastPrinted>
  <dcterms:created xsi:type="dcterms:W3CDTF">2021-11-08T21:11:57Z</dcterms:created>
  <dcterms:modified xsi:type="dcterms:W3CDTF">2026-02-27T15:41:24Z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