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158" r:id="rId2"/>
    <p:sldId id="2147" r:id="rId3"/>
    <p:sldId id="2165" r:id="rId4"/>
    <p:sldId id="2161" r:id="rId5"/>
    <p:sldId id="2167" r:id="rId6"/>
    <p:sldId id="2166" r:id="rId7"/>
    <p:sldId id="2168" r:id="rId8"/>
    <p:sldId id="2169" r:id="rId9"/>
    <p:sldId id="2173" r:id="rId10"/>
    <p:sldId id="2172" r:id="rId11"/>
    <p:sldId id="2171" r:id="rId12"/>
    <p:sldId id="2156" r:id="rId13"/>
    <p:sldId id="29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90F226-9D50-6E73-013C-5FF6C6258C00}" name="Ohrn, Karl R" initials="KO" userId="S::ql5302jg@minnstate.edu::543cffe7-c791-4dbe-a031-7727896ec060" providerId="AD"/>
  <p188:author id="{645869BE-8084-BB9C-E70F-E33724C3627E}" name="Kamenov, Michelle (MDE)" initials="KM" userId="S::michelle.kamenov_state.mn.us#ext#@mnscu.onmicrosoft.com::3c206356-e1bc-4b59-8336-0852d2b9e93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6667" autoAdjust="0"/>
    <p:restoredTop sz="94660" autoAdjust="0"/>
  </p:normalViewPr>
  <p:slideViewPr>
    <p:cSldViewPr snapToGrid="0">
      <p:cViewPr varScale="1">
        <p:scale>
          <a:sx n="101" d="100"/>
          <a:sy n="101" d="100"/>
        </p:scale>
        <p:origin x="816" y="108"/>
      </p:cViewPr>
      <p:guideLst/>
    </p:cSldViewPr>
  </p:slideViewPr>
  <p:outlineViewPr>
    <p:cViewPr>
      <p:scale>
        <a:sx n="33" d="100"/>
        <a:sy n="33" d="100"/>
      </p:scale>
      <p:origin x="0" y="-3021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hrn, Karl R" userId="543cffe7-c791-4dbe-a031-7727896ec060" providerId="ADAL" clId="{CB1AE47F-9954-4589-906C-6758AD5B9464}"/>
    <pc:docChg chg="modSld">
      <pc:chgData name="Ohrn, Karl R" userId="543cffe7-c791-4dbe-a031-7727896ec060" providerId="ADAL" clId="{CB1AE47F-9954-4589-906C-6758AD5B9464}" dt="2026-02-26T19:30:10.484" v="8" actId="6549"/>
      <pc:docMkLst>
        <pc:docMk/>
      </pc:docMkLst>
      <pc:sldChg chg="modNotes">
        <pc:chgData name="Ohrn, Karl R" userId="543cffe7-c791-4dbe-a031-7727896ec060" providerId="ADAL" clId="{CB1AE47F-9954-4589-906C-6758AD5B9464}" dt="2026-02-26T19:29:26.531" v="1" actId="6549"/>
        <pc:sldMkLst>
          <pc:docMk/>
          <pc:sldMk cId="3233131902" sldId="2147"/>
        </pc:sldMkLst>
      </pc:sldChg>
      <pc:sldChg chg="modNotes">
        <pc:chgData name="Ohrn, Karl R" userId="543cffe7-c791-4dbe-a031-7727896ec060" providerId="ADAL" clId="{CB1AE47F-9954-4589-906C-6758AD5B9464}" dt="2026-02-26T19:29:10.148" v="0" actId="6549"/>
        <pc:sldMkLst>
          <pc:docMk/>
          <pc:sldMk cId="2705648844" sldId="2158"/>
        </pc:sldMkLst>
      </pc:sldChg>
      <pc:sldChg chg="modNotes">
        <pc:chgData name="Ohrn, Karl R" userId="543cffe7-c791-4dbe-a031-7727896ec060" providerId="ADAL" clId="{CB1AE47F-9954-4589-906C-6758AD5B9464}" dt="2026-02-26T19:29:36.386" v="3" actId="6549"/>
        <pc:sldMkLst>
          <pc:docMk/>
          <pc:sldMk cId="2072219587" sldId="2161"/>
        </pc:sldMkLst>
      </pc:sldChg>
      <pc:sldChg chg="modNotes">
        <pc:chgData name="Ohrn, Karl R" userId="543cffe7-c791-4dbe-a031-7727896ec060" providerId="ADAL" clId="{CB1AE47F-9954-4589-906C-6758AD5B9464}" dt="2026-02-26T19:29:32.248" v="2" actId="6549"/>
        <pc:sldMkLst>
          <pc:docMk/>
          <pc:sldMk cId="2994597373" sldId="2165"/>
        </pc:sldMkLst>
      </pc:sldChg>
      <pc:sldChg chg="modNotes">
        <pc:chgData name="Ohrn, Karl R" userId="543cffe7-c791-4dbe-a031-7727896ec060" providerId="ADAL" clId="{CB1AE47F-9954-4589-906C-6758AD5B9464}" dt="2026-02-26T19:29:49.075" v="5" actId="6549"/>
        <pc:sldMkLst>
          <pc:docMk/>
          <pc:sldMk cId="3811132634" sldId="2166"/>
        </pc:sldMkLst>
      </pc:sldChg>
      <pc:sldChg chg="modNotes">
        <pc:chgData name="Ohrn, Karl R" userId="543cffe7-c791-4dbe-a031-7727896ec060" providerId="ADAL" clId="{CB1AE47F-9954-4589-906C-6758AD5B9464}" dt="2026-02-26T19:29:43.685" v="4" actId="6549"/>
        <pc:sldMkLst>
          <pc:docMk/>
          <pc:sldMk cId="2435056135" sldId="2167"/>
        </pc:sldMkLst>
      </pc:sldChg>
      <pc:sldChg chg="modNotes">
        <pc:chgData name="Ohrn, Karl R" userId="543cffe7-c791-4dbe-a031-7727896ec060" providerId="ADAL" clId="{CB1AE47F-9954-4589-906C-6758AD5B9464}" dt="2026-02-26T19:29:53.315" v="6" actId="6549"/>
        <pc:sldMkLst>
          <pc:docMk/>
          <pc:sldMk cId="4148512070" sldId="2168"/>
        </pc:sldMkLst>
      </pc:sldChg>
      <pc:sldChg chg="modNotes">
        <pc:chgData name="Ohrn, Karl R" userId="543cffe7-c791-4dbe-a031-7727896ec060" providerId="ADAL" clId="{CB1AE47F-9954-4589-906C-6758AD5B9464}" dt="2026-02-26T19:29:58.071" v="7" actId="6549"/>
        <pc:sldMkLst>
          <pc:docMk/>
          <pc:sldMk cId="972091864" sldId="2169"/>
        </pc:sldMkLst>
      </pc:sldChg>
      <pc:sldChg chg="modNotes">
        <pc:chgData name="Ohrn, Karl R" userId="543cffe7-c791-4dbe-a031-7727896ec060" providerId="ADAL" clId="{CB1AE47F-9954-4589-906C-6758AD5B9464}" dt="2026-02-26T19:30:10.484" v="8" actId="6549"/>
        <pc:sldMkLst>
          <pc:docMk/>
          <pc:sldMk cId="1568962016" sldId="217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70168-0030-407B-8516-1B526404381B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234314-8F65-4E52-8410-466DE229D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11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baseline="0" dirty="0">
              <a:solidFill>
                <a:srgbClr val="003C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80F48C-A933-4E73-B6D1-44597EE286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1516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34314-8F65-4E52-8410-466DE229DD6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558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34314-8F65-4E52-8410-466DE229DD6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41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34314-8F65-4E52-8410-466DE229DD6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211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0F48C-A933-4E73-B6D1-44597EE286C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8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34314-8F65-4E52-8410-466DE229DD6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07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34314-8F65-4E52-8410-466DE229DD6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149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C87D8-0B6C-72DF-1F65-2D6881167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70F7F6-58AC-1F9F-CB32-044815291E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2CFCC4-2074-02E5-1317-2F9CE8D6BC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7DE47-99F8-19BF-C51B-F0CDE9A8D1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291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34314-8F65-4E52-8410-466DE229DD6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504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34314-8F65-4E52-8410-466DE229DD6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76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34314-8F65-4E52-8410-466DE229DD6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275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34314-8F65-4E52-8410-466DE229DD6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591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34314-8F65-4E52-8410-466DE229DD6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273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DEPARMENT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30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76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096102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923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697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7926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277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9956577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8425960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7833997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5337267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8595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95291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0452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5525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</a:t>
            </a:r>
            <a:r>
              <a:rPr lang="en-US" dirty="0"/>
              <a:t>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88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782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5348181-4919-E56C-85B4-9FD7580A6C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0"/>
          </p:nvPr>
        </p:nvSpPr>
        <p:spPr>
          <a:xfrm>
            <a:off x="0" y="-1"/>
            <a:ext cx="12192000" cy="6858001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53">
            <a:extLst>
              <a:ext uri="{FF2B5EF4-FFF2-40B4-BE49-F238E27FC236}">
                <a16:creationId xmlns:a16="http://schemas.microsoft.com/office/drawing/2014/main" id="{40328A40-B066-3033-F44D-B75F9E45F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5921"/>
            <a:ext cx="6477000" cy="1676400"/>
          </a:xfrm>
        </p:spPr>
        <p:txBody>
          <a:bodyPr>
            <a:normAutofit lnSpcReduction="10000"/>
          </a:bodyPr>
          <a:lstStyle>
            <a:lvl1pPr marL="457200" indent="-457200">
              <a:defRPr sz="2400"/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E27FD6F-D39D-9396-B892-90944249A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C595EF1-15B1-6912-1B50-58E1DCC97F7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7F44F13-199C-5F52-795E-128B4CCD4661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C460C1C-C8D7-3CAC-6DD2-52E6E668D980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14" name="Title 13">
            <a:extLst>
              <a:ext uri="{FF2B5EF4-FFF2-40B4-BE49-F238E27FC236}">
                <a16:creationId xmlns:a16="http://schemas.microsoft.com/office/drawing/2014/main" id="{3C1F3D2E-66EB-247C-8326-7573E18A9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4648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F16095B8-5F8B-AF63-8CE2-BDFD711054A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06540" y="457200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52DDFEF9-0341-E538-479D-6A632BA8850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606540" y="739345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081E4DA0-4189-8AD8-221E-3DBF1129956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606540" y="1013665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31" name="Content Placeholder 17">
            <a:extLst>
              <a:ext uri="{FF2B5EF4-FFF2-40B4-BE49-F238E27FC236}">
                <a16:creationId xmlns:a16="http://schemas.microsoft.com/office/drawing/2014/main" id="{617F665E-4951-2D1D-E972-D3CDA6D83E3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606540" y="1287985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33" name="Content Placeholder 34">
            <a:extLst>
              <a:ext uri="{FF2B5EF4-FFF2-40B4-BE49-F238E27FC236}">
                <a16:creationId xmlns:a16="http://schemas.microsoft.com/office/drawing/2014/main" id="{8F429DC9-CEBC-08D5-D822-5111BC3A2ECF}"/>
              </a:ext>
            </a:extLst>
          </p:cNvPr>
          <p:cNvSpPr>
            <a:spLocks noGrp="1"/>
          </p:cNvSpPr>
          <p:nvPr>
            <p:ph sz="quarter" idx="69" hasCustomPrompt="1"/>
          </p:nvPr>
        </p:nvSpPr>
        <p:spPr>
          <a:xfrm>
            <a:off x="1" y="6400801"/>
            <a:ext cx="12192000" cy="452438"/>
          </a:xfrm>
        </p:spPr>
        <p:txBody>
          <a:bodyPr anchor="ctr">
            <a:noAutofit/>
          </a:bodyPr>
          <a:lstStyle>
            <a:lvl1pPr marL="0" indent="0" algn="r">
              <a:buNone/>
              <a:defRPr sz="800" i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r">
              <a:buNone/>
              <a:defRPr sz="800"/>
            </a:lvl2pPr>
            <a:lvl3pPr marL="822960" indent="0" algn="r">
              <a:buNone/>
              <a:defRPr sz="700"/>
            </a:lvl3pPr>
            <a:lvl4pPr marL="1188720" indent="0" algn="r">
              <a:buNone/>
              <a:defRPr sz="600"/>
            </a:lvl4pPr>
            <a:lvl5pPr marL="1554480" indent="0" algn="r">
              <a:buNone/>
              <a:defRPr sz="6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8044055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27189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6712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75302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Partn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59C5CDD-2259-C557-4B17-2C64FF7BA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192000" cy="3136106"/>
            <a:chOff x="0" y="0"/>
            <a:chExt cx="12192000" cy="3136106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384B815-1E3A-B04F-9876-7423C5D349E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2922687"/>
              <a:ext cx="12192000" cy="0"/>
            </a:xfrm>
            <a:prstGeom prst="line">
              <a:avLst/>
            </a:prstGeom>
            <a:ln w="38100">
              <a:solidFill>
                <a:srgbClr val="62BA4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66569B7E-2079-EB0C-3A13-ECAAB948FA9A}"/>
                </a:ext>
              </a:extLst>
            </p:cNvPr>
            <p:cNvSpPr/>
            <p:nvPr userDrawn="1"/>
          </p:nvSpPr>
          <p:spPr>
            <a:xfrm rot="10800000">
              <a:off x="356586" y="2770982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rgbClr val="62BA4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DE65AEE-032A-AE61-F86E-136CCA433B98}"/>
                </a:ext>
              </a:extLst>
            </p:cNvPr>
            <p:cNvSpPr/>
            <p:nvPr userDrawn="1"/>
          </p:nvSpPr>
          <p:spPr>
            <a:xfrm>
              <a:off x="0" y="0"/>
              <a:ext cx="12192000" cy="290678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pic>
        <p:nvPicPr>
          <p:cNvPr id="16" name="Picture Placeholder 17">
            <a:extLst>
              <a:ext uri="{FF2B5EF4-FFF2-40B4-BE49-F238E27FC236}">
                <a16:creationId xmlns:a16="http://schemas.microsoft.com/office/drawing/2014/main" id="{DDAB4518-E2AA-4CD5-8440-9B6D74B83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3" r="-3244" b="-48"/>
          <a:stretch/>
        </p:blipFill>
        <p:spPr>
          <a:xfrm>
            <a:off x="555624" y="812940"/>
            <a:ext cx="2962559" cy="133342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F9D6412-5ACA-61AD-DB5E-7511EE387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815152" y="609554"/>
            <a:ext cx="0" cy="174019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Placeholder 9">
            <a:extLst>
              <a:ext uri="{FF2B5EF4-FFF2-40B4-BE49-F238E27FC236}">
                <a16:creationId xmlns:a16="http://schemas.microsoft.com/office/drawing/2014/main" id="{9ECD17DF-71F5-1D37-004A-C1C7C8CA5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40" r="-9540"/>
          <a:stretch/>
        </p:blipFill>
        <p:spPr>
          <a:xfrm>
            <a:off x="4112121" y="909741"/>
            <a:ext cx="2286000" cy="113982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555702" y="2880388"/>
            <a:ext cx="9978948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/>
              <a:t>Click to edit presentation title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733050"/>
            <a:ext cx="10534650" cy="0"/>
          </a:xfrm>
          <a:prstGeom prst="line">
            <a:avLst/>
          </a:prstGeom>
          <a:ln w="38100">
            <a:solidFill>
              <a:srgbClr val="62BA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555701" y="4956135"/>
            <a:ext cx="9978951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tx2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6761" y="5742396"/>
            <a:ext cx="9977701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DEPARMENT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55624" y="6058952"/>
            <a:ext cx="9977701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to edit Date</a:t>
            </a:r>
          </a:p>
        </p:txBody>
      </p:sp>
    </p:spTree>
    <p:extLst>
      <p:ext uri="{BB962C8B-B14F-4D97-AF65-F5344CB8AC3E}">
        <p14:creationId xmlns:p14="http://schemas.microsoft.com/office/powerpoint/2010/main" val="3165929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3157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0395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54027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39952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60678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08687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0624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53164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35692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58148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601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2628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519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81268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20823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511" y="637309"/>
            <a:ext cx="8324015" cy="5323475"/>
          </a:xfrm>
        </p:spPr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96FFF-BD5F-BC49-8F59-4D875EB4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244" y="6361533"/>
            <a:ext cx="198017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</a:defRPr>
            </a:lvl1pPr>
          </a:lstStyle>
          <a:p>
            <a:fld id="{C25A15C9-26C3-4F26-BF16-EA931E8CA5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91500" y="6611938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1893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73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90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673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35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207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769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7" r:id="rId26"/>
    <p:sldLayoutId id="2147483688" r:id="rId27"/>
    <p:sldLayoutId id="2147483689" r:id="rId28"/>
    <p:sldLayoutId id="2147483691" r:id="rId29"/>
    <p:sldLayoutId id="2147483693" r:id="rId30"/>
    <p:sldLayoutId id="2147483694" r:id="rId31"/>
    <p:sldLayoutId id="2147483695" r:id="rId32"/>
    <p:sldLayoutId id="2147483696" r:id="rId33"/>
    <p:sldLayoutId id="2147483697" r:id="rId34"/>
    <p:sldLayoutId id="2147483698" r:id="rId35"/>
    <p:sldLayoutId id="2147483699" r:id="rId36"/>
    <p:sldLayoutId id="2147483700" r:id="rId37"/>
    <p:sldLayoutId id="2147483701" r:id="rId38"/>
    <p:sldLayoutId id="2147483702" r:id="rId39"/>
    <p:sldLayoutId id="2147483703" r:id="rId40"/>
    <p:sldLayoutId id="2147483704" r:id="rId41"/>
    <p:sldLayoutId id="2147483705" r:id="rId42"/>
    <p:sldLayoutId id="2147483706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cation.mn.gov/MDE/index.htm" TargetMode="External"/><Relationship Id="rId5" Type="http://schemas.openxmlformats.org/officeDocument/2006/relationships/image" Target="../media/image13.png"/><Relationship Id="rId4" Type="http://schemas.openxmlformats.org/officeDocument/2006/relationships/hyperlink" Target="https://www.minnstate.edu/system/ct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38">
            <a:extLst>
              <a:ext uri="{FF2B5EF4-FFF2-40B4-BE49-F238E27FC236}">
                <a16:creationId xmlns:a16="http://schemas.microsoft.com/office/drawing/2014/main" id="{AC58E38A-C6E7-27A0-F583-7D8763EFE1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Perkins V Application Academy</a:t>
            </a:r>
          </a:p>
        </p:txBody>
      </p:sp>
      <p:sp>
        <p:nvSpPr>
          <p:cNvPr id="40" name="Subtitle 39">
            <a:extLst>
              <a:ext uri="{FF2B5EF4-FFF2-40B4-BE49-F238E27FC236}">
                <a16:creationId xmlns:a16="http://schemas.microsoft.com/office/drawing/2014/main" id="{301BE081-A662-2764-324F-0485DFC29A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5701" y="4956135"/>
            <a:ext cx="9978951" cy="530265"/>
          </a:xfrm>
        </p:spPr>
        <p:txBody>
          <a:bodyPr/>
          <a:lstStyle/>
          <a:p>
            <a:r>
              <a:rPr lang="en-US" dirty="0"/>
              <a:t>February 26, 2026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ECEA9856-0BD7-9529-F9BA-D502F048D5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Webinar #1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AD2A30-1791-384A-E2CB-8C4FE3A42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8716" y="3042596"/>
            <a:ext cx="4283284" cy="3618178"/>
          </a:xfrm>
          <a:prstGeom prst="rect">
            <a:avLst/>
          </a:prstGeom>
        </p:spPr>
      </p:pic>
      <p:pic>
        <p:nvPicPr>
          <p:cNvPr id="3" name="Picture 2" descr="A collage of women in blue shirts&#10;&#10;AI-generated content may be incorrect.">
            <a:extLst>
              <a:ext uri="{FF2B5EF4-FFF2-40B4-BE49-F238E27FC236}">
                <a16:creationId xmlns:a16="http://schemas.microsoft.com/office/drawing/2014/main" id="{C2577519-B562-22D1-0078-41CE1CD27F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011" y="606390"/>
            <a:ext cx="5172894" cy="172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648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D81E9-8E8A-07B5-DAC1-F146BBFB7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C5FF4F1-B58B-CE5C-01A9-0A74A99443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014790"/>
              </p:ext>
            </p:extLst>
          </p:nvPr>
        </p:nvGraphicFramePr>
        <p:xfrm>
          <a:off x="838200" y="2009774"/>
          <a:ext cx="10515600" cy="437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3514408736"/>
                    </a:ext>
                  </a:extLst>
                </a:gridCol>
              </a:tblGrid>
              <a:tr h="132080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CONSORTIUM PRIORITY AND RATIONALE</a:t>
                      </a:r>
                    </a:p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Health Careers Programs—Employment opportunities in the health careers are projected to grow at double-digit rates for the next few years due to the growth of specialty clinics in the region and projected retirements. </a:t>
                      </a:r>
                    </a:p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4135562"/>
                  </a:ext>
                </a:extLst>
              </a:tr>
              <a:tr h="1320800">
                <a:tc>
                  <a:txBody>
                    <a:bodyPr/>
                    <a:lstStyle/>
                    <a:p>
                      <a:r>
                        <a:rPr lang="en-US" b="1" dirty="0"/>
                        <a:t>STRATEGIES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0" dirty="0"/>
                        <a:t>Increase student access to industry-recognized credentials by reducing costs for students unable to pay testing fees.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0" dirty="0"/>
                        <a:t>Upgrade labs with mannequins, monitoring equipment, and simulation software to run more realistic patient scenarios.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0" dirty="0"/>
                        <a:t>Provide dedicated tutoring support.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2953236"/>
                  </a:ext>
                </a:extLst>
              </a:tr>
              <a:tr h="1320800">
                <a:tc>
                  <a:txBody>
                    <a:bodyPr/>
                    <a:lstStyle/>
                    <a:p>
                      <a:r>
                        <a:rPr lang="en-US" b="1" dirty="0"/>
                        <a:t>OUTCOMES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0" dirty="0"/>
                        <a:t>Achieve 100% accessibility rate for students wanting to complete CNA licensure.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0" dirty="0"/>
                        <a:t>Reach 95% first-time pass rate for all licensing exams.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67841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1952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AA47594-B6CF-FF38-627C-B3CFECDD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Odds &amp; Ends	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19286C-E217-7734-30F3-12F3082D2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Risk Assessment</a:t>
            </a:r>
          </a:p>
          <a:p>
            <a:r>
              <a:rPr lang="en-US" dirty="0"/>
              <a:t>Reallocation</a:t>
            </a:r>
          </a:p>
          <a:p>
            <a:r>
              <a:rPr lang="en-US" dirty="0"/>
              <a:t>Operational Guide</a:t>
            </a:r>
          </a:p>
          <a:p>
            <a:r>
              <a:rPr lang="en-US" dirty="0"/>
              <a:t>MN Career Fields &amp; Clusters</a:t>
            </a:r>
          </a:p>
        </p:txBody>
      </p:sp>
    </p:spTree>
    <p:extLst>
      <p:ext uri="{BB962C8B-B14F-4D97-AF65-F5344CB8AC3E}">
        <p14:creationId xmlns:p14="http://schemas.microsoft.com/office/powerpoint/2010/main" val="2467164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89170-BDAC-1B6E-4649-1BF2CE79C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DE31387-B916-787D-568F-CA8F912E2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75DD51E-FD4B-162B-356B-C23144435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Perkins V Requirements</a:t>
            </a:r>
          </a:p>
          <a:p>
            <a:r>
              <a:rPr lang="en-US" dirty="0"/>
              <a:t>2026 Changes to Perkins local application documents</a:t>
            </a:r>
          </a:p>
          <a:p>
            <a:r>
              <a:rPr lang="en-US" dirty="0"/>
              <a:t>Rationale for change</a:t>
            </a:r>
          </a:p>
          <a:p>
            <a:r>
              <a:rPr lang="en-US" dirty="0"/>
              <a:t>More to come!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88FD19-C169-CFB1-55D4-31C7E1381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791" y="1119981"/>
            <a:ext cx="5249008" cy="22101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99641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>
            <a:extLst>
              <a:ext uri="{FF2B5EF4-FFF2-40B4-BE49-F238E27FC236}">
                <a16:creationId xmlns:a16="http://schemas.microsoft.com/office/drawing/2014/main" id="{DCC6124E-BEEC-3F73-3AD6-561EB83EC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you.</a:t>
            </a:r>
            <a:endParaRPr lang="en-US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7B44449F-43D8-0425-125E-43E679E984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601070" y="1748620"/>
            <a:ext cx="3315880" cy="160418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12879-D40B-BBDF-8379-D3CCCFBEC66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4800" y="3392783"/>
            <a:ext cx="4999591" cy="1176031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dirty="0"/>
              <a:t>30 </a:t>
            </a:r>
            <a:r>
              <a:rPr lang="en-US" noProof="0" dirty="0"/>
              <a:t>East 7th Street, Suite 350</a:t>
            </a:r>
          </a:p>
          <a:p>
            <a:pPr marL="0" lvl="0" indent="0" algn="ctr">
              <a:buNone/>
            </a:pPr>
            <a:r>
              <a:rPr lang="en-US" noProof="0" dirty="0"/>
              <a:t>St. Paul, MN  55101-7804</a:t>
            </a:r>
          </a:p>
          <a:p>
            <a:pPr lvl="0"/>
            <a:endParaRPr lang="en-US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2542DE-D385-AD98-4A30-A175D74FF28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517866" y="4685007"/>
            <a:ext cx="3482287" cy="555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hlinkClick r:id="rId4"/>
              </a:rPr>
              <a:t>MinnState.edu/system/</a:t>
            </a:r>
            <a:r>
              <a:rPr lang="en-US" sz="2400" dirty="0" err="1">
                <a:hlinkClick r:id="rId4"/>
              </a:rPr>
              <a:t>cte</a:t>
            </a:r>
            <a:endParaRPr lang="en-US" sz="24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5BF040D-230E-6A71-C64D-14D8DBFC88A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096000" y="3392783"/>
            <a:ext cx="5071650" cy="11760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400 Stinson Boulevard Northeast</a:t>
            </a:r>
          </a:p>
          <a:p>
            <a:pPr marL="0" indent="0" algn="ctr">
              <a:buNone/>
            </a:pPr>
            <a:r>
              <a:rPr lang="en-US" dirty="0"/>
              <a:t>Minneapolis, MN 55413</a:t>
            </a:r>
          </a:p>
          <a:p>
            <a:endParaRPr lang="en-US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E49D4869-81EB-A21D-12CD-A7A4179D853C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395" t="-823" r="-14573"/>
          <a:stretch/>
        </p:blipFill>
        <p:spPr>
          <a:xfrm>
            <a:off x="6739166" y="1750208"/>
            <a:ext cx="3363913" cy="1549401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F854B8D-6A37-93CD-7D73-4846D26FB90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81745" y="4685007"/>
            <a:ext cx="3100159" cy="555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hlinkClick r:id="rId6"/>
              </a:rPr>
              <a:t>education.mn.gov/</a:t>
            </a:r>
            <a:r>
              <a:rPr lang="en-US" sz="2400" dirty="0" err="1">
                <a:hlinkClick r:id="rId6"/>
              </a:rPr>
              <a:t>mde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87556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48DC39D-97D0-C857-6733-1FAD65F0C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2AD8D9-AD94-5D52-EC4D-04296AB1E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7826"/>
            <a:ext cx="10515599" cy="499110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Perkins V Requirements</a:t>
            </a:r>
          </a:p>
          <a:p>
            <a:r>
              <a:rPr lang="en-US" dirty="0"/>
              <a:t>2026 Changes to Perkins local application documents</a:t>
            </a:r>
          </a:p>
          <a:p>
            <a:r>
              <a:rPr lang="en-US" dirty="0"/>
              <a:t>Rationale for change</a:t>
            </a:r>
          </a:p>
        </p:txBody>
      </p:sp>
      <p:pic>
        <p:nvPicPr>
          <p:cNvPr id="12" name="Picture 11" descr="A collage of pictures representing careers in welding, agriculture, manufacturing, and health care.">
            <a:extLst>
              <a:ext uri="{FF2B5EF4-FFF2-40B4-BE49-F238E27FC236}">
                <a16:creationId xmlns:a16="http://schemas.microsoft.com/office/drawing/2014/main" id="{5C2A836D-B4E9-D8D4-CC0F-528649393F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785" y="1119981"/>
            <a:ext cx="5166014" cy="22137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33131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B5671-F24F-4281-FC45-454F03751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 &amp; Expected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15BB7-5AD0-43DD-0671-4D6DBE8FB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u="sng" dirty="0"/>
              <a:t>objective</a:t>
            </a:r>
            <a:r>
              <a:rPr lang="en-US" dirty="0"/>
              <a:t> of this webinar is for each participant to:</a:t>
            </a:r>
          </a:p>
          <a:p>
            <a:pPr lvl="1"/>
            <a:r>
              <a:rPr lang="en-US" dirty="0"/>
              <a:t>Comprehend 2026 changes to local application documents</a:t>
            </a:r>
          </a:p>
          <a:p>
            <a:r>
              <a:rPr lang="en-US" dirty="0"/>
              <a:t>Following completion of this webinar, participants will be able to:</a:t>
            </a:r>
          </a:p>
          <a:p>
            <a:pPr lvl="1"/>
            <a:r>
              <a:rPr lang="en-US" dirty="0"/>
              <a:t>Identify changes to application documents</a:t>
            </a:r>
          </a:p>
          <a:p>
            <a:pPr lvl="1"/>
            <a:r>
              <a:rPr lang="en-US" dirty="0"/>
              <a:t>Recall how to complete documents for their consortium</a:t>
            </a:r>
          </a:p>
          <a:p>
            <a:pPr lvl="1"/>
            <a:r>
              <a:rPr lang="en-US" dirty="0"/>
              <a:t>Describe relationship between documents</a:t>
            </a:r>
          </a:p>
          <a:p>
            <a:pPr lvl="1"/>
            <a:r>
              <a:rPr lang="en-US" dirty="0"/>
              <a:t>Explain rationale for change</a:t>
            </a:r>
          </a:p>
        </p:txBody>
      </p:sp>
    </p:spTree>
    <p:extLst>
      <p:ext uri="{BB962C8B-B14F-4D97-AF65-F5344CB8AC3E}">
        <p14:creationId xmlns:p14="http://schemas.microsoft.com/office/powerpoint/2010/main" val="2994597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90751-3F71-6E8B-8F29-9C470FEF1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F2CD0-53CA-C40A-537E-7EFF5B145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Application—Section 134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911F8-1453-FE69-97CC-4054DF35C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buFont typeface="Wingdings" panose="05000000000000000000" pitchFamily="2" charset="2"/>
              <a:buChar char="§"/>
            </a:pPr>
            <a:r>
              <a:rPr lang="en-US" dirty="0"/>
              <a:t>Eligible Agency Determines Requirements</a:t>
            </a:r>
          </a:p>
          <a:p>
            <a:pPr marL="457200">
              <a:buFont typeface="Wingdings" panose="05000000000000000000" pitchFamily="2" charset="2"/>
              <a:buChar char="§"/>
            </a:pPr>
            <a:r>
              <a:rPr lang="en-US" dirty="0"/>
              <a:t>Shall Contain:</a:t>
            </a:r>
          </a:p>
          <a:p>
            <a:pPr marL="914400" lvl="1"/>
            <a:r>
              <a:rPr lang="en-US" dirty="0"/>
              <a:t>A description of the results of the comprehensive local needs assessment</a:t>
            </a:r>
          </a:p>
          <a:p>
            <a:pPr marL="1280160" lvl="2"/>
            <a:r>
              <a:rPr lang="en-US" dirty="0"/>
              <a:t>Narrative #1</a:t>
            </a:r>
          </a:p>
          <a:p>
            <a:pPr marL="1280160" lvl="2"/>
            <a:r>
              <a:rPr lang="en-US" dirty="0"/>
              <a:t>CLNA Results &amp; Priorities</a:t>
            </a:r>
          </a:p>
          <a:p>
            <a:pPr marL="914400" lvl="1"/>
            <a:r>
              <a:rPr lang="en-US" dirty="0"/>
              <a:t> Narratives #2-#9</a:t>
            </a:r>
          </a:p>
          <a:p>
            <a:pPr marL="1280160" lvl="2"/>
            <a:r>
              <a:rPr lang="en-US" dirty="0"/>
              <a:t>Section 134(b)(2) – (9)</a:t>
            </a:r>
          </a:p>
        </p:txBody>
      </p:sp>
    </p:spTree>
    <p:extLst>
      <p:ext uri="{BB962C8B-B14F-4D97-AF65-F5344CB8AC3E}">
        <p14:creationId xmlns:p14="http://schemas.microsoft.com/office/powerpoint/2010/main" val="2072219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48569-C5A8-1458-C1DA-90E26F453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Application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CDA5B4-0D46-1AE1-C100-7FD335881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2212559"/>
            <a:ext cx="3419475" cy="33441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80B5329-BC5B-4D54-5956-A86B4CD54C78}"/>
              </a:ext>
            </a:extLst>
          </p:cNvPr>
          <p:cNvSpPr txBox="1"/>
          <p:nvPr/>
        </p:nvSpPr>
        <p:spPr>
          <a:xfrm>
            <a:off x="6569463" y="2212561"/>
            <a:ext cx="41205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Statement of Assurances</a:t>
            </a:r>
          </a:p>
          <a:p>
            <a:r>
              <a:rPr lang="en-US" sz="2400" dirty="0"/>
              <a:t>CLNA Results &amp; Priorities</a:t>
            </a:r>
          </a:p>
          <a:p>
            <a:r>
              <a:rPr lang="en-US" sz="2400" dirty="0"/>
              <a:t>Narrative</a:t>
            </a:r>
          </a:p>
          <a:p>
            <a:r>
              <a:rPr lang="en-US" sz="2400" dirty="0"/>
              <a:t>Budget</a:t>
            </a:r>
          </a:p>
          <a:p>
            <a:r>
              <a:rPr lang="en-US" sz="2400" dirty="0"/>
              <a:t>Programs of Study</a:t>
            </a:r>
          </a:p>
          <a:p>
            <a:r>
              <a:rPr lang="en-US" sz="2400" dirty="0"/>
              <a:t>Perkins-Funded Positions</a:t>
            </a:r>
          </a:p>
          <a:p>
            <a:r>
              <a:rPr lang="en-US" sz="2400" dirty="0"/>
              <a:t>Position Descriptions</a:t>
            </a:r>
          </a:p>
          <a:p>
            <a:r>
              <a:rPr lang="en-US" sz="2400" dirty="0"/>
              <a:t>Consortium Inventory</a:t>
            </a:r>
          </a:p>
          <a:p>
            <a:r>
              <a:rPr lang="en-US" sz="2400" dirty="0"/>
              <a:t>Improvement Plan </a:t>
            </a:r>
            <a:r>
              <a:rPr lang="en-US" sz="1400" dirty="0"/>
              <a:t>(if necessary)</a:t>
            </a:r>
          </a:p>
          <a:p>
            <a:endParaRPr lang="en-US" dirty="0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3C3F3F35-9C0F-55D8-D825-BD4E3B6C569A}"/>
              </a:ext>
            </a:extLst>
          </p:cNvPr>
          <p:cNvSpPr/>
          <p:nvPr/>
        </p:nvSpPr>
        <p:spPr>
          <a:xfrm>
            <a:off x="6219641" y="2212559"/>
            <a:ext cx="349822" cy="3344157"/>
          </a:xfrm>
          <a:prstGeom prst="leftBrace">
            <a:avLst>
              <a:gd name="adj1" fmla="val 100867"/>
              <a:gd name="adj2" fmla="val 50362"/>
            </a:avLst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056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AFC9D-99E9-5F6C-DFEB-CE2E7E7EB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Use of Funds—Section 135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5F9BB-46B4-067D-669E-A60924292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3050" indent="-273050"/>
            <a:r>
              <a:rPr lang="en-US" dirty="0"/>
              <a:t>To develop, coordinate, implement, or improve CTE programs to meet the needs identified in the CLNA</a:t>
            </a:r>
          </a:p>
          <a:p>
            <a:pPr marL="273050" indent="-273050"/>
            <a:r>
              <a:rPr lang="en-US" dirty="0"/>
              <a:t>Support CTE programs that are of sufficient size, scope, and quality to be effective </a:t>
            </a:r>
          </a:p>
          <a:p>
            <a:pPr marL="273050" indent="-273050"/>
            <a:r>
              <a:rPr lang="en-US" u="sng" dirty="0"/>
              <a:t>Not</a:t>
            </a:r>
            <a:r>
              <a:rPr lang="en-US" dirty="0"/>
              <a:t> required to fund all categories </a:t>
            </a:r>
          </a:p>
          <a:p>
            <a:pPr marL="273050" indent="-273050"/>
            <a:endParaRPr lang="en-US" dirty="0"/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69D4BA6A-0583-5EE4-3163-B9B651DC6168}"/>
              </a:ext>
            </a:extLst>
          </p:cNvPr>
          <p:cNvSpPr/>
          <p:nvPr/>
        </p:nvSpPr>
        <p:spPr>
          <a:xfrm>
            <a:off x="840579" y="4881561"/>
            <a:ext cx="1571625" cy="1019175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be 5">
            <a:extLst>
              <a:ext uri="{FF2B5EF4-FFF2-40B4-BE49-F238E27FC236}">
                <a16:creationId xmlns:a16="http://schemas.microsoft.com/office/drawing/2014/main" id="{3FD0F1A7-3F01-056F-E9D3-D7C224BEFE2E}"/>
              </a:ext>
            </a:extLst>
          </p:cNvPr>
          <p:cNvSpPr/>
          <p:nvPr/>
        </p:nvSpPr>
        <p:spPr>
          <a:xfrm>
            <a:off x="2628898" y="4881564"/>
            <a:ext cx="1571625" cy="1019175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46213D6F-F857-0FE8-5A16-9D42966B1F61}"/>
              </a:ext>
            </a:extLst>
          </p:cNvPr>
          <p:cNvSpPr/>
          <p:nvPr/>
        </p:nvSpPr>
        <p:spPr>
          <a:xfrm>
            <a:off x="4417217" y="4881561"/>
            <a:ext cx="1571625" cy="1019175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be 7">
            <a:extLst>
              <a:ext uri="{FF2B5EF4-FFF2-40B4-BE49-F238E27FC236}">
                <a16:creationId xmlns:a16="http://schemas.microsoft.com/office/drawing/2014/main" id="{C84B7AF0-F51F-9CCE-975E-239DA5CD8660}"/>
              </a:ext>
            </a:extLst>
          </p:cNvPr>
          <p:cNvSpPr/>
          <p:nvPr/>
        </p:nvSpPr>
        <p:spPr>
          <a:xfrm>
            <a:off x="6205536" y="4881560"/>
            <a:ext cx="1571625" cy="1019175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9DBF1488-2281-A189-70FE-8F1D5FAF3325}"/>
              </a:ext>
            </a:extLst>
          </p:cNvPr>
          <p:cNvSpPr/>
          <p:nvPr/>
        </p:nvSpPr>
        <p:spPr>
          <a:xfrm>
            <a:off x="7993855" y="4881559"/>
            <a:ext cx="1571625" cy="1019175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be 9">
            <a:extLst>
              <a:ext uri="{FF2B5EF4-FFF2-40B4-BE49-F238E27FC236}">
                <a16:creationId xmlns:a16="http://schemas.microsoft.com/office/drawing/2014/main" id="{91FC2313-D72D-8CAC-01B9-AB04261A59EC}"/>
              </a:ext>
            </a:extLst>
          </p:cNvPr>
          <p:cNvSpPr/>
          <p:nvPr/>
        </p:nvSpPr>
        <p:spPr>
          <a:xfrm>
            <a:off x="9782174" y="4881558"/>
            <a:ext cx="1571625" cy="1019175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355953-0271-4946-1ED5-49B54BB2B379}"/>
              </a:ext>
            </a:extLst>
          </p:cNvPr>
          <p:cNvSpPr txBox="1"/>
          <p:nvPr/>
        </p:nvSpPr>
        <p:spPr>
          <a:xfrm>
            <a:off x="781049" y="5181595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Career Exploration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F7FCBA-A13B-9E6A-0673-DD9C477302D1}"/>
              </a:ext>
            </a:extLst>
          </p:cNvPr>
          <p:cNvSpPr txBox="1"/>
          <p:nvPr/>
        </p:nvSpPr>
        <p:spPr>
          <a:xfrm>
            <a:off x="2570557" y="5181594"/>
            <a:ext cx="1509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Professional Development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D56FD9-5334-DC36-7FEE-049D5D24A7F4}"/>
              </a:ext>
            </a:extLst>
          </p:cNvPr>
          <p:cNvSpPr txBox="1"/>
          <p:nvPr/>
        </p:nvSpPr>
        <p:spPr>
          <a:xfrm>
            <a:off x="4358876" y="5181595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Necessary Skills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BBA260-FE7C-F413-28EC-34569BB355D4}"/>
              </a:ext>
            </a:extLst>
          </p:cNvPr>
          <p:cNvSpPr txBox="1"/>
          <p:nvPr/>
        </p:nvSpPr>
        <p:spPr>
          <a:xfrm>
            <a:off x="6148385" y="5181594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Academic Integration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115D29-89E7-0903-46ED-68547BAC787C}"/>
              </a:ext>
            </a:extLst>
          </p:cNvPr>
          <p:cNvSpPr txBox="1"/>
          <p:nvPr/>
        </p:nvSpPr>
        <p:spPr>
          <a:xfrm>
            <a:off x="7936704" y="5181594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Support Elements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BC40AB-09BC-65B9-17A4-942DCC4A41C0}"/>
              </a:ext>
            </a:extLst>
          </p:cNvPr>
          <p:cNvSpPr txBox="1"/>
          <p:nvPr/>
        </p:nvSpPr>
        <p:spPr>
          <a:xfrm>
            <a:off x="9725023" y="5181594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Implement Evaluations</a:t>
            </a:r>
          </a:p>
        </p:txBody>
      </p:sp>
    </p:spTree>
    <p:extLst>
      <p:ext uri="{BB962C8B-B14F-4D97-AF65-F5344CB8AC3E}">
        <p14:creationId xmlns:p14="http://schemas.microsoft.com/office/powerpoint/2010/main" val="3811132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17124-5A96-59E1-5079-32209ADA2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E9B1E-896C-8CED-D32F-521A50B21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Application—</a:t>
            </a:r>
            <a:r>
              <a:rPr lang="en-US" dirty="0">
                <a:highlight>
                  <a:srgbClr val="FFFF00"/>
                </a:highlight>
              </a:rPr>
              <a:t>2026 Changes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A0088-44DD-53EC-1A22-26B69027FF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2212559"/>
            <a:ext cx="3419475" cy="33441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B800D8-DABE-1AAB-DEAE-A9F52289E7EE}"/>
              </a:ext>
            </a:extLst>
          </p:cNvPr>
          <p:cNvSpPr txBox="1"/>
          <p:nvPr/>
        </p:nvSpPr>
        <p:spPr>
          <a:xfrm>
            <a:off x="6569463" y="2212561"/>
            <a:ext cx="41205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highlight>
                  <a:srgbClr val="FFFF00"/>
                </a:highlight>
              </a:rPr>
              <a:t>Statement of Assurances</a:t>
            </a:r>
          </a:p>
          <a:p>
            <a:r>
              <a:rPr lang="en-US" sz="2400" dirty="0">
                <a:highlight>
                  <a:srgbClr val="FFFF00"/>
                </a:highlight>
              </a:rPr>
              <a:t>CLNA Results &amp; Priorities</a:t>
            </a:r>
          </a:p>
          <a:p>
            <a:r>
              <a:rPr lang="en-US" sz="2400" dirty="0">
                <a:highlight>
                  <a:srgbClr val="FFFF00"/>
                </a:highlight>
              </a:rPr>
              <a:t>Narrative</a:t>
            </a:r>
          </a:p>
          <a:p>
            <a:r>
              <a:rPr lang="en-US" sz="2400" dirty="0">
                <a:highlight>
                  <a:srgbClr val="FFFF00"/>
                </a:highlight>
              </a:rPr>
              <a:t>Budget</a:t>
            </a:r>
          </a:p>
          <a:p>
            <a:r>
              <a:rPr lang="en-US" sz="2400" dirty="0">
                <a:highlight>
                  <a:srgbClr val="FFFF00"/>
                </a:highlight>
              </a:rPr>
              <a:t>Programs of Study</a:t>
            </a:r>
          </a:p>
          <a:p>
            <a:r>
              <a:rPr lang="en-US" sz="2400" dirty="0">
                <a:highlight>
                  <a:srgbClr val="FFFF00"/>
                </a:highlight>
              </a:rPr>
              <a:t>Perkins-Funded Positions</a:t>
            </a:r>
          </a:p>
          <a:p>
            <a:r>
              <a:rPr lang="en-US" sz="2400" dirty="0"/>
              <a:t>Position Descriptions</a:t>
            </a:r>
          </a:p>
          <a:p>
            <a:r>
              <a:rPr lang="en-US" sz="2400" dirty="0"/>
              <a:t>Consortium Inventory</a:t>
            </a:r>
          </a:p>
          <a:p>
            <a:r>
              <a:rPr lang="en-US" sz="2400" dirty="0"/>
              <a:t>Improvement Plan </a:t>
            </a:r>
            <a:r>
              <a:rPr lang="en-US" sz="1400" dirty="0"/>
              <a:t>(if necessary)</a:t>
            </a:r>
          </a:p>
          <a:p>
            <a:endParaRPr lang="en-US" dirty="0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F3B986A9-1B33-BF94-DBFC-B1B09773AE90}"/>
              </a:ext>
            </a:extLst>
          </p:cNvPr>
          <p:cNvSpPr/>
          <p:nvPr/>
        </p:nvSpPr>
        <p:spPr>
          <a:xfrm>
            <a:off x="6219641" y="2212558"/>
            <a:ext cx="349822" cy="3344157"/>
          </a:xfrm>
          <a:prstGeom prst="leftBrace">
            <a:avLst>
              <a:gd name="adj1" fmla="val 100867"/>
              <a:gd name="adj2" fmla="val 50362"/>
            </a:avLst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512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C4492-CC9D-1E69-BEC8-3A0C5CCBD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Rationale for Change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1F146-9B16-600A-4BCC-1A4585402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Provide clarity</a:t>
            </a:r>
          </a:p>
          <a:p>
            <a:r>
              <a:rPr lang="en-US" dirty="0"/>
              <a:t>Reduce duplication</a:t>
            </a:r>
          </a:p>
          <a:p>
            <a:r>
              <a:rPr lang="en-US" dirty="0"/>
              <a:t>Consolidate where possible</a:t>
            </a:r>
          </a:p>
          <a:p>
            <a:r>
              <a:rPr lang="en-US" dirty="0"/>
              <a:t>Remove unnecessary information</a:t>
            </a:r>
          </a:p>
          <a:p>
            <a:r>
              <a:rPr lang="en-US" dirty="0"/>
              <a:t>Strengthen connection between CLNA and uses of funds</a:t>
            </a:r>
          </a:p>
          <a:p>
            <a:r>
              <a:rPr lang="en-US" dirty="0"/>
              <a:t>Improve the applicant experience</a:t>
            </a:r>
          </a:p>
          <a:p>
            <a:r>
              <a:rPr lang="en-US" dirty="0"/>
              <a:t>Increase transparency &amp; trust</a:t>
            </a:r>
          </a:p>
          <a:p>
            <a:r>
              <a:rPr lang="en-US" dirty="0"/>
              <a:t>Address applicant feedback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091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8BC98AC-7443-0E2E-E865-0C1A21898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245" y="3939238"/>
            <a:ext cx="6179606" cy="24615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53E984-21DF-A034-ECD8-08D167B2B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6AA352-54B8-6929-C35B-11AD806ED7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23864">
            <a:off x="1041462" y="2594410"/>
            <a:ext cx="4091781" cy="268965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63F440-0813-731D-C239-5167D0B9F2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66570">
            <a:off x="5678087" y="1823513"/>
            <a:ext cx="5425696" cy="248633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68962016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 - with How To" id="{304E6832-66E9-4F99-8038-9AFDFBDA4D7E}" vid="{9B7BC79F-6876-4753-8621-A6D3C7C014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24638</TotalTime>
  <Words>466</Words>
  <Application>Microsoft Office PowerPoint</Application>
  <PresentationFormat>Widescreen</PresentationFormat>
  <Paragraphs>109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Wingdings</vt:lpstr>
      <vt:lpstr>Minnesota State Theme</vt:lpstr>
      <vt:lpstr>Perkins V Application Academy</vt:lpstr>
      <vt:lpstr>Agenda</vt:lpstr>
      <vt:lpstr>Objective &amp; Expected Outcomes</vt:lpstr>
      <vt:lpstr>Local Application—Section 134</vt:lpstr>
      <vt:lpstr>Local Application</vt:lpstr>
      <vt:lpstr>Local Use of Funds—Section 135</vt:lpstr>
      <vt:lpstr>Local Application—2026 Changes</vt:lpstr>
      <vt:lpstr>Rationale for Change </vt:lpstr>
      <vt:lpstr>Demonstration</vt:lpstr>
      <vt:lpstr>Sample</vt:lpstr>
      <vt:lpstr>Odds &amp; Ends </vt:lpstr>
      <vt:lpstr>Summary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Ohrn, Karl R</dc:creator>
  <cp:lastModifiedBy>Ohrn, Karl R</cp:lastModifiedBy>
  <cp:revision>6</cp:revision>
  <dcterms:created xsi:type="dcterms:W3CDTF">2025-04-16T22:04:37Z</dcterms:created>
  <dcterms:modified xsi:type="dcterms:W3CDTF">2026-02-26T19:30:15Z</dcterms:modified>
</cp:coreProperties>
</file>